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 id="3" name="Microsoft Office User" initials="Office [3]" lastIdx="1" clrIdx="2">
    <p:extLst/>
  </p:cmAuthor>
  <p:cmAuthor id="4" name="JB Industries" initials="JI" lastIdx="1" clrIdx="3">
    <p:extLst/>
  </p:cmAuthor>
  <p:cmAuthor id="5" name="JB Industries" initials="JI [2]"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22"/>
    <p:restoredTop sz="94690"/>
  </p:normalViewPr>
  <p:slideViewPr>
    <p:cSldViewPr snapToGrid="0" snapToObjects="1">
      <p:cViewPr>
        <p:scale>
          <a:sx n="15" d="100"/>
          <a:sy n="15" d="100"/>
        </p:scale>
        <p:origin x="1536"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07850171"/>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560320" y="441959"/>
            <a:ext cx="46085760" cy="7239001"/>
          </a:xfrm>
          <a:prstGeom prst="rect">
            <a:avLst/>
          </a:prstGeom>
          <a:ln w="12700">
            <a:miter lim="400000"/>
          </a:ln>
          <a:extLst>
            <a:ext uri="{C572A759-6A51-4108-AA02-DFA0A04FC94B}">
              <ma14:wrappingTextBoxFlag xmlns:ma14="http://schemas.microsoft.com/office/mac/drawingml/2011/main" val="1"/>
            </a:ext>
          </a:extLst>
        </p:spPr>
        <p:txBody>
          <a:bodyPr lIns="240333" tIns="240333" rIns="240333" bIns="240333" anchor="ctr"/>
          <a:lstStyle/>
          <a:p>
            <a:r>
              <a:t>Title Text</a:t>
            </a:r>
          </a:p>
        </p:txBody>
      </p:sp>
      <p:sp>
        <p:nvSpPr>
          <p:cNvPr id="3" name="Body Level One…"/>
          <p:cNvSpPr>
            <a:spLocks noGrp="1"/>
          </p:cNvSpPr>
          <p:nvPr>
            <p:ph type="body" idx="1"/>
          </p:nvPr>
        </p:nvSpPr>
        <p:spPr>
          <a:xfrm>
            <a:off x="2560320" y="7680959"/>
            <a:ext cx="46085760" cy="25237443"/>
          </a:xfrm>
          <a:prstGeom prst="rect">
            <a:avLst/>
          </a:prstGeom>
          <a:ln w="12700">
            <a:miter lim="400000"/>
          </a:ln>
          <a:extLst>
            <a:ext uri="{C572A759-6A51-4108-AA02-DFA0A04FC94B}">
              <ma14:wrappingTextBoxFlag xmlns:ma14="http://schemas.microsoft.com/office/mac/drawingml/2011/main" val="1"/>
            </a:ext>
          </a:extLst>
        </p:spPr>
        <p:txBody>
          <a:bodyPr lIns="240333" tIns="240333" rIns="240333" bIns="240333"/>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5933069" y="29992637"/>
            <a:ext cx="1433169" cy="1520246"/>
          </a:xfrm>
          <a:prstGeom prst="rect">
            <a:avLst/>
          </a:prstGeom>
          <a:ln w="12700">
            <a:miter lim="400000"/>
          </a:ln>
        </p:spPr>
        <p:txBody>
          <a:bodyPr wrap="none" lIns="240333" tIns="240333" rIns="240333" bIns="240333">
            <a:spAutoFit/>
          </a:bodyPr>
          <a:lstStyle>
            <a:lvl1pPr algn="r">
              <a:defRPr sz="7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4806950" rtl="0" latinLnBrk="0">
        <a:lnSpc>
          <a:spcPct val="100000"/>
        </a:lnSpc>
        <a:spcBef>
          <a:spcPts val="0"/>
        </a:spcBef>
        <a:spcAft>
          <a:spcPts val="0"/>
        </a:spcAft>
        <a:buClrTx/>
        <a:buSzTx/>
        <a:buFontTx/>
        <a:buNone/>
        <a:tabLst/>
        <a:defRPr sz="23100" b="0" i="0" u="none" strike="noStrike" cap="none" spc="0" baseline="0">
          <a:ln>
            <a:noFill/>
          </a:ln>
          <a:solidFill>
            <a:srgbClr val="000000"/>
          </a:solidFill>
          <a:uFillTx/>
          <a:latin typeface="Times New Roman"/>
          <a:ea typeface="Times New Roman"/>
          <a:cs typeface="Times New Roman"/>
          <a:sym typeface="Times New Roman"/>
        </a:defRPr>
      </a:lvl1pPr>
      <a:lvl2pPr marL="0" marR="0" indent="0" algn="ctr" defTabSz="4806950" rtl="0" latinLnBrk="0">
        <a:lnSpc>
          <a:spcPct val="100000"/>
        </a:lnSpc>
        <a:spcBef>
          <a:spcPts val="0"/>
        </a:spcBef>
        <a:spcAft>
          <a:spcPts val="0"/>
        </a:spcAft>
        <a:buClrTx/>
        <a:buSzTx/>
        <a:buFontTx/>
        <a:buNone/>
        <a:tabLst/>
        <a:defRPr sz="23100" b="0" i="0" u="none" strike="noStrike" cap="none" spc="0" baseline="0">
          <a:ln>
            <a:noFill/>
          </a:ln>
          <a:solidFill>
            <a:srgbClr val="000000"/>
          </a:solidFill>
          <a:uFillTx/>
          <a:latin typeface="Times New Roman"/>
          <a:ea typeface="Times New Roman"/>
          <a:cs typeface="Times New Roman"/>
          <a:sym typeface="Times New Roman"/>
        </a:defRPr>
      </a:lvl2pPr>
      <a:lvl3pPr marL="0" marR="0" indent="0" algn="ctr" defTabSz="4806950" rtl="0" latinLnBrk="0">
        <a:lnSpc>
          <a:spcPct val="100000"/>
        </a:lnSpc>
        <a:spcBef>
          <a:spcPts val="0"/>
        </a:spcBef>
        <a:spcAft>
          <a:spcPts val="0"/>
        </a:spcAft>
        <a:buClrTx/>
        <a:buSzTx/>
        <a:buFontTx/>
        <a:buNone/>
        <a:tabLst/>
        <a:defRPr sz="23100" b="0" i="0" u="none" strike="noStrike" cap="none" spc="0" baseline="0">
          <a:ln>
            <a:noFill/>
          </a:ln>
          <a:solidFill>
            <a:srgbClr val="000000"/>
          </a:solidFill>
          <a:uFillTx/>
          <a:latin typeface="Times New Roman"/>
          <a:ea typeface="Times New Roman"/>
          <a:cs typeface="Times New Roman"/>
          <a:sym typeface="Times New Roman"/>
        </a:defRPr>
      </a:lvl3pPr>
      <a:lvl4pPr marL="0" marR="0" indent="0" algn="ctr" defTabSz="4806950" rtl="0" latinLnBrk="0">
        <a:lnSpc>
          <a:spcPct val="100000"/>
        </a:lnSpc>
        <a:spcBef>
          <a:spcPts val="0"/>
        </a:spcBef>
        <a:spcAft>
          <a:spcPts val="0"/>
        </a:spcAft>
        <a:buClrTx/>
        <a:buSzTx/>
        <a:buFontTx/>
        <a:buNone/>
        <a:tabLst/>
        <a:defRPr sz="23100" b="0" i="0" u="none" strike="noStrike" cap="none" spc="0" baseline="0">
          <a:ln>
            <a:noFill/>
          </a:ln>
          <a:solidFill>
            <a:srgbClr val="000000"/>
          </a:solidFill>
          <a:uFillTx/>
          <a:latin typeface="Times New Roman"/>
          <a:ea typeface="Times New Roman"/>
          <a:cs typeface="Times New Roman"/>
          <a:sym typeface="Times New Roman"/>
        </a:defRPr>
      </a:lvl4pPr>
      <a:lvl5pPr marL="0" marR="0" indent="0" algn="ctr" defTabSz="4806950" rtl="0" latinLnBrk="0">
        <a:lnSpc>
          <a:spcPct val="100000"/>
        </a:lnSpc>
        <a:spcBef>
          <a:spcPts val="0"/>
        </a:spcBef>
        <a:spcAft>
          <a:spcPts val="0"/>
        </a:spcAft>
        <a:buClrTx/>
        <a:buSzTx/>
        <a:buFontTx/>
        <a:buNone/>
        <a:tabLst/>
        <a:defRPr sz="23100" b="0" i="0" u="none" strike="noStrike" cap="none" spc="0" baseline="0">
          <a:ln>
            <a:noFill/>
          </a:ln>
          <a:solidFill>
            <a:srgbClr val="000000"/>
          </a:solidFill>
          <a:uFillTx/>
          <a:latin typeface="Times New Roman"/>
          <a:ea typeface="Times New Roman"/>
          <a:cs typeface="Times New Roman"/>
          <a:sym typeface="Times New Roman"/>
        </a:defRPr>
      </a:lvl5pPr>
      <a:lvl6pPr marL="0" marR="0" indent="457200" algn="ctr" defTabSz="4806950" rtl="0" latinLnBrk="0">
        <a:lnSpc>
          <a:spcPct val="100000"/>
        </a:lnSpc>
        <a:spcBef>
          <a:spcPts val="0"/>
        </a:spcBef>
        <a:spcAft>
          <a:spcPts val="0"/>
        </a:spcAft>
        <a:buClrTx/>
        <a:buSzTx/>
        <a:buFontTx/>
        <a:buNone/>
        <a:tabLst/>
        <a:defRPr sz="23100" b="0" i="0" u="none" strike="noStrike" cap="none" spc="0" baseline="0">
          <a:ln>
            <a:noFill/>
          </a:ln>
          <a:solidFill>
            <a:srgbClr val="000000"/>
          </a:solidFill>
          <a:uFillTx/>
          <a:latin typeface="Times New Roman"/>
          <a:ea typeface="Times New Roman"/>
          <a:cs typeface="Times New Roman"/>
          <a:sym typeface="Times New Roman"/>
        </a:defRPr>
      </a:lvl6pPr>
      <a:lvl7pPr marL="0" marR="0" indent="914400" algn="ctr" defTabSz="4806950" rtl="0" latinLnBrk="0">
        <a:lnSpc>
          <a:spcPct val="100000"/>
        </a:lnSpc>
        <a:spcBef>
          <a:spcPts val="0"/>
        </a:spcBef>
        <a:spcAft>
          <a:spcPts val="0"/>
        </a:spcAft>
        <a:buClrTx/>
        <a:buSzTx/>
        <a:buFontTx/>
        <a:buNone/>
        <a:tabLst/>
        <a:defRPr sz="23100" b="0" i="0" u="none" strike="noStrike" cap="none" spc="0" baseline="0">
          <a:ln>
            <a:noFill/>
          </a:ln>
          <a:solidFill>
            <a:srgbClr val="000000"/>
          </a:solidFill>
          <a:uFillTx/>
          <a:latin typeface="Times New Roman"/>
          <a:ea typeface="Times New Roman"/>
          <a:cs typeface="Times New Roman"/>
          <a:sym typeface="Times New Roman"/>
        </a:defRPr>
      </a:lvl7pPr>
      <a:lvl8pPr marL="0" marR="0" indent="1371600" algn="ctr" defTabSz="4806950" rtl="0" latinLnBrk="0">
        <a:lnSpc>
          <a:spcPct val="100000"/>
        </a:lnSpc>
        <a:spcBef>
          <a:spcPts val="0"/>
        </a:spcBef>
        <a:spcAft>
          <a:spcPts val="0"/>
        </a:spcAft>
        <a:buClrTx/>
        <a:buSzTx/>
        <a:buFontTx/>
        <a:buNone/>
        <a:tabLst/>
        <a:defRPr sz="23100" b="0" i="0" u="none" strike="noStrike" cap="none" spc="0" baseline="0">
          <a:ln>
            <a:noFill/>
          </a:ln>
          <a:solidFill>
            <a:srgbClr val="000000"/>
          </a:solidFill>
          <a:uFillTx/>
          <a:latin typeface="Times New Roman"/>
          <a:ea typeface="Times New Roman"/>
          <a:cs typeface="Times New Roman"/>
          <a:sym typeface="Times New Roman"/>
        </a:defRPr>
      </a:lvl8pPr>
      <a:lvl9pPr marL="0" marR="0" indent="1828800" algn="ctr" defTabSz="4806950" rtl="0" latinLnBrk="0">
        <a:lnSpc>
          <a:spcPct val="100000"/>
        </a:lnSpc>
        <a:spcBef>
          <a:spcPts val="0"/>
        </a:spcBef>
        <a:spcAft>
          <a:spcPts val="0"/>
        </a:spcAft>
        <a:buClrTx/>
        <a:buSzTx/>
        <a:buFontTx/>
        <a:buNone/>
        <a:tabLst/>
        <a:defRPr sz="23100" b="0" i="0" u="none" strike="noStrike" cap="none" spc="0" baseline="0">
          <a:ln>
            <a:noFill/>
          </a:ln>
          <a:solidFill>
            <a:srgbClr val="000000"/>
          </a:solidFill>
          <a:uFillTx/>
          <a:latin typeface="Times New Roman"/>
          <a:ea typeface="Times New Roman"/>
          <a:cs typeface="Times New Roman"/>
          <a:sym typeface="Times New Roman"/>
        </a:defRPr>
      </a:lvl9pPr>
    </p:titleStyle>
    <p:bodyStyle>
      <a:lvl1pPr marL="1803400" marR="0" indent="-1803400" algn="l" defTabSz="4806950" rtl="0" latinLnBrk="0">
        <a:lnSpc>
          <a:spcPct val="100000"/>
        </a:lnSpc>
        <a:spcBef>
          <a:spcPts val="4000"/>
        </a:spcBef>
        <a:spcAft>
          <a:spcPts val="0"/>
        </a:spcAft>
        <a:buClrTx/>
        <a:buSzPct val="100000"/>
        <a:buFontTx/>
        <a:buChar char="»"/>
        <a:tabLst/>
        <a:defRPr sz="16800" b="0" i="0" u="none" strike="noStrike" cap="none" spc="0" baseline="0">
          <a:ln>
            <a:noFill/>
          </a:ln>
          <a:solidFill>
            <a:srgbClr val="000000"/>
          </a:solidFill>
          <a:uFillTx/>
          <a:latin typeface="Times New Roman"/>
          <a:ea typeface="Times New Roman"/>
          <a:cs typeface="Times New Roman"/>
          <a:sym typeface="Times New Roman"/>
        </a:defRPr>
      </a:lvl1pPr>
      <a:lvl2pPr marL="4119789" marR="0" indent="-1716314" algn="l" defTabSz="4806950" rtl="0" latinLnBrk="0">
        <a:lnSpc>
          <a:spcPct val="100000"/>
        </a:lnSpc>
        <a:spcBef>
          <a:spcPts val="4000"/>
        </a:spcBef>
        <a:spcAft>
          <a:spcPts val="0"/>
        </a:spcAft>
        <a:buClrTx/>
        <a:buSzPct val="100000"/>
        <a:buFontTx/>
        <a:buChar char="–"/>
        <a:tabLst/>
        <a:defRPr sz="16800" b="0" i="0" u="none" strike="noStrike" cap="none" spc="0" baseline="0">
          <a:ln>
            <a:noFill/>
          </a:ln>
          <a:solidFill>
            <a:srgbClr val="000000"/>
          </a:solidFill>
          <a:uFillTx/>
          <a:latin typeface="Times New Roman"/>
          <a:ea typeface="Times New Roman"/>
          <a:cs typeface="Times New Roman"/>
          <a:sym typeface="Times New Roman"/>
        </a:defRPr>
      </a:lvl2pPr>
      <a:lvl3pPr marL="6409266" marR="0" indent="-1602316" algn="l" defTabSz="4806950" rtl="0" latinLnBrk="0">
        <a:lnSpc>
          <a:spcPct val="100000"/>
        </a:lnSpc>
        <a:spcBef>
          <a:spcPts val="4000"/>
        </a:spcBef>
        <a:spcAft>
          <a:spcPts val="0"/>
        </a:spcAft>
        <a:buClrTx/>
        <a:buSzPct val="100000"/>
        <a:buFontTx/>
        <a:buChar char="•"/>
        <a:tabLst/>
        <a:defRPr sz="16800" b="0" i="0" u="none" strike="noStrike" cap="none" spc="0" baseline="0">
          <a:ln>
            <a:noFill/>
          </a:ln>
          <a:solidFill>
            <a:srgbClr val="000000"/>
          </a:solidFill>
          <a:uFillTx/>
          <a:latin typeface="Times New Roman"/>
          <a:ea typeface="Times New Roman"/>
          <a:cs typeface="Times New Roman"/>
          <a:sym typeface="Times New Roman"/>
        </a:defRPr>
      </a:lvl3pPr>
      <a:lvl4pPr marL="9133205" marR="0" indent="-1922780" algn="l" defTabSz="4806950" rtl="0" latinLnBrk="0">
        <a:lnSpc>
          <a:spcPct val="100000"/>
        </a:lnSpc>
        <a:spcBef>
          <a:spcPts val="4000"/>
        </a:spcBef>
        <a:spcAft>
          <a:spcPts val="0"/>
        </a:spcAft>
        <a:buClrTx/>
        <a:buSzPct val="100000"/>
        <a:buFontTx/>
        <a:buChar char="–"/>
        <a:tabLst/>
        <a:defRPr sz="16800" b="0" i="0" u="none" strike="noStrike" cap="none" spc="0" baseline="0">
          <a:ln>
            <a:noFill/>
          </a:ln>
          <a:solidFill>
            <a:srgbClr val="000000"/>
          </a:solidFill>
          <a:uFillTx/>
          <a:latin typeface="Times New Roman"/>
          <a:ea typeface="Times New Roman"/>
          <a:cs typeface="Times New Roman"/>
          <a:sym typeface="Times New Roman"/>
        </a:defRPr>
      </a:lvl4pPr>
      <a:lvl5pPr marL="20830117" marR="0" indent="-11216217" algn="l" defTabSz="4806950" rtl="0" latinLnBrk="0">
        <a:lnSpc>
          <a:spcPct val="100000"/>
        </a:lnSpc>
        <a:spcBef>
          <a:spcPts val="4000"/>
        </a:spcBef>
        <a:spcAft>
          <a:spcPts val="0"/>
        </a:spcAft>
        <a:buClrTx/>
        <a:buSzPct val="100000"/>
        <a:buFontTx/>
        <a:buChar char="»"/>
        <a:tabLst/>
        <a:defRPr sz="16800" b="0" i="0" u="none" strike="noStrike" cap="none" spc="0" baseline="0">
          <a:ln>
            <a:noFill/>
          </a:ln>
          <a:solidFill>
            <a:srgbClr val="000000"/>
          </a:solidFill>
          <a:uFillTx/>
          <a:latin typeface="Times New Roman"/>
          <a:ea typeface="Times New Roman"/>
          <a:cs typeface="Times New Roman"/>
          <a:sym typeface="Times New Roman"/>
        </a:defRPr>
      </a:lvl5pPr>
      <a:lvl6pPr marL="21287317" marR="0" indent="-11216217" algn="l" defTabSz="4806950" rtl="0" latinLnBrk="0">
        <a:lnSpc>
          <a:spcPct val="100000"/>
        </a:lnSpc>
        <a:spcBef>
          <a:spcPts val="4000"/>
        </a:spcBef>
        <a:spcAft>
          <a:spcPts val="0"/>
        </a:spcAft>
        <a:buClrTx/>
        <a:buSzPct val="100000"/>
        <a:buFontTx/>
        <a:buChar char=""/>
        <a:tabLst/>
        <a:defRPr sz="16800" b="0" i="0" u="none" strike="noStrike" cap="none" spc="0" baseline="0">
          <a:ln>
            <a:noFill/>
          </a:ln>
          <a:solidFill>
            <a:srgbClr val="000000"/>
          </a:solidFill>
          <a:uFillTx/>
          <a:latin typeface="Times New Roman"/>
          <a:ea typeface="Times New Roman"/>
          <a:cs typeface="Times New Roman"/>
          <a:sym typeface="Times New Roman"/>
        </a:defRPr>
      </a:lvl6pPr>
      <a:lvl7pPr marL="21744517" marR="0" indent="-11216217" algn="l" defTabSz="4806950" rtl="0" latinLnBrk="0">
        <a:lnSpc>
          <a:spcPct val="100000"/>
        </a:lnSpc>
        <a:spcBef>
          <a:spcPts val="4000"/>
        </a:spcBef>
        <a:spcAft>
          <a:spcPts val="0"/>
        </a:spcAft>
        <a:buClrTx/>
        <a:buSzPct val="100000"/>
        <a:buFontTx/>
        <a:buChar char=""/>
        <a:tabLst/>
        <a:defRPr sz="16800" b="0" i="0" u="none" strike="noStrike" cap="none" spc="0" baseline="0">
          <a:ln>
            <a:noFill/>
          </a:ln>
          <a:solidFill>
            <a:srgbClr val="000000"/>
          </a:solidFill>
          <a:uFillTx/>
          <a:latin typeface="Times New Roman"/>
          <a:ea typeface="Times New Roman"/>
          <a:cs typeface="Times New Roman"/>
          <a:sym typeface="Times New Roman"/>
        </a:defRPr>
      </a:lvl7pPr>
      <a:lvl8pPr marL="22201717" marR="0" indent="-11216217" algn="l" defTabSz="4806950" rtl="0" latinLnBrk="0">
        <a:lnSpc>
          <a:spcPct val="100000"/>
        </a:lnSpc>
        <a:spcBef>
          <a:spcPts val="4000"/>
        </a:spcBef>
        <a:spcAft>
          <a:spcPts val="0"/>
        </a:spcAft>
        <a:buClrTx/>
        <a:buSzPct val="100000"/>
        <a:buFontTx/>
        <a:buChar char=""/>
        <a:tabLst/>
        <a:defRPr sz="16800" b="0" i="0" u="none" strike="noStrike" cap="none" spc="0" baseline="0">
          <a:ln>
            <a:noFill/>
          </a:ln>
          <a:solidFill>
            <a:srgbClr val="000000"/>
          </a:solidFill>
          <a:uFillTx/>
          <a:latin typeface="Times New Roman"/>
          <a:ea typeface="Times New Roman"/>
          <a:cs typeface="Times New Roman"/>
          <a:sym typeface="Times New Roman"/>
        </a:defRPr>
      </a:lvl8pPr>
      <a:lvl9pPr marL="22658917" marR="0" indent="-11216217" algn="l" defTabSz="4806950" rtl="0" latinLnBrk="0">
        <a:lnSpc>
          <a:spcPct val="100000"/>
        </a:lnSpc>
        <a:spcBef>
          <a:spcPts val="4000"/>
        </a:spcBef>
        <a:spcAft>
          <a:spcPts val="0"/>
        </a:spcAft>
        <a:buClrTx/>
        <a:buSzPct val="100000"/>
        <a:buFontTx/>
        <a:buChar char=""/>
        <a:tabLst/>
        <a:defRPr sz="16800" b="0" i="0" u="none" strike="noStrike" cap="none" spc="0" baseline="0">
          <a:ln>
            <a:noFill/>
          </a:ln>
          <a:solidFill>
            <a:srgbClr val="000000"/>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7400" b="0" i="0" u="none" strike="noStrike" cap="none" spc="0" baseline="0">
          <a:ln>
            <a:noFill/>
          </a:ln>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sz="7400" b="0" i="0" u="none" strike="noStrike" cap="none" spc="0" baseline="0">
          <a:ln>
            <a:noFill/>
          </a:ln>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sz="7400" b="0" i="0" u="none" strike="noStrike" cap="none" spc="0" baseline="0">
          <a:ln>
            <a:noFill/>
          </a:ln>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sz="7400" b="0" i="0" u="none" strike="noStrike" cap="none" spc="0" baseline="0">
          <a:ln>
            <a:noFill/>
          </a:ln>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sz="7400" b="0" i="0" u="none" strike="noStrike" cap="none" spc="0" baseline="0">
          <a:ln>
            <a:noFill/>
          </a:ln>
          <a:solidFill>
            <a:schemeClr val="tx1"/>
          </a:solidFill>
          <a:uFillTx/>
          <a:latin typeface="+mn-lt"/>
          <a:ea typeface="+mn-ea"/>
          <a:cs typeface="+mn-cs"/>
          <a:sym typeface="Times New Roman"/>
        </a:defRPr>
      </a:lvl5pPr>
      <a:lvl6pPr marL="0" marR="0" indent="0" algn="r" defTabSz="914400" rtl="0" latinLnBrk="0">
        <a:lnSpc>
          <a:spcPct val="100000"/>
        </a:lnSpc>
        <a:spcBef>
          <a:spcPts val="0"/>
        </a:spcBef>
        <a:spcAft>
          <a:spcPts val="0"/>
        </a:spcAft>
        <a:buClrTx/>
        <a:buSzTx/>
        <a:buFontTx/>
        <a:buNone/>
        <a:tabLst/>
        <a:defRPr sz="7400" b="0" i="0" u="none" strike="noStrike" cap="none" spc="0" baseline="0">
          <a:ln>
            <a:noFill/>
          </a:ln>
          <a:solidFill>
            <a:schemeClr val="tx1"/>
          </a:solidFill>
          <a:uFillTx/>
          <a:latin typeface="+mn-lt"/>
          <a:ea typeface="+mn-ea"/>
          <a:cs typeface="+mn-cs"/>
          <a:sym typeface="Times New Roman"/>
        </a:defRPr>
      </a:lvl6pPr>
      <a:lvl7pPr marL="0" marR="0" indent="0" algn="r" defTabSz="914400" rtl="0" latinLnBrk="0">
        <a:lnSpc>
          <a:spcPct val="100000"/>
        </a:lnSpc>
        <a:spcBef>
          <a:spcPts val="0"/>
        </a:spcBef>
        <a:spcAft>
          <a:spcPts val="0"/>
        </a:spcAft>
        <a:buClrTx/>
        <a:buSzTx/>
        <a:buFontTx/>
        <a:buNone/>
        <a:tabLst/>
        <a:defRPr sz="7400" b="0" i="0" u="none" strike="noStrike" cap="none" spc="0" baseline="0">
          <a:ln>
            <a:noFill/>
          </a:ln>
          <a:solidFill>
            <a:schemeClr val="tx1"/>
          </a:solidFill>
          <a:uFillTx/>
          <a:latin typeface="+mn-lt"/>
          <a:ea typeface="+mn-ea"/>
          <a:cs typeface="+mn-cs"/>
          <a:sym typeface="Times New Roman"/>
        </a:defRPr>
      </a:lvl7pPr>
      <a:lvl8pPr marL="0" marR="0" indent="0" algn="r" defTabSz="914400" rtl="0" latinLnBrk="0">
        <a:lnSpc>
          <a:spcPct val="100000"/>
        </a:lnSpc>
        <a:spcBef>
          <a:spcPts val="0"/>
        </a:spcBef>
        <a:spcAft>
          <a:spcPts val="0"/>
        </a:spcAft>
        <a:buClrTx/>
        <a:buSzTx/>
        <a:buFontTx/>
        <a:buNone/>
        <a:tabLst/>
        <a:defRPr sz="7400" b="0" i="0" u="none" strike="noStrike" cap="none" spc="0" baseline="0">
          <a:ln>
            <a:noFill/>
          </a:ln>
          <a:solidFill>
            <a:schemeClr val="tx1"/>
          </a:solidFill>
          <a:uFillTx/>
          <a:latin typeface="+mn-lt"/>
          <a:ea typeface="+mn-ea"/>
          <a:cs typeface="+mn-cs"/>
          <a:sym typeface="Times New Roman"/>
        </a:defRPr>
      </a:lvl8pPr>
      <a:lvl9pPr marL="0" marR="0" indent="0" algn="r" defTabSz="914400" rtl="0" latinLnBrk="0">
        <a:lnSpc>
          <a:spcPct val="100000"/>
        </a:lnSpc>
        <a:spcBef>
          <a:spcPts val="0"/>
        </a:spcBef>
        <a:spcAft>
          <a:spcPts val="0"/>
        </a:spcAft>
        <a:buClrTx/>
        <a:buSzTx/>
        <a:buFontTx/>
        <a:buNone/>
        <a:tabLst/>
        <a:defRPr sz="7400" b="0" i="0" u="none" strike="noStrike" cap="none" spc="0" baseline="0">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34319891" y="816069"/>
            <a:ext cx="15359082" cy="31381606"/>
          </a:xfrm>
          <a:prstGeom prst="rect">
            <a:avLst/>
          </a:prstGeom>
        </p:spPr>
      </p:pic>
      <p:pic>
        <p:nvPicPr>
          <p:cNvPr id="7" name="Picture 6"/>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1103993" y="748321"/>
            <a:ext cx="15544037" cy="31449354"/>
          </a:xfrm>
          <a:prstGeom prst="rect">
            <a:avLst/>
          </a:prstGeom>
        </p:spPr>
      </p:pic>
      <p:sp>
        <p:nvSpPr>
          <p:cNvPr id="21" name="Rectangle"/>
          <p:cNvSpPr/>
          <p:nvPr/>
        </p:nvSpPr>
        <p:spPr>
          <a:xfrm>
            <a:off x="16994047" y="5329237"/>
            <a:ext cx="17218306" cy="26553984"/>
          </a:xfrm>
          <a:prstGeom prst="rect">
            <a:avLst/>
          </a:prstGeom>
          <a:solidFill>
            <a:srgbClr val="193F5C"/>
          </a:solidFill>
          <a:ln w="12700">
            <a:miter lim="400000"/>
          </a:ln>
        </p:spPr>
        <p:txBody>
          <a:bodyPr lIns="45719" rIns="45719"/>
          <a:lstStyle/>
          <a:p>
            <a:endParaRPr/>
          </a:p>
        </p:txBody>
      </p:sp>
      <p:sp>
        <p:nvSpPr>
          <p:cNvPr id="24" name="The cost of treatment is a directly related to the duration of care. Patients that suffered longer hospital stays received a higher bill for treatment costs. Nevertheless, among rib fracture patients admitted to a Level 2 trauma center, obesity predicted an increase of about 35% in the cost of delivering care, both to the patient and to the hospital. While the prophylactic benefits of exercise are well documented in minimizing risk of preventable conditions such as cardiovascular disease and diabetes, these benefits may also minimize financial stress in unexpected conditions such as thoracic trauma. As the waistline of the United States population increases, the impact of obesity on trauma patients remains a relevant subject that warrants further study to provide preventative measures to educate and combat sky rocketing medical cost for future populations."/>
          <p:cNvSpPr/>
          <p:nvPr/>
        </p:nvSpPr>
        <p:spPr>
          <a:xfrm>
            <a:off x="34809623" y="19551921"/>
            <a:ext cx="14600197" cy="7078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3300">
                <a:uFill>
                  <a:solidFill>
                    <a:srgbClr val="000000"/>
                  </a:solidFill>
                </a:uFill>
                <a:latin typeface="Arial"/>
                <a:ea typeface="Arial"/>
                <a:cs typeface="Arial"/>
                <a:sym typeface="Arial"/>
              </a:defRPr>
            </a:lvl1pPr>
          </a:lstStyle>
          <a:p>
            <a:r>
              <a:rPr lang="en-US" sz="4000" dirty="0" smtClean="0">
                <a:latin typeface="Times New Roman" charset="0"/>
                <a:ea typeface="Times New Roman" charset="0"/>
                <a:cs typeface="Times New Roman" charset="0"/>
              </a:rPr>
              <a:t>YOUR CONCLUSIONS</a:t>
            </a:r>
            <a:endParaRPr sz="4000" dirty="0">
              <a:latin typeface="Times New Roman" charset="0"/>
              <a:ea typeface="Times New Roman" charset="0"/>
              <a:cs typeface="Times New Roman" charset="0"/>
            </a:endParaRPr>
          </a:p>
        </p:txBody>
      </p:sp>
      <p:sp>
        <p:nvSpPr>
          <p:cNvPr id="25" name="Obese and non-obese patients were similar in age and injury severity. When controlling for severity, obesity predicted an increase of $29,725 (35%) in patient billing (Table 1: 95% CI: $10,983 to $48,467, p=0.002) and $3,963 (36%) in hospital expense (Table 3: 95% CI: $960 to $6,965, p=0.010). These models explained 31% (p&lt;0.001) and 28% (p&lt;0.001) of the variance in cost respectively."/>
          <p:cNvSpPr/>
          <p:nvPr/>
        </p:nvSpPr>
        <p:spPr>
          <a:xfrm>
            <a:off x="34820831" y="14951117"/>
            <a:ext cx="14661858" cy="7078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3300">
                <a:latin typeface="Arial"/>
                <a:ea typeface="Arial"/>
                <a:cs typeface="Arial"/>
                <a:sym typeface="Arial"/>
              </a:defRPr>
            </a:lvl1pPr>
          </a:lstStyle>
          <a:p>
            <a:r>
              <a:rPr lang="en-US" sz="4000" dirty="0" smtClean="0">
                <a:latin typeface="Times New Roman" charset="0"/>
                <a:ea typeface="Times New Roman" charset="0"/>
                <a:cs typeface="Times New Roman" charset="0"/>
              </a:rPr>
              <a:t>YOUR RESULTS</a:t>
            </a:r>
            <a:endParaRPr lang="en-US" sz="4000" dirty="0">
              <a:latin typeface="Times New Roman" charset="0"/>
              <a:ea typeface="Times New Roman" charset="0"/>
              <a:cs typeface="Times New Roman" charset="0"/>
            </a:endParaRPr>
          </a:p>
        </p:txBody>
      </p:sp>
      <p:sp>
        <p:nvSpPr>
          <p:cNvPr id="26" name="Results"/>
          <p:cNvSpPr/>
          <p:nvPr/>
        </p:nvSpPr>
        <p:spPr>
          <a:xfrm>
            <a:off x="34816316" y="13941347"/>
            <a:ext cx="14664040" cy="938719"/>
          </a:xfrm>
          <a:prstGeom prst="rect">
            <a:avLst/>
          </a:prstGeom>
          <a:solidFill>
            <a:schemeClr val="accent6">
              <a:lumOff val="9460"/>
            </a:schemeClr>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spcBef>
                <a:spcPts val="2800"/>
              </a:spcBef>
              <a:defRPr sz="5500" b="1">
                <a:effectLst>
                  <a:outerShdw blurRad="12700" dist="25400" dir="2700000" rotWithShape="0">
                    <a:srgbClr val="000000"/>
                  </a:outerShdw>
                </a:effectLst>
              </a:defRPr>
            </a:lvl1pPr>
          </a:lstStyle>
          <a:p>
            <a:r>
              <a:rPr dirty="0"/>
              <a:t>Results</a:t>
            </a:r>
          </a:p>
        </p:txBody>
      </p:sp>
      <p:sp>
        <p:nvSpPr>
          <p:cNvPr id="27" name="Conclusions"/>
          <p:cNvSpPr/>
          <p:nvPr/>
        </p:nvSpPr>
        <p:spPr>
          <a:xfrm>
            <a:off x="34816315" y="18566671"/>
            <a:ext cx="14632921" cy="938719"/>
          </a:xfrm>
          <a:prstGeom prst="rect">
            <a:avLst/>
          </a:prstGeom>
          <a:solidFill>
            <a:schemeClr val="accent6">
              <a:lumOff val="9460"/>
            </a:schemeClr>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spcBef>
                <a:spcPts val="2800"/>
              </a:spcBef>
              <a:defRPr sz="5500" b="1">
                <a:effectLst>
                  <a:outerShdw blurRad="12700" dist="25400" dir="2700000" rotWithShape="0">
                    <a:srgbClr val="000000"/>
                  </a:outerShdw>
                </a:effectLst>
              </a:defRPr>
            </a:lvl1pPr>
          </a:lstStyle>
          <a:p>
            <a:r>
              <a:t>Conclusions</a:t>
            </a:r>
          </a:p>
        </p:txBody>
      </p:sp>
      <p:sp>
        <p:nvSpPr>
          <p:cNvPr id="30" name="Line"/>
          <p:cNvSpPr/>
          <p:nvPr/>
        </p:nvSpPr>
        <p:spPr>
          <a:xfrm flipH="1">
            <a:off x="16648032" y="4302944"/>
            <a:ext cx="1" cy="27595123"/>
          </a:xfrm>
          <a:prstGeom prst="line">
            <a:avLst/>
          </a:prstGeom>
          <a:ln w="50800" cap="rnd">
            <a:solidFill>
              <a:schemeClr val="accent6"/>
            </a:solidFill>
            <a:prstDash val="sysDot"/>
          </a:ln>
        </p:spPr>
        <p:txBody>
          <a:bodyPr lIns="45719" rIns="45719"/>
          <a:lstStyle/>
          <a:p>
            <a:endParaRPr/>
          </a:p>
        </p:txBody>
      </p:sp>
      <p:sp>
        <p:nvSpPr>
          <p:cNvPr id="32" name="Line"/>
          <p:cNvSpPr/>
          <p:nvPr/>
        </p:nvSpPr>
        <p:spPr>
          <a:xfrm flipH="1">
            <a:off x="34514334" y="4284283"/>
            <a:ext cx="1" cy="27595123"/>
          </a:xfrm>
          <a:prstGeom prst="line">
            <a:avLst/>
          </a:prstGeom>
          <a:ln w="50800" cap="rnd">
            <a:solidFill>
              <a:schemeClr val="accent6"/>
            </a:solidFill>
            <a:prstDash val="sysDot"/>
          </a:ln>
        </p:spPr>
        <p:txBody>
          <a:bodyPr lIns="45719" rIns="45719"/>
          <a:lstStyle/>
          <a:p>
            <a:endParaRPr/>
          </a:p>
        </p:txBody>
      </p:sp>
      <p:sp>
        <p:nvSpPr>
          <p:cNvPr id="33" name="This study examined the effect of obesity among patients admitted to a Level 2 trauma center with rib fractures and the financial cost during treatment."/>
          <p:cNvSpPr/>
          <p:nvPr/>
        </p:nvSpPr>
        <p:spPr>
          <a:xfrm>
            <a:off x="1466889" y="17152036"/>
            <a:ext cx="14730601" cy="7078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3300">
                <a:latin typeface="Arial"/>
                <a:ea typeface="Arial"/>
                <a:cs typeface="Arial"/>
                <a:sym typeface="Arial"/>
              </a:defRPr>
            </a:lvl1pPr>
          </a:lstStyle>
          <a:p>
            <a:r>
              <a:rPr lang="en-US" sz="4000" dirty="0" smtClean="0">
                <a:latin typeface="Times New Roman" charset="0"/>
                <a:ea typeface="Times New Roman" charset="0"/>
                <a:cs typeface="Times New Roman" charset="0"/>
              </a:rPr>
              <a:t>YOUR PURPOSE</a:t>
            </a:r>
            <a:endParaRPr sz="4000" dirty="0">
              <a:latin typeface="Times New Roman" charset="0"/>
              <a:ea typeface="Times New Roman" charset="0"/>
              <a:cs typeface="Times New Roman" charset="0"/>
            </a:endParaRPr>
          </a:p>
        </p:txBody>
      </p:sp>
      <p:sp>
        <p:nvSpPr>
          <p:cNvPr id="34" name="Statistical Analysis"/>
          <p:cNvSpPr/>
          <p:nvPr/>
        </p:nvSpPr>
        <p:spPr>
          <a:xfrm>
            <a:off x="34816316" y="5329237"/>
            <a:ext cx="14599182" cy="938719"/>
          </a:xfrm>
          <a:prstGeom prst="rect">
            <a:avLst/>
          </a:prstGeom>
          <a:solidFill>
            <a:schemeClr val="accent6">
              <a:lumOff val="9460"/>
            </a:schemeClr>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spcBef>
                <a:spcPts val="2800"/>
              </a:spcBef>
              <a:defRPr sz="5500" b="1">
                <a:effectLst>
                  <a:outerShdw blurRad="12700" dist="25400" dir="2700000" rotWithShape="0">
                    <a:srgbClr val="000000"/>
                  </a:outerShdw>
                </a:effectLst>
              </a:defRPr>
            </a:lvl1pPr>
          </a:lstStyle>
          <a:p>
            <a:r>
              <a:t>Statistical Analysis</a:t>
            </a:r>
          </a:p>
        </p:txBody>
      </p:sp>
      <p:sp>
        <p:nvSpPr>
          <p:cNvPr id="35" name="Text"/>
          <p:cNvSpPr/>
          <p:nvPr/>
        </p:nvSpPr>
        <p:spPr>
          <a:xfrm>
            <a:off x="34800208" y="5331175"/>
            <a:ext cx="14600197" cy="560330"/>
          </a:xfrm>
          <a:prstGeom prst="rect">
            <a:avLst/>
          </a:prstGeom>
          <a:ln w="12700">
            <a:miter lim="400000"/>
          </a:ln>
        </p:spPr>
        <p:txBody>
          <a:bodyPr lIns="45719" rIns="45719">
            <a:spAutoFit/>
          </a:bodyPr>
          <a:lstStyle/>
          <a:p>
            <a:pPr algn="just">
              <a:defRPr sz="3300">
                <a:latin typeface="Arial"/>
                <a:ea typeface="Arial"/>
                <a:cs typeface="Arial"/>
                <a:sym typeface="Arial"/>
              </a:defRPr>
            </a:pPr>
            <a:endParaRPr/>
          </a:p>
        </p:txBody>
      </p:sp>
      <p:sp>
        <p:nvSpPr>
          <p:cNvPr id="36" name="Obesity affects 34% of Americans over the age of 20 and contributes to more than $200 billion per year in healthcare costs.1 Trauma medicine is a large contributor to annual expenditure.  Each year, between 150,000 and 300,000 rib fracture patients are admitted to U.S. trauma centers.2 The increasing prevalence of obesity in modern society poses special problems in trauma.  Obesity is characterized by a series of physiological changes that may impair the ability to adapt to the stresses of critical illness. The presence of diabetes, cardiovascular strains, and respiratory dysfunction poses significant challenges that may affect intensive care unit (ICU) survival.3 Obesity may increase risks of morbidity and mortality in these patients but information concerning the effect of obesity on individual patient billing in this population is limited. Previous research and the literature suggests an increase in mortality and morbidity among hospitalized obese patients.4 This difference is attributed to impaired mobility, longer hospitalizations, higher incidence of respiratory complications, higher venous thromboembolic events, and higher nosocomial infection rates.3 Without corrective action, the costs associated with obesity are expected to increase in parallel with increases in obesity prevalence.1 In addition, obesity adversely impacts quality of life thus creating the financial burdens associated with medical treatment to be the most expensive preventable disease in the United States.5"/>
          <p:cNvSpPr/>
          <p:nvPr/>
        </p:nvSpPr>
        <p:spPr>
          <a:xfrm>
            <a:off x="1585087" y="6137933"/>
            <a:ext cx="14640073" cy="7078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defTabSz="457200">
              <a:defRPr sz="3300">
                <a:uFill>
                  <a:solidFill>
                    <a:srgbClr val="000000"/>
                  </a:solidFill>
                </a:uFill>
                <a:latin typeface="Arial"/>
                <a:ea typeface="Arial"/>
                <a:cs typeface="Arial"/>
                <a:sym typeface="Arial"/>
              </a:defRPr>
            </a:pPr>
            <a:r>
              <a:rPr lang="en-US" sz="4000" dirty="0" smtClean="0">
                <a:latin typeface="Times New Roman" charset="0"/>
                <a:ea typeface="Times New Roman" charset="0"/>
                <a:cs typeface="Times New Roman" charset="0"/>
              </a:rPr>
              <a:t>YOUR INTRODUCTION</a:t>
            </a:r>
            <a:endParaRPr sz="3600" baseline="32499" dirty="0">
              <a:latin typeface="Times New Roman" charset="0"/>
              <a:ea typeface="Times New Roman" charset="0"/>
              <a:cs typeface="Times New Roman" charset="0"/>
            </a:endParaRPr>
          </a:p>
        </p:txBody>
      </p:sp>
      <p:sp>
        <p:nvSpPr>
          <p:cNvPr id="37" name="References"/>
          <p:cNvSpPr/>
          <p:nvPr/>
        </p:nvSpPr>
        <p:spPr>
          <a:xfrm>
            <a:off x="34816314" y="24969388"/>
            <a:ext cx="14617471" cy="938719"/>
          </a:xfrm>
          <a:prstGeom prst="rect">
            <a:avLst/>
          </a:prstGeom>
          <a:solidFill>
            <a:schemeClr val="accent6">
              <a:lumOff val="9460"/>
            </a:schemeClr>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spcBef>
                <a:spcPts val="2800"/>
              </a:spcBef>
              <a:defRPr sz="5500" b="1">
                <a:effectLst>
                  <a:outerShdw blurRad="12700" dist="25400" dir="2700000" rotWithShape="0">
                    <a:srgbClr val="000000"/>
                  </a:outerShdw>
                </a:effectLst>
              </a:defRPr>
            </a:lvl1pPr>
          </a:lstStyle>
          <a:p>
            <a:r>
              <a:t>References</a:t>
            </a:r>
          </a:p>
        </p:txBody>
      </p:sp>
      <p:sp>
        <p:nvSpPr>
          <p:cNvPr id="41" name="Table 1: Obesity and Total Patient Billing"/>
          <p:cNvSpPr/>
          <p:nvPr/>
        </p:nvSpPr>
        <p:spPr>
          <a:xfrm>
            <a:off x="17350550" y="5705064"/>
            <a:ext cx="16552984" cy="5486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sz="3000">
                <a:latin typeface="+mj-lt"/>
                <a:ea typeface="+mj-ea"/>
                <a:cs typeface="+mj-cs"/>
                <a:sym typeface="Helvetica"/>
              </a:defRPr>
            </a:lvl1pPr>
          </a:lstStyle>
          <a:p>
            <a:r>
              <a:rPr lang="en-US" dirty="0" smtClean="0">
                <a:solidFill>
                  <a:schemeClr val="tx1"/>
                </a:solidFill>
                <a:latin typeface="Times New Roman" charset="0"/>
                <a:ea typeface="Times New Roman" charset="0"/>
                <a:cs typeface="Times New Roman" charset="0"/>
              </a:rPr>
              <a:t>VISUAL OR TABLE 1</a:t>
            </a:r>
            <a:endParaRPr dirty="0">
              <a:solidFill>
                <a:schemeClr val="tx1"/>
              </a:solidFill>
              <a:latin typeface="Times New Roman" charset="0"/>
              <a:ea typeface="Times New Roman" charset="0"/>
              <a:cs typeface="Times New Roman" charset="0"/>
            </a:endParaRPr>
          </a:p>
        </p:txBody>
      </p:sp>
      <p:sp>
        <p:nvSpPr>
          <p:cNvPr id="43" name="Table 2: Patient Billing"/>
          <p:cNvSpPr/>
          <p:nvPr/>
        </p:nvSpPr>
        <p:spPr>
          <a:xfrm>
            <a:off x="17316475" y="13475141"/>
            <a:ext cx="16699360" cy="5486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sz="3000">
                <a:latin typeface="+mj-lt"/>
                <a:ea typeface="+mj-ea"/>
                <a:cs typeface="+mj-cs"/>
                <a:sym typeface="Helvetica"/>
              </a:defRPr>
            </a:lvl1pPr>
          </a:lstStyle>
          <a:p>
            <a:r>
              <a:rPr lang="en-US" dirty="0" smtClean="0">
                <a:latin typeface="Times New Roman" charset="0"/>
                <a:ea typeface="Times New Roman" charset="0"/>
                <a:cs typeface="Times New Roman" charset="0"/>
              </a:rPr>
              <a:t>VISUAL OR TABLE 2</a:t>
            </a:r>
            <a:endParaRPr dirty="0">
              <a:latin typeface="Times New Roman" charset="0"/>
              <a:ea typeface="Times New Roman" charset="0"/>
              <a:cs typeface="Times New Roman" charset="0"/>
            </a:endParaRPr>
          </a:p>
        </p:txBody>
      </p:sp>
      <p:sp>
        <p:nvSpPr>
          <p:cNvPr id="44" name="Table 3: Obesity and Hospital Expenses"/>
          <p:cNvSpPr/>
          <p:nvPr/>
        </p:nvSpPr>
        <p:spPr>
          <a:xfrm>
            <a:off x="17280858" y="20939836"/>
            <a:ext cx="16716605" cy="5486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sz="3000">
                <a:latin typeface="+mj-lt"/>
                <a:ea typeface="+mj-ea"/>
                <a:cs typeface="+mj-cs"/>
                <a:sym typeface="Helvetica"/>
              </a:defRPr>
            </a:lvl1pPr>
          </a:lstStyle>
          <a:p>
            <a:r>
              <a:rPr lang="en-US" dirty="0" smtClean="0">
                <a:latin typeface="Times New Roman" charset="0"/>
                <a:ea typeface="Times New Roman" charset="0"/>
                <a:cs typeface="Times New Roman" charset="0"/>
              </a:rPr>
              <a:t>VISUAL OR TABLE 3</a:t>
            </a:r>
            <a:endParaRPr dirty="0">
              <a:latin typeface="Times New Roman" charset="0"/>
              <a:ea typeface="Times New Roman" charset="0"/>
              <a:cs typeface="Times New Roman" charset="0"/>
            </a:endParaRPr>
          </a:p>
        </p:txBody>
      </p:sp>
      <p:sp>
        <p:nvSpPr>
          <p:cNvPr id="49" name="Purpose"/>
          <p:cNvSpPr/>
          <p:nvPr/>
        </p:nvSpPr>
        <p:spPr>
          <a:xfrm>
            <a:off x="1479979" y="16150218"/>
            <a:ext cx="14816783" cy="938719"/>
          </a:xfrm>
          <a:prstGeom prst="rect">
            <a:avLst/>
          </a:prstGeom>
          <a:solidFill>
            <a:schemeClr val="accent6">
              <a:lumOff val="9460"/>
            </a:schemeClr>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spcBef>
                <a:spcPts val="2800"/>
              </a:spcBef>
              <a:defRPr sz="5500" b="1">
                <a:effectLst>
                  <a:outerShdw blurRad="12700" dist="25400" dir="2700000" rotWithShape="0">
                    <a:srgbClr val="000000"/>
                  </a:outerShdw>
                </a:effectLst>
              </a:defRPr>
            </a:lvl1pPr>
          </a:lstStyle>
          <a:p>
            <a:r>
              <a:t>Purpose</a:t>
            </a:r>
          </a:p>
        </p:txBody>
      </p:sp>
      <p:sp>
        <p:nvSpPr>
          <p:cNvPr id="50" name="Methods"/>
          <p:cNvSpPr/>
          <p:nvPr/>
        </p:nvSpPr>
        <p:spPr>
          <a:xfrm>
            <a:off x="1548299" y="18426354"/>
            <a:ext cx="14748463" cy="861869"/>
          </a:xfrm>
          <a:prstGeom prst="rect">
            <a:avLst/>
          </a:prstGeom>
          <a:solidFill>
            <a:schemeClr val="accent6">
              <a:lumOff val="9460"/>
            </a:schemeClr>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800"/>
              </a:spcBef>
              <a:defRPr sz="5500" b="1">
                <a:effectLst>
                  <a:outerShdw blurRad="12700" dist="25400" dir="2700000" rotWithShape="0">
                    <a:srgbClr val="000000"/>
                  </a:outerShdw>
                </a:effectLst>
              </a:defRPr>
            </a:lvl1pPr>
          </a:lstStyle>
          <a:p>
            <a:r>
              <a:t>Methods</a:t>
            </a:r>
          </a:p>
        </p:txBody>
      </p:sp>
      <p:sp>
        <p:nvSpPr>
          <p:cNvPr id="31" name="This study analyzed the patient registry and financial records of a Level 2 trauma center. All patients with ≥1 rib fracture admitted between 2010 and 2014 (n=1,007) for at least 24 hours were included. Dependent variables were cost to the patient (patient billing) and cost to the hospital (hospital expense). Independent variables were whether patients were obese and the characteristics of injury, measured by injury severity score (ISS), whether fractures were unilateral or bilateral, the presence of a pulmonary contusion, and the presence of a pneumothorax. Patients were classified as obese based on a Body Mass Index (BMI) value of BMI ≥30 (calculated as weight in kilograms divided by height in meters squared). Exclusions from the analysis included early patient mortality within 24hours of admission. Linear regressions tested the effect of obesity and injury severity on patient billing and hospital expense."/>
          <p:cNvSpPr/>
          <p:nvPr/>
        </p:nvSpPr>
        <p:spPr>
          <a:xfrm>
            <a:off x="1594333" y="19428171"/>
            <a:ext cx="14748463" cy="12157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3300">
                <a:uFill>
                  <a:solidFill>
                    <a:srgbClr val="000000"/>
                  </a:solidFill>
                </a:uFill>
                <a:latin typeface="Arial"/>
                <a:ea typeface="Arial"/>
                <a:cs typeface="Arial"/>
                <a:sym typeface="Arial"/>
              </a:defRPr>
            </a:lvl1pPr>
          </a:lstStyle>
          <a:p>
            <a:r>
              <a:rPr lang="en-US" sz="4000" dirty="0" smtClean="0">
                <a:latin typeface="Times New Roman" charset="0"/>
                <a:ea typeface="Times New Roman" charset="0"/>
                <a:cs typeface="Times New Roman" charset="0"/>
              </a:rPr>
              <a:t>YOUR METHODS</a:t>
            </a:r>
            <a:endParaRPr lang="en-US" sz="4000" dirty="0">
              <a:latin typeface="Times New Roman" charset="0"/>
              <a:ea typeface="Times New Roman" charset="0"/>
              <a:cs typeface="Times New Roman" charset="0"/>
            </a:endParaRPr>
          </a:p>
          <a:p>
            <a:endParaRPr dirty="0"/>
          </a:p>
        </p:txBody>
      </p:sp>
      <p:sp>
        <p:nvSpPr>
          <p:cNvPr id="2" name="Rectangle 1"/>
          <p:cNvSpPr/>
          <p:nvPr/>
        </p:nvSpPr>
        <p:spPr>
          <a:xfrm>
            <a:off x="34797655" y="6342315"/>
            <a:ext cx="14617470" cy="707886"/>
          </a:xfrm>
          <a:prstGeom prst="rect">
            <a:avLst/>
          </a:prstGeom>
        </p:spPr>
        <p:txBody>
          <a:bodyPr wrap="square">
            <a:spAutoFit/>
          </a:bodyPr>
          <a:lstStyle/>
          <a:p>
            <a:pPr algn="just"/>
            <a:r>
              <a:rPr lang="en-US" altLang="en-US" sz="4000" dirty="0" smtClean="0">
                <a:latin typeface="Times New Roman" charset="0"/>
                <a:ea typeface="Times New Roman" charset="0"/>
                <a:cs typeface="Times New Roman" charset="0"/>
              </a:rPr>
              <a:t>YOUR STATISTICAL ANALYSES</a:t>
            </a:r>
            <a:endParaRPr lang="en-US" sz="4000" dirty="0">
              <a:latin typeface="Times New Roman" charset="0"/>
              <a:ea typeface="Times New Roman" charset="0"/>
              <a:cs typeface="Times New Roman" charset="0"/>
            </a:endParaRPr>
          </a:p>
        </p:txBody>
      </p:sp>
      <p:sp>
        <p:nvSpPr>
          <p:cNvPr id="46" name="Background"/>
          <p:cNvSpPr/>
          <p:nvPr/>
        </p:nvSpPr>
        <p:spPr>
          <a:xfrm>
            <a:off x="1476697" y="5370477"/>
            <a:ext cx="14862516" cy="938719"/>
          </a:xfrm>
          <a:prstGeom prst="rect">
            <a:avLst/>
          </a:prstGeom>
          <a:solidFill>
            <a:schemeClr val="accent6">
              <a:lumOff val="9460"/>
            </a:schemeClr>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spcBef>
                <a:spcPts val="2800"/>
              </a:spcBef>
              <a:defRPr sz="5500" b="1">
                <a:effectLst>
                  <a:outerShdw blurRad="12700" dist="25400" dir="2700000" rotWithShape="0">
                    <a:srgbClr val="000000"/>
                  </a:outerShdw>
                </a:effectLst>
              </a:defRPr>
            </a:lvl1pPr>
          </a:lstStyle>
          <a:p>
            <a:r>
              <a:t>Background</a:t>
            </a:r>
          </a:p>
        </p:txBody>
      </p:sp>
      <p:sp>
        <p:nvSpPr>
          <p:cNvPr id="5" name="TextBox 4"/>
          <p:cNvSpPr txBox="1"/>
          <p:nvPr/>
        </p:nvSpPr>
        <p:spPr>
          <a:xfrm>
            <a:off x="19476720" y="-7955280"/>
            <a:ext cx="9239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38855" y="3899647"/>
            <a:ext cx="558800" cy="1195870"/>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6762" y="3921588"/>
            <a:ext cx="558800" cy="1195870"/>
          </a:xfrm>
          <a:prstGeom prst="rect">
            <a:avLst/>
          </a:prstGeom>
        </p:spPr>
      </p:pic>
      <p:sp>
        <p:nvSpPr>
          <p:cNvPr id="29" name="Line"/>
          <p:cNvSpPr/>
          <p:nvPr/>
        </p:nvSpPr>
        <p:spPr>
          <a:xfrm flipV="1">
            <a:off x="1466889" y="5003957"/>
            <a:ext cx="47986134" cy="59085"/>
          </a:xfrm>
          <a:prstGeom prst="line">
            <a:avLst/>
          </a:prstGeom>
          <a:ln w="50800" cap="rnd">
            <a:solidFill>
              <a:schemeClr val="accent6"/>
            </a:solidFill>
            <a:prstDash val="sysDot"/>
          </a:ln>
        </p:spPr>
        <p:txBody>
          <a:bodyPr lIns="45719" rIns="45719"/>
          <a:lstStyle/>
          <a:p>
            <a:endParaRPr/>
          </a:p>
        </p:txBody>
      </p:sp>
      <p:sp>
        <p:nvSpPr>
          <p:cNvPr id="22" name="Financial Cost of Obesity in Thoracic Trauma…"/>
          <p:cNvSpPr/>
          <p:nvPr/>
        </p:nvSpPr>
        <p:spPr>
          <a:xfrm>
            <a:off x="1066800" y="1156418"/>
            <a:ext cx="48691801" cy="3563168"/>
          </a:xfrm>
          <a:prstGeom prst="rect">
            <a:avLst/>
          </a:prstGeom>
          <a:ln w="12700">
            <a:miter lim="400000"/>
          </a:ln>
          <a:extLst>
            <a:ext uri="{C572A759-6A51-4108-AA02-DFA0A04FC94B}">
              <ma14:wrappingTextBoxFlag xmlns:ma14="http://schemas.microsoft.com/office/mac/drawingml/2011/main" val="1"/>
            </a:ext>
          </a:extLst>
        </p:spPr>
        <p:txBody>
          <a:bodyPr lIns="240354" tIns="240354" rIns="240354" bIns="240354">
            <a:spAutoFit/>
          </a:bodyPr>
          <a:lstStyle/>
          <a:p>
            <a:pPr algn="ctr">
              <a:defRPr sz="9000" b="1"/>
            </a:pPr>
            <a:r>
              <a:rPr lang="en-US" sz="11500" dirty="0" smtClean="0"/>
              <a:t>YOUR POSTER TITLE</a:t>
            </a:r>
            <a:endParaRPr sz="11500" dirty="0"/>
          </a:p>
          <a:p>
            <a:pPr algn="ctr">
              <a:defRPr sz="3600">
                <a:latin typeface="Arial"/>
                <a:ea typeface="Arial"/>
                <a:cs typeface="Arial"/>
                <a:sym typeface="Arial"/>
              </a:defRPr>
            </a:pPr>
            <a:r>
              <a:rPr lang="en-US" sz="4800" dirty="0" smtClean="0">
                <a:latin typeface="Cambria" charset="0"/>
                <a:ea typeface="Cambria" charset="0"/>
                <a:cs typeface="Cambria" charset="0"/>
                <a:sym typeface="Arial"/>
              </a:rPr>
              <a:t>AUTHOR</a:t>
            </a:r>
            <a:r>
              <a:rPr lang="en-US" sz="4800" dirty="0" smtClean="0">
                <a:sym typeface="Arial"/>
              </a:rPr>
              <a:t> LIST (LIST ALL OF THEM IN THE CORRECT ORDER)</a:t>
            </a:r>
            <a:endParaRPr lang="en-US" sz="4800" baseline="30000" dirty="0" smtClean="0">
              <a:sym typeface="Arial"/>
            </a:endParaRPr>
          </a:p>
          <a:p>
            <a:pPr algn="ctr">
              <a:defRPr sz="3600">
                <a:latin typeface="Arial"/>
                <a:ea typeface="Arial"/>
                <a:cs typeface="Arial"/>
                <a:sym typeface="Arial"/>
              </a:defRPr>
            </a:pPr>
            <a:endParaRPr lang="en-US" sz="400" dirty="0" smtClean="0">
              <a:sym typeface="Arial"/>
            </a:endParaRPr>
          </a:p>
          <a:p>
            <a:pPr algn="ctr">
              <a:defRPr sz="3600">
                <a:latin typeface="Arial"/>
                <a:ea typeface="Arial"/>
                <a:cs typeface="Arial"/>
                <a:sym typeface="Arial"/>
              </a:defRPr>
            </a:pPr>
            <a:r>
              <a:rPr lang="en-US" sz="3300" dirty="0" smtClean="0">
                <a:latin typeface="Cambria" charset="0"/>
                <a:ea typeface="Cambria" charset="0"/>
                <a:cs typeface="Cambria" charset="0"/>
              </a:rPr>
              <a:t>AUTHOR INSTITUTIONAL INFORMATION: IMPORTANT FOR COLLABORATIVE PROJECTS</a:t>
            </a:r>
            <a:endParaRPr sz="3300" baseline="0" dirty="0">
              <a:latin typeface="Cambria" charset="0"/>
              <a:ea typeface="Cambria" charset="0"/>
              <a:cs typeface="Cambria"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56929" y="1166309"/>
            <a:ext cx="9739386" cy="2843440"/>
          </a:xfrm>
          <a:prstGeom prst="rect">
            <a:avLst/>
          </a:prstGeom>
        </p:spPr>
      </p:pic>
      <p:sp>
        <p:nvSpPr>
          <p:cNvPr id="23" name="Rectangle"/>
          <p:cNvSpPr/>
          <p:nvPr/>
        </p:nvSpPr>
        <p:spPr>
          <a:xfrm>
            <a:off x="1066800" y="720725"/>
            <a:ext cx="48691800" cy="31476950"/>
          </a:xfrm>
          <a:prstGeom prst="rect">
            <a:avLst/>
          </a:prstGeom>
          <a:ln w="158750">
            <a:solidFill>
              <a:schemeClr val="accent6"/>
            </a:solidFill>
          </a:ln>
        </p:spPr>
        <p:txBody>
          <a:bodyPr lIns="45719" rIns="45719" anchor="ctr"/>
          <a:lstStyle/>
          <a:p>
            <a:pPr>
              <a:defRPr sz="1800"/>
            </a:pPr>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6306" y="974923"/>
            <a:ext cx="10697210" cy="3289375"/>
          </a:xfrm>
          <a:prstGeom prst="rect">
            <a:avLst/>
          </a:prstGeom>
        </p:spPr>
      </p:pic>
      <p:sp>
        <p:nvSpPr>
          <p:cNvPr id="40" name="The cost of treatment is a directly related to the duration of care. Patients that suffered longer hospital stays received a higher bill for treatment costs. Nevertheless, among rib fracture patients admitted to a Level 2 trauma center, obesity predicted an increase of about 35% in the cost of delivering care, both to the patient and to the hospital. While the prophylactic benefits of exercise are well documented in minimizing risk of preventable conditions such as cardiovascular disease and diabetes, these benefits may also minimize financial stress in unexpected conditions such as thoracic trauma. As the waistline of the United States population increases, the impact of obesity on trauma patients remains a relevant subject that warrants further study to provide preventative measures to educate and combat sky rocketing medical cost for future populations."/>
          <p:cNvSpPr/>
          <p:nvPr/>
        </p:nvSpPr>
        <p:spPr>
          <a:xfrm>
            <a:off x="34796555" y="25975082"/>
            <a:ext cx="14600197" cy="7078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3300">
                <a:uFill>
                  <a:solidFill>
                    <a:srgbClr val="000000"/>
                  </a:solidFill>
                </a:uFill>
                <a:latin typeface="Arial"/>
                <a:ea typeface="Arial"/>
                <a:cs typeface="Arial"/>
                <a:sym typeface="Arial"/>
              </a:defRPr>
            </a:lvl1pPr>
          </a:lstStyle>
          <a:p>
            <a:r>
              <a:rPr lang="en-US" sz="4000" dirty="0" smtClean="0">
                <a:latin typeface="Times New Roman" charset="0"/>
                <a:ea typeface="Times New Roman" charset="0"/>
                <a:cs typeface="Times New Roman" charset="0"/>
              </a:rPr>
              <a:t>YOUR </a:t>
            </a:r>
            <a:r>
              <a:rPr lang="en-US" sz="4000" dirty="0" smtClean="0">
                <a:latin typeface="Times New Roman" charset="0"/>
                <a:ea typeface="Times New Roman" charset="0"/>
                <a:cs typeface="Times New Roman" charset="0"/>
              </a:rPr>
              <a:t>REFERENCES</a:t>
            </a:r>
            <a:endParaRPr sz="4000" dirty="0">
              <a:latin typeface="Times New Roman" charset="0"/>
              <a:ea typeface="Times New Roman" charset="0"/>
              <a:cs typeface="Times New Roman"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1610</TotalTime>
  <Words>58</Words>
  <Application>Microsoft Macintosh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Cambria</vt:lpstr>
      <vt:lpstr>Helvetica</vt:lpstr>
      <vt:lpstr>Times New Roman</vt:lpstr>
      <vt:lpstr>Arial</vt:lpstr>
      <vt:lpstr>Default Design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JB Industries</cp:lastModifiedBy>
  <cp:revision>27</cp:revision>
  <dcterms:modified xsi:type="dcterms:W3CDTF">2017-10-03T19:40:14Z</dcterms:modified>
</cp:coreProperties>
</file>