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4"/>
  </p:notesMasterIdLst>
  <p:sldIdLst>
    <p:sldId id="280" r:id="rId2"/>
    <p:sldId id="283" r:id="rId3"/>
    <p:sldId id="333" r:id="rId4"/>
    <p:sldId id="334" r:id="rId5"/>
    <p:sldId id="368" r:id="rId6"/>
    <p:sldId id="427" r:id="rId7"/>
    <p:sldId id="426" r:id="rId8"/>
    <p:sldId id="437" r:id="rId9"/>
    <p:sldId id="331" r:id="rId10"/>
    <p:sldId id="428" r:id="rId11"/>
    <p:sldId id="429" r:id="rId12"/>
    <p:sldId id="430" r:id="rId13"/>
    <p:sldId id="431" r:id="rId14"/>
    <p:sldId id="436" r:id="rId15"/>
    <p:sldId id="433" r:id="rId16"/>
    <p:sldId id="434" r:id="rId17"/>
    <p:sldId id="435" r:id="rId18"/>
    <p:sldId id="352" r:id="rId19"/>
    <p:sldId id="376" r:id="rId20"/>
    <p:sldId id="353" r:id="rId21"/>
    <p:sldId id="439" r:id="rId22"/>
    <p:sldId id="438" r:id="rId23"/>
    <p:sldId id="440" r:id="rId24"/>
    <p:sldId id="374" r:id="rId25"/>
    <p:sldId id="441" r:id="rId26"/>
    <p:sldId id="442" r:id="rId27"/>
    <p:sldId id="461" r:id="rId28"/>
    <p:sldId id="351" r:id="rId29"/>
    <p:sldId id="443" r:id="rId30"/>
    <p:sldId id="450" r:id="rId31"/>
    <p:sldId id="449" r:id="rId32"/>
    <p:sldId id="448" r:id="rId33"/>
    <p:sldId id="447" r:id="rId34"/>
    <p:sldId id="446" r:id="rId35"/>
    <p:sldId id="445" r:id="rId36"/>
    <p:sldId id="444" r:id="rId37"/>
    <p:sldId id="451" r:id="rId38"/>
    <p:sldId id="476" r:id="rId39"/>
    <p:sldId id="452" r:id="rId40"/>
    <p:sldId id="455" r:id="rId41"/>
    <p:sldId id="456" r:id="rId42"/>
    <p:sldId id="386" r:id="rId43"/>
    <p:sldId id="458" r:id="rId44"/>
    <p:sldId id="460" r:id="rId45"/>
    <p:sldId id="459" r:id="rId46"/>
    <p:sldId id="462" r:id="rId47"/>
    <p:sldId id="463" r:id="rId48"/>
    <p:sldId id="475" r:id="rId49"/>
    <p:sldId id="464" r:id="rId50"/>
    <p:sldId id="465" r:id="rId51"/>
    <p:sldId id="466" r:id="rId52"/>
    <p:sldId id="467" r:id="rId53"/>
    <p:sldId id="468" r:id="rId54"/>
    <p:sldId id="469" r:id="rId55"/>
    <p:sldId id="470" r:id="rId56"/>
    <p:sldId id="471" r:id="rId57"/>
    <p:sldId id="472" r:id="rId58"/>
    <p:sldId id="473" r:id="rId59"/>
    <p:sldId id="474" r:id="rId60"/>
    <p:sldId id="477" r:id="rId61"/>
    <p:sldId id="384" r:id="rId62"/>
    <p:sldId id="413" r:id="rId63"/>
    <p:sldId id="419" r:id="rId64"/>
    <p:sldId id="482" r:id="rId65"/>
    <p:sldId id="481" r:id="rId66"/>
    <p:sldId id="480" r:id="rId67"/>
    <p:sldId id="479" r:id="rId68"/>
    <p:sldId id="484" r:id="rId69"/>
    <p:sldId id="407" r:id="rId70"/>
    <p:sldId id="489" r:id="rId71"/>
    <p:sldId id="488" r:id="rId72"/>
    <p:sldId id="490" r:id="rId73"/>
    <p:sldId id="485" r:id="rId74"/>
    <p:sldId id="491" r:id="rId75"/>
    <p:sldId id="492" r:id="rId76"/>
    <p:sldId id="493" r:id="rId77"/>
    <p:sldId id="486" r:id="rId78"/>
    <p:sldId id="494" r:id="rId79"/>
    <p:sldId id="402" r:id="rId80"/>
    <p:sldId id="409" r:id="rId81"/>
    <p:sldId id="410" r:id="rId82"/>
    <p:sldId id="425" r:id="rId83"/>
    <p:sldId id="403" r:id="rId84"/>
    <p:sldId id="495" r:id="rId85"/>
    <p:sldId id="496" r:id="rId86"/>
    <p:sldId id="497" r:id="rId87"/>
    <p:sldId id="319" r:id="rId88"/>
    <p:sldId id="406" r:id="rId89"/>
    <p:sldId id="350" r:id="rId90"/>
    <p:sldId id="348" r:id="rId91"/>
    <p:sldId id="360" r:id="rId92"/>
    <p:sldId id="399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97C"/>
    <a:srgbClr val="9EA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59" autoAdjust="0"/>
    <p:restoredTop sz="88028" autoAdjust="0"/>
  </p:normalViewPr>
  <p:slideViewPr>
    <p:cSldViewPr snapToGrid="0" snapToObjects="1">
      <p:cViewPr varScale="1">
        <p:scale>
          <a:sx n="80" d="100"/>
          <a:sy n="80" d="100"/>
        </p:scale>
        <p:origin x="-59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67E5F-B0CB-4908-92AD-4576A10E0A2F}" type="datetimeFigureOut">
              <a:rPr lang="en-US" smtClean="0"/>
              <a:pPr/>
              <a:t>11/1/2012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3C242-75DB-4BCE-A449-2A788D221E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8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SUD is a multidimensional problem among a very heterogeneous group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McLellan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al., 2000). It includes both substance abuse and dependence and is diagnosable in DSM-IV as a type of brain and behavioral disorder (American Psychiatric Association, 2000). </a:t>
            </a:r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63</a:t>
            </a:fld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64</a:t>
            </a:fld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65</a:t>
            </a:fld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66</a:t>
            </a:fld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67</a:t>
            </a:fld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68</a:t>
            </a:fld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69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71</a:t>
            </a:fld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72</a:t>
            </a:fld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73</a:t>
            </a:fld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74</a:t>
            </a:fld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75</a:t>
            </a:fld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76</a:t>
            </a:fld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77</a:t>
            </a:fld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78</a:t>
            </a:fld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79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80</a:t>
            </a:fld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81</a:t>
            </a:fld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82</a:t>
            </a:fld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83</a:t>
            </a:fld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84</a:t>
            </a:fld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85</a:t>
            </a:fld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86</a:t>
            </a:fld>
            <a:endParaRPr 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87</a:t>
            </a:fld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88</a:t>
            </a:fld>
            <a:endParaRPr 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89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90</a:t>
            </a:fld>
            <a:endParaRPr lang="en-US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91</a:t>
            </a:fld>
            <a:endParaRPr lang="en-US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806FC-26D5-47DD-B2D4-302FED72C6A5}" type="slidenum">
              <a:rPr lang="en-US" smtClean="0"/>
              <a:pPr/>
              <a:t>92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63FC-551D-8148-9F1E-9EAC05F72F07}" type="datetimeFigureOut">
              <a:rPr lang="en-US" smtClean="0"/>
              <a:pPr/>
              <a:t>11/1/2012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4493-DEC7-5C4D-8D46-43C9FC98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63FC-551D-8148-9F1E-9EAC05F72F07}" type="datetimeFigureOut">
              <a:rPr lang="en-US" smtClean="0"/>
              <a:pPr/>
              <a:t>11/1/2012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4493-DEC7-5C4D-8D46-43C9FC98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63FC-551D-8148-9F1E-9EAC05F72F07}" type="datetimeFigureOut">
              <a:rPr lang="en-US" smtClean="0"/>
              <a:pPr/>
              <a:t>11/1/2012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4493-DEC7-5C4D-8D46-43C9FC98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63FC-551D-8148-9F1E-9EAC05F72F07}" type="datetimeFigureOut">
              <a:rPr lang="en-US" smtClean="0"/>
              <a:pPr/>
              <a:t>11/1/2012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4493-DEC7-5C4D-8D46-43C9FC98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63FC-551D-8148-9F1E-9EAC05F72F07}" type="datetimeFigureOut">
              <a:rPr lang="en-US" smtClean="0"/>
              <a:pPr/>
              <a:t>11/1/2012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4493-DEC7-5C4D-8D46-43C9FC98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63FC-551D-8148-9F1E-9EAC05F72F07}" type="datetimeFigureOut">
              <a:rPr lang="en-US" smtClean="0"/>
              <a:pPr/>
              <a:t>11/1/2012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4493-DEC7-5C4D-8D46-43C9FC98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63FC-551D-8148-9F1E-9EAC05F72F07}" type="datetimeFigureOut">
              <a:rPr lang="en-US" smtClean="0"/>
              <a:pPr/>
              <a:t>11/1/2012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4493-DEC7-5C4D-8D46-43C9FC98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63FC-551D-8148-9F1E-9EAC05F72F07}" type="datetimeFigureOut">
              <a:rPr lang="en-US" smtClean="0"/>
              <a:pPr/>
              <a:t>11/1/2012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4493-DEC7-5C4D-8D46-43C9FC98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63FC-551D-8148-9F1E-9EAC05F72F07}" type="datetimeFigureOut">
              <a:rPr lang="en-US" smtClean="0"/>
              <a:pPr/>
              <a:t>11/1/2012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4493-DEC7-5C4D-8D46-43C9FC98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63FC-551D-8148-9F1E-9EAC05F72F07}" type="datetimeFigureOut">
              <a:rPr lang="en-US" smtClean="0"/>
              <a:pPr/>
              <a:t>11/1/2012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4493-DEC7-5C4D-8D46-43C9FC98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63FC-551D-8148-9F1E-9EAC05F72F07}" type="datetimeFigureOut">
              <a:rPr lang="en-US" smtClean="0"/>
              <a:pPr/>
              <a:t>11/1/2012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4493-DEC7-5C4D-8D46-43C9FC98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E63FC-551D-8148-9F1E-9EAC05F72F07}" type="datetimeFigureOut">
              <a:rPr lang="en-US" smtClean="0"/>
              <a:pPr/>
              <a:t>11/1/2012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74493-DEC7-5C4D-8D46-43C9FC98E6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effectLst/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Font typeface="Arial"/>
        <a:buChar char="•"/>
        <a:defRPr sz="3200" b="1" kern="1200">
          <a:solidFill>
            <a:schemeClr val="bg1"/>
          </a:solidFill>
          <a:effectLst/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Font typeface="Arial"/>
        <a:buChar char="–"/>
        <a:defRPr sz="2800" b="1" kern="1200">
          <a:solidFill>
            <a:schemeClr val="bg1"/>
          </a:solidFill>
          <a:effectLst/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Font typeface="Arial"/>
        <a:buChar char="•"/>
        <a:defRPr sz="2400" b="1" kern="1200">
          <a:solidFill>
            <a:schemeClr val="bg1"/>
          </a:solidFill>
          <a:effectLst/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Font typeface="Arial"/>
        <a:buChar char="–"/>
        <a:defRPr sz="2000" b="1" kern="1200">
          <a:solidFill>
            <a:schemeClr val="bg1"/>
          </a:solidFill>
          <a:effectLst/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Font typeface="Arial"/>
        <a:buChar char="»"/>
        <a:defRPr sz="2000" b="1" kern="1200">
          <a:solidFill>
            <a:schemeClr val="bg1"/>
          </a:solidFill>
          <a:effectLst/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1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1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1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1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1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1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1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1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1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1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1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2" y="638586"/>
            <a:ext cx="8877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The influence of exercise on cardiovascular disease and metabolic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disorders among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people with HIV on HAART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673342"/>
            <a:ext cx="887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Courtney Jensen | April 25, 2013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15318"/>
            <a:ext cx="9144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876299" y="1820400"/>
            <a:ext cx="739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Antiretroviral medication introduced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1987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1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HAART introduced in 1996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Mortality rate reduced by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more than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70%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3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Despite increases in the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length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life,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quality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life is not being improved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47" y="6055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Prevalence &amp; Magnitude of HIV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5966504"/>
            <a:ext cx="91440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Fischl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et al., 1987 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2.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Gulick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et al., 1997; Hammer et al., 1997 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Lugassy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, 2010;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Palella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et al., 1998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784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876298" y="1820400"/>
            <a:ext cx="7602683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latin typeface="Arial" pitchFamily="34" charset="0"/>
                <a:cs typeface="Arial" pitchFamily="34" charset="0"/>
              </a:rPr>
              <a:t>The combination of HIV and HAART 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frequently results in: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Anthropometric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abnormalities (e.g.,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lipodystrophy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lipoatrophy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and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lipomegaly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Compromised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metabolic functioning (e.g., muscle wasting, altered insulin action, dyslipidemia, and hepatic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lipogenesis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Increased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risk of cardiovascular events such as myocardial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infarctions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47" y="6055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Prevalence &amp; Magnitude of HIV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5966504"/>
            <a:ext cx="91440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>
                <a:latin typeface="Arial" pitchFamily="34" charset="0"/>
                <a:cs typeface="Arial" pitchFamily="34" charset="0"/>
              </a:rPr>
              <a:t>Anuurad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et al., 2009;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Fichtenbaum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et al., 2010;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Grinspoon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&amp; Carr, 2005; Jain et al.,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2001.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388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876298" y="1820400"/>
            <a:ext cx="760268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Arial" pitchFamily="34" charset="0"/>
                <a:cs typeface="Arial" pitchFamily="34" charset="0"/>
              </a:rPr>
              <a:t>Exercise is a possible strategy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to manage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the metabolic impairments, improve the anthropometric abnormalities, and mitigate the cardiovascular risks associated with HIV and HAART 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Despite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these benefits, exercise has not become a standard component of therapeutic interventions for people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living with HIV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Most interventions focus on awareness, diagnosis, and prevention</a:t>
            </a: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47" y="6055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Prevalence &amp; Magnitude of HIV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5966504"/>
            <a:ext cx="91440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Fillipas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et al., 2010;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Spierer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et al., 2007; Robinson et al., 2007;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Henricksen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, 2002; Jones et al., 2001;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Thoni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et al.,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2002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343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3" y="0"/>
            <a:ext cx="9174881" cy="252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66600" y="3142851"/>
            <a:ext cx="721079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On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July 13</a:t>
            </a:r>
            <a:r>
              <a:rPr lang="en-US" sz="22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2010, the U.S. government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presented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a </a:t>
            </a:r>
            <a:r>
              <a:rPr lang="en-US" sz="2200" i="1" dirty="0">
                <a:latin typeface="Arial" pitchFamily="34" charset="0"/>
                <a:cs typeface="Arial" pitchFamily="34" charset="0"/>
              </a:rPr>
              <a:t>National HIV/AIDS 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Strategy,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which outlines three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primary goals to be accomplished by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2015</a:t>
            </a: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lvl="0"/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" y="5966504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AIDS.gov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3121712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0" y="-1026376"/>
            <a:ext cx="9174881" cy="252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" y="5966504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AIDS.gov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2012</a:t>
            </a:r>
          </a:p>
        </p:txBody>
      </p:sp>
      <p:sp>
        <p:nvSpPr>
          <p:cNvPr id="7" name="Rectangle 6"/>
          <p:cNvSpPr/>
          <p:nvPr/>
        </p:nvSpPr>
        <p:spPr>
          <a:xfrm>
            <a:off x="717218" y="2152908"/>
            <a:ext cx="770956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1900" b="1" i="1" dirty="0" smtClean="0">
                <a:latin typeface="Arial" pitchFamily="34" charset="0"/>
                <a:cs typeface="Arial" pitchFamily="34" charset="0"/>
              </a:rPr>
              <a:t>Reduce 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New HIV </a:t>
            </a:r>
            <a:r>
              <a:rPr lang="en-US" sz="1900" b="1" i="1" dirty="0" smtClean="0">
                <a:latin typeface="Arial" pitchFamily="34" charset="0"/>
                <a:cs typeface="Arial" pitchFamily="34" charset="0"/>
              </a:rPr>
              <a:t>Infections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By 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2015, the goal is to reduce the annual number of new cases by 25% while increasing percentage of people with HIV who know their </a:t>
            </a:r>
            <a:r>
              <a:rPr lang="en-US" sz="1900" dirty="0" err="1">
                <a:latin typeface="Arial" pitchFamily="34" charset="0"/>
                <a:cs typeface="Arial" pitchFamily="34" charset="0"/>
              </a:rPr>
              <a:t>serostatus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 to 90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%</a:t>
            </a:r>
          </a:p>
          <a:p>
            <a:pPr marL="457200" lvl="0" indent="-457200">
              <a:buFont typeface="+mj-lt"/>
              <a:buAutoNum type="arabicPeriod"/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1900" b="1" i="1" dirty="0" smtClean="0">
                <a:latin typeface="Arial" pitchFamily="34" charset="0"/>
                <a:cs typeface="Arial" pitchFamily="34" charset="0"/>
              </a:rPr>
              <a:t>Increase Access to Care and Improve Health Outcomes for People 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Living with </a:t>
            </a:r>
            <a:r>
              <a:rPr lang="en-US" sz="1900" b="1" i="1" dirty="0" smtClean="0">
                <a:latin typeface="Arial" pitchFamily="34" charset="0"/>
                <a:cs typeface="Arial" pitchFamily="34" charset="0"/>
              </a:rPr>
              <a:t>HIV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By 2015, the goal is to increase the proportion of HIV patients receiving clinical care from 65% to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85%</a:t>
            </a:r>
          </a:p>
          <a:p>
            <a:pPr marL="457200" lvl="0" indent="-457200">
              <a:buFont typeface="+mj-lt"/>
              <a:buAutoNum type="arabicPeriod"/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1900" b="1" i="1" dirty="0">
                <a:latin typeface="Arial" pitchFamily="34" charset="0"/>
                <a:cs typeface="Arial" pitchFamily="34" charset="0"/>
              </a:rPr>
              <a:t>Reduce HIV-related health </a:t>
            </a:r>
            <a:r>
              <a:rPr lang="en-US" sz="1900" b="1" i="1" dirty="0" smtClean="0">
                <a:latin typeface="Arial" pitchFamily="34" charset="0"/>
                <a:cs typeface="Arial" pitchFamily="34" charset="0"/>
              </a:rPr>
              <a:t>disparities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By 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2015, the goal is to increase the proportion of people living with HIV who have an undetectable viral load by 20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%</a:t>
            </a:r>
            <a:endParaRPr lang="en-US" sz="1900" dirty="0">
              <a:latin typeface="Arial" pitchFamily="34" charset="0"/>
              <a:cs typeface="Arial" pitchFamily="34" charset="0"/>
            </a:endParaRPr>
          </a:p>
          <a:p>
            <a:pPr lvl="0"/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841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s://si0.twimg.com/profile_images/2971672650/5bf222325821d71274f636bf4daca2f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4987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00344" y="1554815"/>
            <a:ext cx="714537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On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December 2</a:t>
            </a:r>
            <a:r>
              <a:rPr lang="en-US" sz="2200" baseline="30000" dirty="0">
                <a:latin typeface="Arial" pitchFamily="34" charset="0"/>
                <a:cs typeface="Arial" pitchFamily="34" charset="0"/>
              </a:rPr>
              <a:t>nd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2010, the U.S. Department of Health and Human Services announced the </a:t>
            </a:r>
            <a:r>
              <a:rPr lang="en-US" sz="2200" i="1" dirty="0">
                <a:latin typeface="Arial" pitchFamily="34" charset="0"/>
                <a:cs typeface="Arial" pitchFamily="34" charset="0"/>
              </a:rPr>
              <a:t>Healthy People 2020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initiative</a:t>
            </a: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Eighteen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specific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HIV-related objectives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were disclosed, 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divided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in four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categories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32612" y="6025879"/>
            <a:ext cx="491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U.S. Department of Health and Human Services, 2012a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8" y="0"/>
            <a:ext cx="9157903" cy="73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376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17217" y="1428516"/>
            <a:ext cx="7346128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Diagnosis 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of HIV Infection and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AIDS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Achieve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an annual rate of 12.4 new cases per 100,000 people, down from 13.0 new cases in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2010</a:t>
            </a:r>
          </a:p>
          <a:p>
            <a:pPr marL="457200" lvl="0" indent="-457200">
              <a:buFont typeface="+mj-lt"/>
              <a:buAutoNum type="arabicPeriod"/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b="1" i="1" dirty="0">
                <a:latin typeface="Arial" pitchFamily="34" charset="0"/>
                <a:cs typeface="Arial" pitchFamily="34" charset="0"/>
              </a:rPr>
              <a:t>Death, Survival, and Medical Healthcare After Diagnosis of HIV Infection and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AIDS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Increase 3-year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survival rate to 92.4% (from 84.0% in 2006) and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reduce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annual HIV-related deaths to 3.3 per 100,000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people</a:t>
            </a:r>
          </a:p>
          <a:p>
            <a:pPr marL="457200" lvl="0" indent="-457200">
              <a:buFont typeface="+mj-lt"/>
              <a:buAutoNum type="arabicPeriod"/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b="1" i="1" dirty="0">
                <a:latin typeface="Arial" pitchFamily="34" charset="0"/>
                <a:cs typeface="Arial" pitchFamily="34" charset="0"/>
              </a:rPr>
              <a:t>HIV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Testing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Increase percentage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people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who get tested from 17.2% in 2010 to 18.9% in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2020</a:t>
            </a:r>
          </a:p>
          <a:p>
            <a:pPr marL="457200" lvl="0" indent="-457200">
              <a:buFont typeface="+mj-lt"/>
              <a:buAutoNum type="arabicPeriod"/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b="1" i="1" dirty="0">
                <a:latin typeface="Arial" pitchFamily="34" charset="0"/>
                <a:cs typeface="Arial" pitchFamily="34" charset="0"/>
              </a:rPr>
              <a:t>HIV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Prevention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Promote condom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use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data are limited) and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increase percentage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substance abuse treatment facilities with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HIV/AIDS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2612" y="6025879"/>
            <a:ext cx="491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U.S. Department of Health and Human Services, 2012a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8" y="0"/>
            <a:ext cx="9157903" cy="73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78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48317" y="1689770"/>
            <a:ext cx="684736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The public health importance of HIV/AIDS is illustrated by the simultaneous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implementation of two federal initiatives concerning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its treatment and prevention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Neither initiative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mentions the therapeutic potential of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exercise/PA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Therefore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the purpose of this systematic review is to establish a case for exercise and PA as a supplement to HIV/AIDS treatment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interventions 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47" y="6055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Purpose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64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1"/>
            <a:ext cx="9134153" cy="635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Search Strategy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724" y="2627547"/>
            <a:ext cx="4536613" cy="323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90723" y="1744198"/>
            <a:ext cx="77724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latin typeface="Arial" pitchFamily="34" charset="0"/>
                <a:cs typeface="Arial" pitchFamily="34" charset="0"/>
              </a:rPr>
              <a:t>Electronic databases were searched for articles related 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to: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198" y="2748468"/>
            <a:ext cx="386899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cardiovascular and metabolic consequences of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HIV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and HAART</a:t>
            </a: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Modes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by which exercise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can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improve cardiovascular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and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metabolic profiles among people with HIV who take HAART.</a:t>
            </a:r>
          </a:p>
          <a:p>
            <a:endParaRPr lang="en-US" sz="2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04724" y="6031233"/>
            <a:ext cx="3877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Image source: http://www.bcpiweb.com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1"/>
            <a:ext cx="9134153" cy="635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90723" y="1982450"/>
            <a:ext cx="79124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Arial" pitchFamily="34" charset="0"/>
                <a:cs typeface="Arial" pitchFamily="34" charset="0"/>
              </a:rPr>
              <a:t>Databases were PubMed, Scopus, and the Cochrane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Library</a:t>
            </a: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PubMed, medical subject heading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descriptors  were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used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facilitate a more comprehensive search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result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Search Strategy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594934" y="6050102"/>
            <a:ext cx="3477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Image source: http://www.9ap.net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-29496" y="163175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1.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Introduce the population I’ll be discussing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6543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ial" pitchFamily="34" charset="0"/>
                <a:cs typeface="Arial" pitchFamily="34" charset="0"/>
              </a:rPr>
              <a:t>Objectives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9664" y="237298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2.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Justify why this population warrants public health concern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136490"/>
            <a:ext cx="912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3.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Illustrate the importance of exercise and habitual physical activity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74143" y="4845682"/>
            <a:ext cx="5604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5.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Provide behavior change strategies so that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they may adhere to the prescription provided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 descr="marketing-objectiv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049251"/>
            <a:ext cx="3067665" cy="23007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9144" y="3966124"/>
            <a:ext cx="603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4.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Explain the qualities of a safe and effective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ExR</a:t>
            </a:r>
            <a:r>
              <a:rPr lang="en-US" baseline="-25000" dirty="0" err="1" smtClean="0">
                <a:latin typeface="Arial" pitchFamily="34" charset="0"/>
                <a:cs typeface="Arial" pitchFamily="34" charset="0"/>
              </a:rPr>
              <a:t>x</a:t>
            </a:r>
            <a:endParaRPr lang="en-US" baseline="-25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 descr="http://schaechter.asmblog.org/.a/6a00d8341c5e1453ef0120a89aa0eb970b-800w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47" y="2582122"/>
            <a:ext cx="2952750" cy="36861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302000" y="6039482"/>
            <a:ext cx="4896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Image source: http://schaechter.asmblog.org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0674" y="1608772"/>
            <a:ext cx="79124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Arial" pitchFamily="34" charset="0"/>
                <a:cs typeface="Arial" pitchFamily="34" charset="0"/>
              </a:rPr>
              <a:t>For articles related to the cardiovascular and metabolic consequences of HIV and HAART, the </a:t>
            </a:r>
            <a:r>
              <a:rPr lang="en-US" sz="2200" i="1" dirty="0">
                <a:latin typeface="Arial" pitchFamily="34" charset="0"/>
                <a:cs typeface="Arial" pitchFamily="34" charset="0"/>
              </a:rPr>
              <a:t>PubMed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search term was: 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3276600" y="2806700"/>
            <a:ext cx="538480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>
                <a:latin typeface="Arial" pitchFamily="34" charset="0"/>
                <a:cs typeface="Arial" pitchFamily="34" charset="0"/>
              </a:rPr>
              <a:t>("Anti-HIV Agents"[MAJR] OR 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haart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"highly active antiretroviral therapy"[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]) AND ("cardiovascular"[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hypertension[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hypertensive[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"blood pressure"[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smoking[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"tobacco use"[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diabetes[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"blood glucose"[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hyperglycemi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*[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"cholesterol"[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metabolic[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metabolism[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obesity[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overweight[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"body mass"[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"body composition"[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"body morphology"[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bmi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weight[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diabetes[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lipid[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lipids[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lipodystroph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*[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]) AND 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english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[la] AND review[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pt</a:t>
            </a:r>
            <a:r>
              <a:rPr lang="en-US" sz="1700" i="1" dirty="0" smtClean="0">
                <a:latin typeface="Arial" pitchFamily="34" charset="0"/>
                <a:cs typeface="Arial" pitchFamily="34" charset="0"/>
              </a:rPr>
              <a:t>]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Search Strategy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 descr="http://schaechter.asmblog.org/.a/6a00d8341c5e1453ef0120a89aa0eb970b-800w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47" y="2582122"/>
            <a:ext cx="2952750" cy="36861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302000" y="6039482"/>
            <a:ext cx="4896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Image source: http://schaechter.asmblog.org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0674" y="1608772"/>
            <a:ext cx="79124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Arial" pitchFamily="34" charset="0"/>
                <a:cs typeface="Arial" pitchFamily="34" charset="0"/>
              </a:rPr>
              <a:t>For articles related to the cardiovascular and metabolic consequences of HIV and HAART, the </a:t>
            </a:r>
            <a:r>
              <a:rPr lang="en-US" sz="2200" i="1" dirty="0">
                <a:latin typeface="Arial" pitchFamily="34" charset="0"/>
                <a:cs typeface="Arial" pitchFamily="34" charset="0"/>
              </a:rPr>
              <a:t>PubMed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search term was: 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3276600" y="2806700"/>
            <a:ext cx="538480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>
                <a:latin typeface="Arial" pitchFamily="34" charset="0"/>
                <a:cs typeface="Arial" pitchFamily="34" charset="0"/>
              </a:rPr>
              <a:t>("Anti-HIV Agents"[MAJR] OR 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haart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"highly active antiretroviral therapy"[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]) AND ("cardiovascular"[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hypertension[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hypertensive[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"blood pressure"[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smoking[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"tobacco use"[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diabetes[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"blood glucose"[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hyperglycemi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*[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"cholesterol"[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metabolic[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metabolism[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obesity[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overweight[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"body mass"[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"body composition"[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"body morphology"[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bmi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weight[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diabetes[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lipid[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lipids[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 OR 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lipodystroph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*[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]) AND 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english</a:t>
            </a:r>
            <a:r>
              <a:rPr lang="en-US" sz="1700" i="1" dirty="0">
                <a:latin typeface="Arial" pitchFamily="34" charset="0"/>
                <a:cs typeface="Arial" pitchFamily="34" charset="0"/>
              </a:rPr>
              <a:t>[la] AND review[</a:t>
            </a:r>
            <a:r>
              <a:rPr lang="en-US" sz="1700" i="1" dirty="0" err="1">
                <a:latin typeface="Arial" pitchFamily="34" charset="0"/>
                <a:cs typeface="Arial" pitchFamily="34" charset="0"/>
              </a:rPr>
              <a:t>pt</a:t>
            </a:r>
            <a:r>
              <a:rPr lang="en-US" sz="1700" i="1" dirty="0" smtClean="0">
                <a:latin typeface="Arial" pitchFamily="34" charset="0"/>
                <a:cs typeface="Arial" pitchFamily="34" charset="0"/>
              </a:rPr>
              <a:t>]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Search Strategy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422641">
            <a:off x="4438649" y="3383673"/>
            <a:ext cx="3060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156</a:t>
            </a:r>
            <a:endParaRPr lang="en-US" sz="9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481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 descr="http://schaechter.asmblog.org/.a/6a00d8341c5e1453ef0120a89aa0eb970b-800w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47" y="2582122"/>
            <a:ext cx="2952750" cy="368617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20674" y="1608772"/>
            <a:ext cx="79124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Arial" pitchFamily="34" charset="0"/>
                <a:cs typeface="Arial" pitchFamily="34" charset="0"/>
              </a:rPr>
              <a:t>For articles related to modes by which exercise can improve cardiovascular and metabolic profiles among people with HIV who take HAART, the </a:t>
            </a:r>
            <a:r>
              <a:rPr lang="en-US" sz="2200" i="1" dirty="0">
                <a:latin typeface="Arial" pitchFamily="34" charset="0"/>
                <a:cs typeface="Arial" pitchFamily="34" charset="0"/>
              </a:rPr>
              <a:t>PubMed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search term was: </a:t>
            </a:r>
            <a:endParaRPr lang="en-US" sz="2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6600" y="2806700"/>
            <a:ext cx="5384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itchFamily="34" charset="0"/>
                <a:cs typeface="Arial" pitchFamily="34" charset="0"/>
              </a:rPr>
              <a:t>("Anti-HIV Agents"[MAJR] OR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haart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"antiretroviral therapy"[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"antiretroviral therapies"[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"HIV"[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]) AND ("cardiovascular" OR hypertension OR hypertensive OR "blood pressure" OR smoking OR "tobacco use" OR diabetes OR "blood glucose" OR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hyperglycemi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* OR "cholesterol" OR metabolic OR metabolism OR obesity OR overweight OR "body mass" OR "body composition" OR "body morphology" OR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bmi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 OR weight OR diabetes OR lipid OR lipids OR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lipodystroph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*) AND (exercise[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exercises[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"jogging"[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running[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running[mesh] OR treadmill[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treadmills[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"strength training"[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"weight lifting"[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"resistance training"[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"endurance training"[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"cardiovascular training"[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"speed training"[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plyometric[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plyometrics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"agility training"[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"physical activity"[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"physical activities"[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]) AND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english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[la]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Search Strategy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974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 descr="http://schaechter.asmblog.org/.a/6a00d8341c5e1453ef0120a89aa0eb970b-800w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47" y="2582122"/>
            <a:ext cx="2952750" cy="368617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20674" y="1608772"/>
            <a:ext cx="79124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Arial" pitchFamily="34" charset="0"/>
                <a:cs typeface="Arial" pitchFamily="34" charset="0"/>
              </a:rPr>
              <a:t>For articles related to modes by which exercise can improve cardiovascular and metabolic profiles among people with HIV who take HAART, the </a:t>
            </a:r>
            <a:r>
              <a:rPr lang="en-US" sz="2200" i="1" dirty="0">
                <a:latin typeface="Arial" pitchFamily="34" charset="0"/>
                <a:cs typeface="Arial" pitchFamily="34" charset="0"/>
              </a:rPr>
              <a:t>PubMed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search term was: </a:t>
            </a:r>
            <a:endParaRPr lang="en-US" sz="2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6600" y="2806700"/>
            <a:ext cx="5384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itchFamily="34" charset="0"/>
                <a:cs typeface="Arial" pitchFamily="34" charset="0"/>
              </a:rPr>
              <a:t>("Anti-HIV Agents"[MAJR] OR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haart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"antiretroviral therapy"[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"antiretroviral therapies"[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"HIV"[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]) AND ("cardiovascular" OR hypertension OR hypertensive OR "blood pressure" OR smoking OR "tobacco use" OR diabetes OR "blood glucose" OR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hyperglycemi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* OR "cholesterol" OR metabolic OR metabolism OR obesity OR overweight OR "body mass" OR "body composition" OR "body morphology" OR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bmi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 OR weight OR diabetes OR lipid OR lipids OR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lipodystroph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*) AND (exercise[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exercises[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"jogging"[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running[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running[mesh] OR treadmill[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treadmills[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"strength training"[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"weight lifting"[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"resistance training"[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"endurance training"[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"cardiovascular training"[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"speed training"[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plyometric[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plyometrics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"agility training"[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"physical activity"[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 OR "physical activities"[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]) AND </a:t>
            </a:r>
            <a:r>
              <a:rPr lang="en-US" sz="1400" i="1" dirty="0" err="1">
                <a:latin typeface="Arial" pitchFamily="34" charset="0"/>
                <a:cs typeface="Arial" pitchFamily="34" charset="0"/>
              </a:rPr>
              <a:t>english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[la]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Search Strategy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422641">
            <a:off x="4438649" y="3383673"/>
            <a:ext cx="3060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85</a:t>
            </a:r>
            <a:endParaRPr lang="en-US" sz="9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937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012723" y="1797784"/>
            <a:ext cx="67252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All included studies: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Were written in English</a:t>
            </a:r>
          </a:p>
          <a:p>
            <a:pPr lvl="1"/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Appeared in peer-reviewed journals</a:t>
            </a:r>
          </a:p>
          <a:p>
            <a:pPr lvl="1"/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3906" name="Picture 2" descr="http://www.hospitaldreamjobs.com/UserFiles/image/Medical%20Journal/MedicalJournal_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5928" y="3815218"/>
            <a:ext cx="1921990" cy="2210618"/>
          </a:xfrm>
          <a:prstGeom prst="rect">
            <a:avLst/>
          </a:prstGeom>
          <a:noFill/>
        </p:spPr>
      </p:pic>
      <p:pic>
        <p:nvPicPr>
          <p:cNvPr id="123908" name="Picture 4" descr="http://www.hospitaldreamjobs.com/UserFiles/image/Medical%20Journal/AlliedHealth_Imag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44635" y="4055174"/>
            <a:ext cx="1381125" cy="1409700"/>
          </a:xfrm>
          <a:prstGeom prst="rect">
            <a:avLst/>
          </a:prstGeom>
          <a:noFill/>
        </p:spPr>
      </p:pic>
      <p:pic>
        <p:nvPicPr>
          <p:cNvPr id="123910" name="Picture 6" descr="http://www.nature.com/nature/journal/v428/n6978/images/428005a-i1.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8422" y="4029665"/>
            <a:ext cx="1034917" cy="13860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Search Strategy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012723" y="1797784"/>
            <a:ext cx="672527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Articles were excluded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if:</a:t>
            </a: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They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did not characterize cardiovascular, metabolic, or anthropometric consequences of HIV and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HAART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Or:</a:t>
            </a: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They did not quantify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the effects of exercise on adults with HIV taking HAART.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Search Strategy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995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012723" y="1797784"/>
            <a:ext cx="672527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Articles were excluded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if:</a:t>
            </a: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The participants were children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Search Strategy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www.nlm.nih.gov/medlineplus/magazine/issues/sprsum10/images/exercising-bo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47372" y="2663824"/>
            <a:ext cx="2381250" cy="36861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4300" y="6027171"/>
            <a:ext cx="56515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Image source: http://www.nlm.nih.gov/medlineplus/magazine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10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07723" y="2059034"/>
            <a:ext cx="672527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1)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The cardiovascular and metabolic consequences of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HIV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and HAART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2)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Modes by which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exercise can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improve cardiovascular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metabolic profiles among people with HIV who take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HAART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Search Strategy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2039" y="2113802"/>
            <a:ext cx="767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32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222662" y="2059034"/>
            <a:ext cx="850413" cy="85041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443417" y="3419768"/>
            <a:ext cx="767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29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384040" y="3365000"/>
            <a:ext cx="850413" cy="85041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35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7" y="0"/>
            <a:ext cx="9158534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IDS-HIV_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91" y="513592"/>
            <a:ext cx="2623165" cy="2615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7100" y="2432310"/>
            <a:ext cx="603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Pathophysiology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of HIV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3716977"/>
            <a:ext cx="73627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The International Committee on Taxonomy 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Viruses </a:t>
            </a:r>
            <a:r>
              <a:rPr lang="en-US" dirty="0">
                <a:latin typeface="Arial" pitchFamily="34" charset="0"/>
                <a:cs typeface="Arial" pitchFamily="34" charset="0"/>
              </a:rPr>
              <a:t>classifies HIV as a Group VI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RNA </a:t>
            </a:r>
            <a:r>
              <a:rPr lang="en-US" dirty="0">
                <a:latin typeface="Arial" pitchFamily="34" charset="0"/>
                <a:cs typeface="Arial" pitchFamily="34" charset="0"/>
              </a:rPr>
              <a:t>virus, or 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retrovirus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Retroviruses </a:t>
            </a:r>
            <a:r>
              <a:rPr lang="en-US" dirty="0">
                <a:latin typeface="Arial" pitchFamily="34" charset="0"/>
                <a:cs typeface="Arial" pitchFamily="34" charset="0"/>
              </a:rPr>
              <a:t>do not contain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DNA and </a:t>
            </a:r>
            <a:r>
              <a:rPr lang="en-US" dirty="0">
                <a:latin typeface="Arial" pitchFamily="34" charset="0"/>
                <a:cs typeface="Arial" pitchFamily="34" charset="0"/>
              </a:rPr>
              <a:t>thus replication must take place inside of a host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cell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100" y="5970066"/>
            <a:ext cx="91313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King 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2012 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Klatt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, 2012</a:t>
            </a:r>
            <a:endParaRPr lang="en-US" sz="13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5" y="230691"/>
            <a:ext cx="8323580" cy="58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46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" y="3657599"/>
            <a:ext cx="3757282" cy="26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1445" y="1300701"/>
            <a:ext cx="7846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1.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Introduce the population and its public health importance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517" y="336703"/>
            <a:ext cx="3360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ial" pitchFamily="34" charset="0"/>
                <a:cs typeface="Arial" pitchFamily="34" charset="0"/>
              </a:rPr>
              <a:t>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173" y="2197837"/>
            <a:ext cx="6313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3.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Describe the relevant Pathophysiology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277" y="1733111"/>
            <a:ext cx="7324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2.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Outline the search strategy used to conduct this systematic review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1173" y="2662325"/>
            <a:ext cx="8356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4.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Explore the benefits of physical activity and exercise among this population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28004" y="3106508"/>
            <a:ext cx="5233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5.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Define an appropriate pre-exercise evaluation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9305" y="3538133"/>
            <a:ext cx="5141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6.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Identify unique considerations in exercise testing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50594" y="3976620"/>
            <a:ext cx="4937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7.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Characterize the ACSM FITT recommendations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4333" y="4423776"/>
            <a:ext cx="4937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8.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 Evaluate special considerations in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ExR</a:t>
            </a:r>
            <a:r>
              <a:rPr lang="en-US" sz="1600" baseline="-250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15959" y="4893008"/>
            <a:ext cx="51512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9.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Discuss behavior change strategies to increase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 exercise adherence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449236" y="5563543"/>
            <a:ext cx="4781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10. 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Provide a summary of the major points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3127" y="0"/>
            <a:ext cx="9229979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5" y="230691"/>
            <a:ext cx="8323580" cy="58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00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5003" y="0"/>
            <a:ext cx="9241855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5" y="230691"/>
            <a:ext cx="8323580" cy="58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53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3127" y="0"/>
            <a:ext cx="9229980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5" y="230691"/>
            <a:ext cx="8323580" cy="58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21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5" y="230691"/>
            <a:ext cx="8323580" cy="58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57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5" y="230691"/>
            <a:ext cx="8323580" cy="58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88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5" y="230691"/>
            <a:ext cx="8323580" cy="58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25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5" y="230691"/>
            <a:ext cx="8323580" cy="58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3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8823" y="0"/>
            <a:ext cx="9215676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 descr="http://www.scientificamerican.com/media/inline/hiv-aids-latent-reservoir-treatment-cure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824" y="260140"/>
            <a:ext cx="3038475" cy="30384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94273" y="435065"/>
            <a:ext cx="6964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Pathophysiology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of HIV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0644" y="3092144"/>
            <a:ext cx="74933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The </a:t>
            </a:r>
            <a:r>
              <a:rPr lang="en-US" dirty="0"/>
              <a:t>consequence of this is failure of the immune system and </a:t>
            </a:r>
            <a:r>
              <a:rPr lang="en-US" dirty="0" smtClean="0"/>
              <a:t>the</a:t>
            </a:r>
          </a:p>
          <a:p>
            <a:r>
              <a:rPr lang="en-US" dirty="0" smtClean="0"/>
              <a:t>    appearance </a:t>
            </a:r>
            <a:r>
              <a:rPr lang="en-US" dirty="0"/>
              <a:t>of </a:t>
            </a:r>
            <a:r>
              <a:rPr lang="en-US" dirty="0" smtClean="0"/>
              <a:t>AIDS</a:t>
            </a:r>
            <a:r>
              <a:rPr lang="en-US" baseline="30000" dirty="0" smtClean="0"/>
              <a:t>1</a:t>
            </a:r>
          </a:p>
          <a:p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As </a:t>
            </a:r>
            <a:r>
              <a:rPr lang="en-US" dirty="0"/>
              <a:t>HIV progresses toward AIDS, the infection elicits </a:t>
            </a:r>
            <a:r>
              <a:rPr lang="en-US" dirty="0" smtClean="0"/>
              <a:t>a variety of metabolic</a:t>
            </a:r>
          </a:p>
          <a:p>
            <a:r>
              <a:rPr lang="en-US" dirty="0" smtClean="0"/>
              <a:t> </a:t>
            </a:r>
            <a:r>
              <a:rPr lang="en-US" sz="1600" dirty="0" smtClean="0"/>
              <a:t>  </a:t>
            </a:r>
            <a:r>
              <a:rPr lang="en-US" dirty="0" smtClean="0"/>
              <a:t> and cardiovascular abnormalities</a:t>
            </a:r>
            <a:r>
              <a:rPr lang="en-US" baseline="30000" dirty="0" smtClean="0"/>
              <a:t>2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The </a:t>
            </a:r>
            <a:r>
              <a:rPr lang="en-US" dirty="0"/>
              <a:t>mechanisms resulting in these changes are not well </a:t>
            </a:r>
            <a:r>
              <a:rPr lang="en-US" dirty="0" smtClean="0"/>
              <a:t>understood</a:t>
            </a:r>
          </a:p>
          <a:p>
            <a:r>
              <a:rPr lang="en-US" dirty="0" smtClean="0"/>
              <a:t>    and </a:t>
            </a:r>
            <a:r>
              <a:rPr lang="en-US" dirty="0"/>
              <a:t>likely to be from a multitude of </a:t>
            </a:r>
            <a:r>
              <a:rPr lang="en-US" dirty="0" smtClean="0"/>
              <a:t>influences (genetic predisposition,</a:t>
            </a:r>
          </a:p>
          <a:p>
            <a:r>
              <a:rPr lang="en-US" dirty="0" smtClean="0"/>
              <a:t>    HIV </a:t>
            </a:r>
            <a:r>
              <a:rPr lang="en-US" dirty="0"/>
              <a:t>infection per </a:t>
            </a:r>
            <a:r>
              <a:rPr lang="en-US" dirty="0" smtClean="0"/>
              <a:t>se, the </a:t>
            </a:r>
            <a:r>
              <a:rPr lang="en-US" dirty="0"/>
              <a:t>influence of environmental </a:t>
            </a:r>
            <a:r>
              <a:rPr lang="en-US" dirty="0" smtClean="0"/>
              <a:t>factors, etc.)</a:t>
            </a:r>
            <a:r>
              <a:rPr lang="en-US" baseline="30000" dirty="0" smtClean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62865" y="1465006"/>
            <a:ext cx="5889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Once infected, there is a continuous replication of HIV   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virions</a:t>
            </a:r>
            <a:r>
              <a:rPr lang="en-US" dirty="0" smtClean="0"/>
              <a:t> and a progressive destruction of CD4 cells</a:t>
            </a:r>
            <a:r>
              <a:rPr lang="en-US" baseline="30000" dirty="0" smtClean="0"/>
              <a:t>1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Eventually, despite hyperactive lymphocyte production, </a:t>
            </a:r>
          </a:p>
          <a:p>
            <a:r>
              <a:rPr lang="en-US" sz="1400" dirty="0" smtClean="0"/>
              <a:t> </a:t>
            </a:r>
            <a:r>
              <a:rPr lang="en-US" dirty="0" smtClean="0"/>
              <a:t>   the body is unable to produce new CD4 cells at the rate</a:t>
            </a:r>
          </a:p>
          <a:p>
            <a:r>
              <a:rPr lang="en-US" dirty="0" smtClean="0"/>
              <a:t>    of destruction</a:t>
            </a:r>
            <a:r>
              <a:rPr lang="en-US" baseline="30000" dirty="0" smtClean="0"/>
              <a:t>1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522" y="6062618"/>
            <a:ext cx="9062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Klatt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2012  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Guardiola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et al., 2006;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Grunfeld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1995; Glover, 2010                                    Image source: Scientificamerican.com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2509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062618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Scevola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et al., 2003</a:t>
            </a:r>
            <a:endParaRPr lang="en-US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75" y="1161802"/>
            <a:ext cx="7162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588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9158727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615646" y="6050894"/>
            <a:ext cx="5463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Arial" pitchFamily="34" charset="0"/>
                <a:cs typeface="Arial" pitchFamily="34" charset="0"/>
              </a:rPr>
              <a:t>Gelato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2007;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Anuurad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2009 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Image source: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Nation.com.pk</a:t>
            </a:r>
            <a:endParaRPr lang="da-DK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hiv aids scrabb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" y="-127826"/>
            <a:ext cx="2783553" cy="2775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9433" y="898968"/>
            <a:ext cx="7009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 err="1" smtClean="0">
                <a:latin typeface="Arial" pitchFamily="34" charset="0"/>
                <a:cs typeface="Arial" pitchFamily="34" charset="0"/>
              </a:rPr>
              <a:t>Pathophysiology</a:t>
            </a:r>
            <a:r>
              <a:rPr lang="en-US" sz="4300" b="1" dirty="0" smtClean="0">
                <a:latin typeface="Arial" pitchFamily="34" charset="0"/>
                <a:cs typeface="Arial" pitchFamily="34" charset="0"/>
              </a:rPr>
              <a:t> of HIV</a:t>
            </a:r>
            <a:endParaRPr lang="en-US" sz="43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1378" y="2521059"/>
            <a:ext cx="72567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HIV associates with an excess proliferation of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pro-inflammatory cytokines (e.g., interleukins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1, 2, and 6, interferon gamma, transforming growth factor-β, and tumor necrosis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factor-</a:t>
            </a:r>
            <a:r>
              <a:rPr lang="el-GR" sz="2200" dirty="0" smtClean="0">
                <a:latin typeface="Arial" pitchFamily="34" charset="0"/>
                <a:cs typeface="Arial" pitchFamily="34" charset="0"/>
              </a:rPr>
              <a:t>α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382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8489" y="6042592"/>
            <a:ext cx="4050509" cy="275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Image source: http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://www.guardian.co.uk/lifeandstyle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/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85043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People with HIV who take HAART</a:t>
            </a:r>
          </a:p>
          <a:p>
            <a:pPr marL="742950" indent="-742950" algn="ctr"/>
            <a:endParaRPr lang="en-US" sz="2000" dirty="0" smtClean="0"/>
          </a:p>
          <a:p>
            <a:pPr marL="742950" indent="-742950" algn="ctr">
              <a:buAutoNum type="arabicPeriod"/>
            </a:pP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0" y="9271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Special Population</a:t>
            </a:r>
          </a:p>
        </p:txBody>
      </p:sp>
      <p:pic>
        <p:nvPicPr>
          <p:cNvPr id="10" name="Picture 9" descr="world_aid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150" y="3736745"/>
            <a:ext cx="2349909" cy="18609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485" y="6042592"/>
            <a:ext cx="4581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Image source: http://cylonsky.blogspot.com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89" y="3772603"/>
            <a:ext cx="2735722" cy="167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iv aids scrabb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" y="-127826"/>
            <a:ext cx="2783553" cy="2775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9433" y="898968"/>
            <a:ext cx="7009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 err="1" smtClean="0">
                <a:latin typeface="Arial" pitchFamily="34" charset="0"/>
                <a:cs typeface="Arial" pitchFamily="34" charset="0"/>
              </a:rPr>
              <a:t>Pathophysiology</a:t>
            </a:r>
            <a:r>
              <a:rPr lang="en-US" sz="4300" b="1" dirty="0" smtClean="0">
                <a:latin typeface="Arial" pitchFamily="34" charset="0"/>
                <a:cs typeface="Arial" pitchFamily="34" charset="0"/>
              </a:rPr>
              <a:t> of HIV</a:t>
            </a:r>
            <a:endParaRPr lang="en-US" sz="43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1378" y="2521059"/>
            <a:ext cx="725679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Initiate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cell signaling cascades that compromise metabolic functioning both locally and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systemically</a:t>
            </a:r>
            <a:r>
              <a:rPr lang="en-US" sz="2200" baseline="30000" dirty="0" smtClean="0">
                <a:latin typeface="Arial" pitchFamily="34" charset="0"/>
                <a:cs typeface="Arial" pitchFamily="34" charset="0"/>
              </a:rPr>
              <a:t>1,2</a:t>
            </a:r>
            <a:endParaRPr lang="en-US" sz="2200" baseline="30000" dirty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When hyper-inflammation combines with accelerated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adipose tissue lipolysis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(via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β-adrenergic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stimulation), hepatic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fatty acid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levels can increase,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stimulating the synthesis of triglycerides and the secretion of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VLDL particles</a:t>
            </a:r>
            <a:r>
              <a:rPr lang="en-US" sz="2200" baseline="30000" dirty="0" smtClean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03771" y="6050894"/>
            <a:ext cx="5463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Gelato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2007 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Anuurad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2009 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Image source: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Nation.com.pk</a:t>
            </a:r>
            <a:endParaRPr lang="da-DK" sz="12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869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627521" y="6050894"/>
            <a:ext cx="5463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Gelato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2007) 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Anuurad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2009 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Image source: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Nation.com.pk</a:t>
            </a:r>
            <a:endParaRPr lang="da-DK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hiv aids scrabbl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" y="-127826"/>
            <a:ext cx="2783553" cy="2775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9433" y="898968"/>
            <a:ext cx="7009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 err="1" smtClean="0">
                <a:latin typeface="Arial" pitchFamily="34" charset="0"/>
                <a:cs typeface="Arial" pitchFamily="34" charset="0"/>
              </a:rPr>
              <a:t>Pathophysiology</a:t>
            </a:r>
            <a:r>
              <a:rPr lang="en-US" sz="4300" b="1" dirty="0" smtClean="0">
                <a:latin typeface="Arial" pitchFamily="34" charset="0"/>
                <a:cs typeface="Arial" pitchFamily="34" charset="0"/>
              </a:rPr>
              <a:t> of HIV</a:t>
            </a:r>
            <a:endParaRPr lang="en-US" sz="43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1378" y="2521059"/>
            <a:ext cx="72567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TNF-</a:t>
            </a:r>
            <a:r>
              <a:rPr lang="el-GR" sz="2200" dirty="0" smtClean="0">
                <a:latin typeface="Arial" pitchFamily="34" charset="0"/>
                <a:cs typeface="Arial" pitchFamily="34" charset="0"/>
              </a:rPr>
              <a:t>α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and IL-1 upregulate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LDL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receptor activity while increasing serum triglyceride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levels, contributing to the hypertriglyceridemia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commonly seen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people with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HIV</a:t>
            </a:r>
          </a:p>
        </p:txBody>
      </p:sp>
    </p:spTree>
    <p:extLst>
      <p:ext uri="{BB962C8B-B14F-4D97-AF65-F5344CB8AC3E}">
        <p14:creationId xmlns:p14="http://schemas.microsoft.com/office/powerpoint/2010/main" val="1922193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6853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699" y="582971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Pathophysiology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of HIV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8262" y="1693159"/>
            <a:ext cx="79739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The addition of HAART commonly exacerbates:</a:t>
            </a:r>
          </a:p>
          <a:p>
            <a:pPr lvl="1"/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Morphological changes (e.g., abdominal adiposity,        wasting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syndromes)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1309" y="5887836"/>
            <a:ext cx="5463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da-DK" sz="1200" dirty="0" smtClean="0">
                <a:latin typeface="Arial" pitchFamily="34" charset="0"/>
                <a:cs typeface="Arial" pitchFamily="34" charset="0"/>
              </a:rPr>
              <a:t>Hicks et al., 2003  </a:t>
            </a:r>
            <a:r>
              <a:rPr lang="da-DK" sz="1200" b="1" dirty="0" smtClean="0">
                <a:latin typeface="Arial" pitchFamily="34" charset="0"/>
                <a:cs typeface="Arial" pitchFamily="34" charset="0"/>
              </a:rPr>
              <a:t>2.</a:t>
            </a:r>
            <a:r>
              <a:rPr lang="da-DK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Carpentier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et al., 2005,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Anuurad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et al.,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2009</a:t>
            </a:r>
          </a:p>
          <a:p>
            <a:pPr algn="r"/>
            <a:r>
              <a:rPr lang="da-DK" sz="12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da-DK" sz="1200" dirty="0" smtClean="0">
                <a:latin typeface="Arial" pitchFamily="34" charset="0"/>
                <a:cs typeface="Arial" pitchFamily="34" charset="0"/>
              </a:rPr>
              <a:t>Grinspoon &amp; Carr, 2005  </a:t>
            </a:r>
            <a:r>
              <a:rPr lang="da-DK" sz="1200" b="1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da-DK" sz="1200" dirty="0" smtClean="0">
                <a:latin typeface="Arial" pitchFamily="34" charset="0"/>
                <a:cs typeface="Arial" pitchFamily="34" charset="0"/>
              </a:rPr>
              <a:t>Samaras, 2007  </a:t>
            </a:r>
            <a:r>
              <a:rPr lang="da-DK" sz="1200" b="1" dirty="0" smtClean="0">
                <a:latin typeface="Arial" pitchFamily="34" charset="0"/>
                <a:cs typeface="Arial" pitchFamily="34" charset="0"/>
              </a:rPr>
              <a:t>Image </a:t>
            </a:r>
            <a:r>
              <a:rPr lang="da-DK" sz="1200" b="1" dirty="0">
                <a:latin typeface="Arial" pitchFamily="34" charset="0"/>
                <a:cs typeface="Arial" pitchFamily="34" charset="0"/>
              </a:rPr>
              <a:t>source:</a:t>
            </a:r>
            <a:r>
              <a:rPr lang="da-DK" sz="1200" dirty="0">
                <a:latin typeface="Arial" pitchFamily="34" charset="0"/>
                <a:cs typeface="Arial" pitchFamily="34" charset="0"/>
              </a:rPr>
              <a:t> Flickriver.com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endParaRPr lang="da-DK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2" name="Picture 2" descr="http://farm1.static.flickr.com/104/307573005_1ee4d3a2c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4412" y="3257891"/>
            <a:ext cx="3513405" cy="26350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491346" y="3222266"/>
            <a:ext cx="52408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itchFamily="34" charset="0"/>
              <a:buChar char="•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Cardiometabolic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changes (e.g.,      robust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increase in triglycerides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   modest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increase in LDL cholesterol,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 decrease in HDL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cholesterol)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lvl="1"/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Risk of CVD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the metabolic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syndrome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2747" y="211205"/>
            <a:ext cx="8554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Etiology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99" y="6097585"/>
            <a:ext cx="9134153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950" dirty="0" err="1" smtClean="0">
                <a:latin typeface="Arial" pitchFamily="34" charset="0"/>
                <a:cs typeface="Arial" pitchFamily="34" charset="0"/>
              </a:rPr>
              <a:t>Mathers</a:t>
            </a:r>
            <a:r>
              <a:rPr lang="en-US" sz="9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50" dirty="0">
                <a:latin typeface="Arial" pitchFamily="34" charset="0"/>
                <a:cs typeface="Arial" pitchFamily="34" charset="0"/>
              </a:rPr>
              <a:t>et al., 2008; EMCDDA, 2009; UNAIDS, </a:t>
            </a:r>
            <a:r>
              <a:rPr lang="en-US" sz="950" dirty="0" smtClean="0">
                <a:latin typeface="Arial" pitchFamily="34" charset="0"/>
                <a:cs typeface="Arial" pitchFamily="34" charset="0"/>
              </a:rPr>
              <a:t>2011  </a:t>
            </a:r>
            <a:r>
              <a:rPr lang="en-US" sz="950" b="1" dirty="0" smtClean="0">
                <a:latin typeface="Arial" pitchFamily="34" charset="0"/>
                <a:cs typeface="Arial" pitchFamily="34" charset="0"/>
              </a:rPr>
              <a:t>2.</a:t>
            </a:r>
            <a:r>
              <a:rPr lang="en-US" sz="9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50" dirty="0" err="1">
                <a:latin typeface="Arial" pitchFamily="34" charset="0"/>
                <a:cs typeface="Arial" pitchFamily="34" charset="0"/>
              </a:rPr>
              <a:t>DeGruttola</a:t>
            </a:r>
            <a:r>
              <a:rPr lang="en-US" sz="950" dirty="0">
                <a:latin typeface="Arial" pitchFamily="34" charset="0"/>
                <a:cs typeface="Arial" pitchFamily="34" charset="0"/>
              </a:rPr>
              <a:t> et al., 1989; </a:t>
            </a:r>
            <a:r>
              <a:rPr lang="en-US" sz="950" dirty="0" err="1">
                <a:latin typeface="Arial" pitchFamily="34" charset="0"/>
                <a:cs typeface="Arial" pitchFamily="34" charset="0"/>
              </a:rPr>
              <a:t>Boily</a:t>
            </a:r>
            <a:r>
              <a:rPr lang="en-US" sz="950" dirty="0">
                <a:latin typeface="Arial" pitchFamily="34" charset="0"/>
                <a:cs typeface="Arial" pitchFamily="34" charset="0"/>
              </a:rPr>
              <a:t> et al., 2009; Varghese et al., </a:t>
            </a:r>
            <a:r>
              <a:rPr lang="en-US" sz="950" dirty="0" smtClean="0">
                <a:latin typeface="Arial" pitchFamily="34" charset="0"/>
                <a:cs typeface="Arial" pitchFamily="34" charset="0"/>
              </a:rPr>
              <a:t>2002  </a:t>
            </a:r>
            <a:r>
              <a:rPr lang="en-US" sz="950" b="1" dirty="0" smtClean="0">
                <a:latin typeface="Arial" pitchFamily="34" charset="0"/>
                <a:cs typeface="Arial" pitchFamily="34" charset="0"/>
              </a:rPr>
              <a:t>Image source: </a:t>
            </a:r>
            <a:r>
              <a:rPr lang="en-US" sz="950" dirty="0" smtClean="0">
                <a:latin typeface="Arial" pitchFamily="34" charset="0"/>
                <a:cs typeface="Arial" pitchFamily="34" charset="0"/>
              </a:rPr>
              <a:t>www.Chughtailab.com</a:t>
            </a:r>
            <a:endParaRPr lang="da-DK" sz="95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chughtailab.com/wp-content/uploads/2012/11/how-do-you-get-hivaids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5" y="1218153"/>
            <a:ext cx="87439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92795" y="4348463"/>
            <a:ext cx="797396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Injection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drug use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represents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the primary mode of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transmission</a:t>
            </a: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Typical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transmission rates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from sexual contact are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0.1% to 0.5%, although estimates can be as high as 1.7% per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exposure based      on other factors</a:t>
            </a:r>
          </a:p>
        </p:txBody>
      </p:sp>
    </p:spTree>
    <p:extLst>
      <p:ext uri="{BB962C8B-B14F-4D97-AF65-F5344CB8AC3E}">
        <p14:creationId xmlns:p14="http://schemas.microsoft.com/office/powerpoint/2010/main" val="2706997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2747" y="211205"/>
            <a:ext cx="8554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Etiology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1055" y="6038210"/>
            <a:ext cx="5463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rial" pitchFamily="34" charset="0"/>
                <a:cs typeface="Arial" pitchFamily="34" charset="0"/>
              </a:rPr>
              <a:t>Kaplan &amp;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Heimer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1992; Kaplan &amp;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Heimer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1995</a:t>
            </a:r>
            <a:endParaRPr lang="da-DK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chughtailab.com/wp-content/uploads/2012/11/how-do-you-get-hivaids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5" y="1218153"/>
            <a:ext cx="87439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13428" y="4538466"/>
            <a:ext cx="7161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Intravenous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drug use has a transmission probability of 0.7% per exposure, which translates to a 49% risk of infection after 100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exposures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403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03129" y="2228671"/>
            <a:ext cx="6759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PA and exercise interventions are a possible strategy to manage </a:t>
            </a:r>
            <a:r>
              <a:rPr lang="en-US" dirty="0">
                <a:latin typeface="Arial" pitchFamily="34" charset="0"/>
                <a:cs typeface="Arial" pitchFamily="34" charset="0"/>
              </a:rPr>
              <a:t>the metabolic impairments, improve the anthropometric abnormalities, and mitigate the cardiovascular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risk </a:t>
            </a:r>
            <a:r>
              <a:rPr lang="en-US" dirty="0">
                <a:latin typeface="Arial" pitchFamily="34" charset="0"/>
                <a:cs typeface="Arial" pitchFamily="34" charset="0"/>
              </a:rPr>
              <a:t>associated with HIV and HAART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47" y="496975"/>
            <a:ext cx="91341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latin typeface="Arial" pitchFamily="34" charset="0"/>
                <a:cs typeface="Arial" pitchFamily="34" charset="0"/>
              </a:rPr>
              <a:t>Benefits of Exercise and</a:t>
            </a:r>
          </a:p>
          <a:p>
            <a:pPr algn="ctr"/>
            <a:r>
              <a:rPr lang="en-US" sz="4200" b="1" dirty="0" smtClean="0">
                <a:latin typeface="Arial" pitchFamily="34" charset="0"/>
                <a:cs typeface="Arial" pitchFamily="34" charset="0"/>
              </a:rPr>
              <a:t>Habitual Physical Activity</a:t>
            </a:r>
            <a:endParaRPr lang="en-US" sz="4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99" y="6019095"/>
            <a:ext cx="9144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Fillipas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et al., 2010;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Spierer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et al., 2007; Robinson et al., 2007;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Henricksen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2002;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Thoni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2002  Image source: glaucomacolombia.com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ttp://glaucomacolombia.com/wp-content/uploads/2012/11/exerci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68" y="3835730"/>
            <a:ext cx="1682104" cy="168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343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03128" y="2228671"/>
            <a:ext cx="6759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PA and exercise interventions are a possible strategy to manage </a:t>
            </a:r>
            <a:r>
              <a:rPr lang="en-US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metabolic impairments</a:t>
            </a:r>
            <a:r>
              <a:rPr lang="en-US" dirty="0">
                <a:latin typeface="Arial" pitchFamily="34" charset="0"/>
                <a:cs typeface="Arial" pitchFamily="34" charset="0"/>
              </a:rPr>
              <a:t>, improve the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anthropometric abnormalities</a:t>
            </a:r>
            <a:r>
              <a:rPr lang="en-US" dirty="0">
                <a:latin typeface="Arial" pitchFamily="34" charset="0"/>
                <a:cs typeface="Arial" pitchFamily="34" charset="0"/>
              </a:rPr>
              <a:t>, and mitigate the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cardiovascular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risk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associated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with </a:t>
            </a:r>
            <a:r>
              <a:rPr lang="en-US" dirty="0">
                <a:latin typeface="Arial" pitchFamily="34" charset="0"/>
                <a:cs typeface="Arial" pitchFamily="34" charset="0"/>
              </a:rPr>
              <a:t>HIV and HAART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47" y="496975"/>
            <a:ext cx="91341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latin typeface="Arial" pitchFamily="34" charset="0"/>
                <a:cs typeface="Arial" pitchFamily="34" charset="0"/>
              </a:rPr>
              <a:t>Benefits of Exercise and</a:t>
            </a:r>
          </a:p>
          <a:p>
            <a:pPr algn="ctr"/>
            <a:r>
              <a:rPr lang="en-US" sz="4200" b="1" dirty="0" smtClean="0">
                <a:latin typeface="Arial" pitchFamily="34" charset="0"/>
                <a:cs typeface="Arial" pitchFamily="34" charset="0"/>
              </a:rPr>
              <a:t>Habitual Physical Activity</a:t>
            </a:r>
            <a:endParaRPr lang="en-US" sz="4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99" y="6019095"/>
            <a:ext cx="9144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Fillipas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et al., 2010;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Spierer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et al., 2007; Robinson et al., 2007;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Henricksen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2002;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Thoni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2002  Image source: glaucomacolombia.com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ttp://glaucomacolombia.com/wp-content/uploads/2012/11/exerci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68" y="3835730"/>
            <a:ext cx="1682104" cy="168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145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2" y="205344"/>
            <a:ext cx="78200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5147" y="249377"/>
            <a:ext cx="311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Anthropometric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measures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442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9763" y="2814452"/>
            <a:ext cx="73460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Participants were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21–50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yr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Living in Rwanda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HIV+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On HAART for at least 6 months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2" y="205344"/>
            <a:ext cx="78200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5147" y="249377"/>
            <a:ext cx="311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Anthropometric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measures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845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9763" y="2814452"/>
            <a:ext cx="73460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Inclusionary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criteria</a:t>
            </a:r>
          </a:p>
          <a:p>
            <a:endParaRPr lang="en-US" sz="1000" b="1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Body </a:t>
            </a:r>
            <a:r>
              <a:rPr lang="en-US" dirty="0">
                <a:latin typeface="Arial" pitchFamily="34" charset="0"/>
                <a:cs typeface="Arial" pitchFamily="34" charset="0"/>
              </a:rPr>
              <a:t>fat redistribution (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lipomegaly</a:t>
            </a:r>
            <a:r>
              <a:rPr lang="en-US" dirty="0">
                <a:latin typeface="Arial" pitchFamily="34" charset="0"/>
                <a:cs typeface="Arial" pitchFamily="34" charset="0"/>
              </a:rPr>
              <a:t> or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lipoatrophy</a:t>
            </a:r>
            <a:r>
              <a:rPr lang="en-US" dirty="0">
                <a:latin typeface="Arial" pitchFamily="34" charset="0"/>
                <a:cs typeface="Arial" pitchFamily="34" charset="0"/>
              </a:rPr>
              <a:t>) has occurred after initiation of HAART in the following areas: face,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dorsocervical</a:t>
            </a:r>
            <a:r>
              <a:rPr lang="en-US" dirty="0">
                <a:latin typeface="Arial" pitchFamily="34" charset="0"/>
                <a:cs typeface="Arial" pitchFamily="34" charset="0"/>
              </a:rPr>
              <a:t> region, arms, breasts, abdomen, buttocks, and/or legs.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Changes </a:t>
            </a:r>
            <a:r>
              <a:rPr lang="en-US" dirty="0">
                <a:latin typeface="Arial" pitchFamily="34" charset="0"/>
                <a:cs typeface="Arial" pitchFamily="34" charset="0"/>
              </a:rPr>
              <a:t>were rated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4 according </a:t>
            </a:r>
            <a:r>
              <a:rPr lang="en-US" dirty="0">
                <a:latin typeface="Arial" pitchFamily="34" charset="0"/>
                <a:cs typeface="Arial" pitchFamily="34" charset="0"/>
              </a:rPr>
              <a:t>to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severity: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dirty="0">
                <a:latin typeface="Arial" pitchFamily="34" charset="0"/>
                <a:cs typeface="Arial" pitchFamily="34" charset="0"/>
              </a:rPr>
              <a:t>: Absent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2: Mild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3: Moderate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4: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Severe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2" y="205344"/>
            <a:ext cx="78200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5147" y="249377"/>
            <a:ext cx="311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Anthropometric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measures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6895" y="5011540"/>
            <a:ext cx="5189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Scores </a:t>
            </a:r>
            <a:r>
              <a:rPr lang="en-US" dirty="0">
                <a:latin typeface="Arial" pitchFamily="34" charset="0"/>
                <a:cs typeface="Arial" pitchFamily="34" charset="0"/>
              </a:rPr>
              <a:t>for all body regions were combined and participants were eligible to enroll if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their </a:t>
            </a:r>
            <a:r>
              <a:rPr lang="en-US" dirty="0">
                <a:latin typeface="Arial" pitchFamily="34" charset="0"/>
                <a:cs typeface="Arial" pitchFamily="34" charset="0"/>
              </a:rPr>
              <a:t>total score was ≥ 18 (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moderate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severe)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139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952500" y="2050803"/>
            <a:ext cx="7391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1981: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HIV is first recognized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1</a:t>
            </a:r>
          </a:p>
          <a:p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Since 1981: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Spread to every region of the world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Today: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34 million people are living with HIV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3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1.8 million people  die of HIV/AIDS each year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3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2.7 million new infections  appear annually</a:t>
            </a:r>
            <a:r>
              <a:rPr lang="en-US" sz="2400" baseline="30000" dirty="0">
                <a:latin typeface="Arial" pitchFamily="34" charset="0"/>
                <a:cs typeface="Arial" pitchFamily="34" charset="0"/>
              </a:rPr>
              <a:t>3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endParaRPr lang="en-US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47" y="6055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Prevalence &amp; Magnitude of HIV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20310"/>
            <a:ext cx="91440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1300" i="1" dirty="0">
                <a:latin typeface="Arial" pitchFamily="34" charset="0"/>
                <a:cs typeface="Arial" pitchFamily="34" charset="0"/>
              </a:rPr>
              <a:t>MMWR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1981 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Gottlieb 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et al., 1996;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Faunci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, 2006</a:t>
            </a:r>
          </a:p>
          <a:p>
            <a:pPr algn="ctr"/>
            <a:r>
              <a:rPr lang="en-US" sz="1300" b="1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Joint United Nations Program on HIV/AIDS,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9763" y="2814452"/>
            <a:ext cx="73460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152 people were screened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21 did </a:t>
            </a:r>
            <a:r>
              <a:rPr lang="en-US" dirty="0">
                <a:latin typeface="Arial" pitchFamily="34" charset="0"/>
                <a:cs typeface="Arial" pitchFamily="34" charset="0"/>
              </a:rPr>
              <a:t>not have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moderate</a:t>
            </a:r>
            <a:r>
              <a:rPr lang="en-US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severe BFR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16 </a:t>
            </a:r>
            <a:r>
              <a:rPr lang="en-US" dirty="0">
                <a:latin typeface="Arial" pitchFamily="34" charset="0"/>
                <a:cs typeface="Arial" pitchFamily="34" charset="0"/>
              </a:rPr>
              <a:t>were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not fit to exercise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11 declined to participate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4 anticipated pharmacological changes that contraindicated </a:t>
            </a:r>
            <a:r>
              <a:rPr lang="en-US" dirty="0">
                <a:latin typeface="Arial" pitchFamily="34" charset="0"/>
                <a:cs typeface="Arial" pitchFamily="34" charset="0"/>
              </a:rPr>
              <a:t>exercise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100 participants enrolled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Randomized to exercise group or non-exercising control group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2" y="205344"/>
            <a:ext cx="78200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5147" y="249377"/>
            <a:ext cx="311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Anthropometric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measures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336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99" y="0"/>
            <a:ext cx="9134153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9763" y="2814452"/>
            <a:ext cx="734608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FITT of exercise program:</a:t>
            </a:r>
          </a:p>
          <a:p>
            <a:endParaRPr lang="en-US" sz="1000" dirty="0" smtClean="0"/>
          </a:p>
          <a:p>
            <a:r>
              <a:rPr lang="en-US" b="1" dirty="0" smtClean="0"/>
              <a:t>Frequency:</a:t>
            </a:r>
            <a:r>
              <a:rPr lang="en-US" dirty="0" smtClean="0"/>
              <a:t> 3x/week for 6 months</a:t>
            </a:r>
          </a:p>
          <a:p>
            <a:endParaRPr lang="en-US" sz="1000" b="1" dirty="0" smtClean="0"/>
          </a:p>
          <a:p>
            <a:r>
              <a:rPr lang="en-US" b="1" dirty="0" smtClean="0"/>
              <a:t>Intensity:</a:t>
            </a:r>
            <a:r>
              <a:rPr lang="en-US" dirty="0" smtClean="0"/>
              <a:t> progressive increase from 45</a:t>
            </a:r>
            <a:r>
              <a:rPr lang="en-US" dirty="0"/>
              <a:t>% age-predicted </a:t>
            </a:r>
            <a:r>
              <a:rPr lang="en-US" dirty="0" smtClean="0"/>
              <a:t>max HR for </a:t>
            </a:r>
            <a:r>
              <a:rPr lang="en-US" dirty="0"/>
              <a:t>the first 3 weeks, 60% </a:t>
            </a:r>
            <a:r>
              <a:rPr lang="en-US" dirty="0" smtClean="0"/>
              <a:t>for the </a:t>
            </a:r>
            <a:r>
              <a:rPr lang="en-US" dirty="0"/>
              <a:t>next </a:t>
            </a:r>
            <a:r>
              <a:rPr lang="en-US" dirty="0" smtClean="0"/>
              <a:t>6, and 75</a:t>
            </a:r>
            <a:r>
              <a:rPr lang="en-US" dirty="0"/>
              <a:t>% </a:t>
            </a:r>
            <a:r>
              <a:rPr lang="en-US" dirty="0" smtClean="0"/>
              <a:t>for the remainder </a:t>
            </a:r>
          </a:p>
          <a:p>
            <a:endParaRPr lang="en-US" sz="1000" b="1" dirty="0" smtClean="0"/>
          </a:p>
          <a:p>
            <a:r>
              <a:rPr lang="en-US" b="1" dirty="0" smtClean="0"/>
              <a:t>Time:</a:t>
            </a:r>
            <a:r>
              <a:rPr lang="en-US" dirty="0" smtClean="0"/>
              <a:t> 1.5 hours/session</a:t>
            </a:r>
          </a:p>
          <a:p>
            <a:endParaRPr lang="en-US" sz="1000" b="1" dirty="0" smtClean="0"/>
          </a:p>
          <a:p>
            <a:r>
              <a:rPr lang="en-US" b="1" dirty="0" smtClean="0"/>
              <a:t>Type:</a:t>
            </a:r>
            <a:r>
              <a:rPr lang="en-US" dirty="0" smtClean="0"/>
              <a:t> supervised exercise session involving a warm-up, 15 min brisk walking, 45-60 min of </a:t>
            </a:r>
            <a:r>
              <a:rPr lang="en-US" dirty="0"/>
              <a:t>jogging, </a:t>
            </a:r>
            <a:r>
              <a:rPr lang="en-US" dirty="0" smtClean="0"/>
              <a:t>running, stair </a:t>
            </a:r>
            <a:r>
              <a:rPr lang="en-US" dirty="0"/>
              <a:t>climbing, low-back and abdominal </a:t>
            </a:r>
            <a:r>
              <a:rPr lang="en-US" dirty="0" smtClean="0"/>
              <a:t>stabilization exercises, and resistance training, 15 min cool-down, and stretching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2" y="205344"/>
            <a:ext cx="78200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5147" y="249377"/>
            <a:ext cx="311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Anthropometric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measures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32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9763" y="2814452"/>
            <a:ext cx="734608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Anthropometric measures:</a:t>
            </a:r>
          </a:p>
          <a:p>
            <a:endParaRPr lang="en-US" sz="1000" dirty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Height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weight,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skinfolds, waist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and hip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circumferences were collected</a:t>
            </a:r>
          </a:p>
          <a:p>
            <a:endParaRPr lang="en-US" sz="1000" dirty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Weight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and height were measured to the nearest 0.1 kg and 0.1 cm</a:t>
            </a:r>
          </a:p>
          <a:p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Waist circumference was measured at the narrowest circumference using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non-stretch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cloth tape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measure</a:t>
            </a:r>
          </a:p>
          <a:p>
            <a:endParaRPr lang="en-US" sz="1000" dirty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Hip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circumference was measured at the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anterior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superior iliac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spine</a:t>
            </a:r>
          </a:p>
          <a:p>
            <a:endParaRPr lang="en-US" sz="1000" dirty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Skinfolds were taken at the triceps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mid biceps,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suprailiac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subscapular skin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folds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using Lange calipers, with % body fat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calcuated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by a formula validated in a black population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2" y="205344"/>
            <a:ext cx="78200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5147" y="249377"/>
            <a:ext cx="311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Anthropometric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measures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063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75" y="1033154"/>
            <a:ext cx="8632400" cy="408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443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00" y="1141979"/>
            <a:ext cx="8532350" cy="308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16931" y="1141979"/>
            <a:ext cx="311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Cardiometabolic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indices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598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389883"/>
            <a:ext cx="90487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551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6" y="113228"/>
            <a:ext cx="2008613" cy="177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202" y="159660"/>
            <a:ext cx="6691313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150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6" y="113228"/>
            <a:ext cx="2008613" cy="177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19" y="89478"/>
            <a:ext cx="6742113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858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" y="436666"/>
            <a:ext cx="913447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6068" y="4168238"/>
            <a:ext cx="6927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No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significant changes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were found in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HDL cholesterol,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       LDL cholesterol, or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HOMA values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Total cholesterol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p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&lt;0.05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), blood glucose (p&lt;0.0001), and insulin (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p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&lt;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0.05) levels declined more in the exercise group than the non-exercise group</a:t>
            </a:r>
          </a:p>
        </p:txBody>
      </p:sp>
    </p:spTree>
    <p:extLst>
      <p:ext uri="{BB962C8B-B14F-4D97-AF65-F5344CB8AC3E}">
        <p14:creationId xmlns:p14="http://schemas.microsoft.com/office/powerpoint/2010/main" val="1460008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616931" y="971136"/>
            <a:ext cx="311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Cardiovascular risk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9" y="1471216"/>
            <a:ext cx="8455231" cy="391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315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952500" y="2015810"/>
            <a:ext cx="7391400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United States: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~1.2 million people infected (0.4%)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1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56,000 new infections appear annually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24-27% unaware of their infection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3</a:t>
            </a:r>
          </a:p>
          <a:p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600" b="1" dirty="0" smtClean="0">
                <a:latin typeface="Arial" pitchFamily="34" charset="0"/>
                <a:cs typeface="Arial" pitchFamily="34" charset="0"/>
              </a:rPr>
              <a:t>Annual financial cost in the U.S.: </a:t>
            </a:r>
            <a:r>
              <a:rPr lang="en-US" sz="2600" i="1" dirty="0" smtClean="0">
                <a:latin typeface="Arial" pitchFamily="34" charset="0"/>
                <a:cs typeface="Arial" pitchFamily="34" charset="0"/>
              </a:rPr>
              <a:t>$30 billion</a:t>
            </a:r>
            <a:r>
              <a:rPr lang="en-US" sz="2600" baseline="30000" dirty="0">
                <a:latin typeface="Arial" pitchFamily="34" charset="0"/>
                <a:cs typeface="Arial" pitchFamily="34" charset="0"/>
              </a:rPr>
              <a:t>4</a:t>
            </a:r>
            <a:endParaRPr lang="en-US" sz="2600" i="1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 More than $6 billion in direct medical expenses</a:t>
            </a:r>
            <a:r>
              <a:rPr lang="en-US" sz="2200" baseline="30000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47" y="6055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Prevalence &amp; Magnitude of HIV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20310"/>
            <a:ext cx="914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Joint United Nations Program on HIV/AIDS, 2012;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Karim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et al., 2007 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2.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Lansky et al., 2010</a:t>
            </a:r>
          </a:p>
          <a:p>
            <a:pPr algn="ctr"/>
            <a:r>
              <a:rPr lang="en-US" sz="13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U.S. Centers for Disease Control and Prevention, 2006 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4.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Hutchinson 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et al., 2006 </a:t>
            </a:r>
            <a:endParaRPr lang="en-US" sz="13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960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71" y="284018"/>
            <a:ext cx="7123112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053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47" y="496975"/>
            <a:ext cx="91341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Benefits of Exercise and</a:t>
            </a:r>
          </a:p>
          <a:p>
            <a:pPr algn="ctr"/>
            <a:r>
              <a:rPr lang="en-US" sz="4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Habitual Physical Activity</a:t>
            </a:r>
            <a:endParaRPr lang="en-US" sz="4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47" y="2285369"/>
            <a:ext cx="913415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C000"/>
                </a:solidFill>
              </a:rPr>
              <a:t>Aerobic and resistance exercise is safe for people with HIV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284324" y="5535564"/>
            <a:ext cx="64940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Baigis</a:t>
            </a:r>
            <a:r>
              <a:rPr lang="en-US" sz="1400" dirty="0" smtClean="0"/>
              <a:t> et al. 2002; Dolan et al., 1996; </a:t>
            </a:r>
            <a:r>
              <a:rPr lang="en-US" sz="1400" dirty="0" err="1" smtClean="0"/>
              <a:t>Grinspoon</a:t>
            </a:r>
            <a:r>
              <a:rPr lang="en-US" sz="1400" dirty="0" smtClean="0"/>
              <a:t> et al. 2000; McArthur et al., 1993; O’Brien et al., 2004; </a:t>
            </a:r>
            <a:r>
              <a:rPr lang="en-US" sz="1400" dirty="0" err="1" smtClean="0"/>
              <a:t>Perna</a:t>
            </a:r>
            <a:r>
              <a:rPr lang="en-US" sz="1400" dirty="0" smtClean="0"/>
              <a:t> et al., 1999; </a:t>
            </a:r>
            <a:r>
              <a:rPr lang="en-US" sz="1400" dirty="0" err="1" smtClean="0"/>
              <a:t>Rigsby</a:t>
            </a:r>
            <a:r>
              <a:rPr lang="en-US" sz="1400" dirty="0" smtClean="0"/>
              <a:t> et al., 1992; Smith et al., 2001; Stringer et al., 1998; Terry et al., 1999  Image source: http://www.trust2move.com</a:t>
            </a:r>
            <a:endParaRPr lang="en-US" dirty="0"/>
          </a:p>
        </p:txBody>
      </p:sp>
      <p:pic>
        <p:nvPicPr>
          <p:cNvPr id="22530" name="Picture 2" descr="http://www.trust2move.com/wp-content/uploads/2011/12/safety_first_sig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81197"/>
            <a:ext cx="9144000" cy="2667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Pre-Exercise Evaluation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349544"/>
            <a:ext cx="91313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 variety of procedures can be used to assess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physical fitness among people with HIV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99" y="2048530"/>
            <a:ext cx="9134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ACSM, GETP9, 2013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5003" y="0"/>
            <a:ext cx="9241855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55639" y="2334429"/>
            <a:ext cx="442451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Cardiometabolic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health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Resting BP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BMI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Waist circumference</a:t>
            </a:r>
          </a:p>
          <a:p>
            <a:endParaRPr lang="en-US" sz="1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Pre-Exercise Evaluation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349544"/>
            <a:ext cx="91313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 variety of procedures can be used to assess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physical fitness among people with HIV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99" y="2048530"/>
            <a:ext cx="9134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ACSM, GETP9, 2013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55639" y="2334429"/>
            <a:ext cx="442451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Cardiometabolic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health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Resting BP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BMI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Waist circumference</a:t>
            </a:r>
          </a:p>
          <a:p>
            <a:endParaRPr lang="en-US" sz="1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Graded exercise tests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Cycle </a:t>
            </a:r>
            <a:r>
              <a:rPr lang="en-US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ergometer</a:t>
            </a:r>
            <a:endParaRPr lang="en-US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6-minute walk test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3-minute step test</a:t>
            </a:r>
          </a:p>
          <a:p>
            <a:endParaRPr lang="en-US" sz="1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Pre-Exercise Evaluation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349544"/>
            <a:ext cx="91313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 variety of procedures can be used to assess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physical fitness among people with HIV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99" y="2048530"/>
            <a:ext cx="9134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ACSM, GETP9, 2013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5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3127" y="0"/>
            <a:ext cx="9229979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55639" y="2334429"/>
            <a:ext cx="442451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Cardiometabolic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health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Resting BP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BMI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Waist circumference</a:t>
            </a:r>
          </a:p>
          <a:p>
            <a:endParaRPr lang="en-US" sz="1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Graded exercise tests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Cycle </a:t>
            </a:r>
            <a:r>
              <a:rPr lang="en-US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ergometer</a:t>
            </a:r>
            <a:endParaRPr lang="en-US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6-minute walk test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3-minute step test</a:t>
            </a:r>
          </a:p>
          <a:p>
            <a:endParaRPr lang="en-US" sz="1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Measures of strength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ACSM push-up test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ACSM curl-up test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Isometric handgrip dynamometry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Pre-Exercise Evaluation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349544"/>
            <a:ext cx="91313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 variety of procedures can be used to assess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physical fitness among people with HIV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99" y="2048530"/>
            <a:ext cx="9134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ACSM, GETP9, 2013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26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5003" y="0"/>
            <a:ext cx="9241855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55639" y="2334429"/>
            <a:ext cx="442451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Cardiometabolic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health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Resting BP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BMI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Waist circumference</a:t>
            </a:r>
          </a:p>
          <a:p>
            <a:endParaRPr lang="en-US" sz="1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Graded exercise tests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Cycle </a:t>
            </a:r>
            <a:r>
              <a:rPr lang="en-US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ergometer</a:t>
            </a:r>
            <a:endParaRPr lang="en-US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6-minute walk test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3-minute step test</a:t>
            </a:r>
          </a:p>
          <a:p>
            <a:endParaRPr lang="en-US" sz="1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Measures of strength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ACSM push-up test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ACSM curl-up test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Isometric handgrip dynamometry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8349" y="4171393"/>
            <a:ext cx="29201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r">
              <a:buFont typeface="Arial" pitchFamily="34" charset="0"/>
              <a:buChar char="•"/>
            </a:pPr>
            <a:endParaRPr lang="en-US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en-US" sz="1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Measures of mobility and physical functioning</a:t>
            </a:r>
          </a:p>
          <a:p>
            <a:pPr algn="r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Floor transfer test</a:t>
            </a:r>
          </a:p>
          <a:p>
            <a:pPr algn="r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5x sit-to-Stand tests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Pre-Exercise Evaluation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349544"/>
            <a:ext cx="91313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 variety of procedures can be used to assess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physical fitness among people with HIV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99" y="2048530"/>
            <a:ext cx="9134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ACSM, GETP9, 2013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39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55639" y="2334429"/>
            <a:ext cx="442451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Cardiometabolic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health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Resting BP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BMI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Waist circumference</a:t>
            </a:r>
          </a:p>
          <a:p>
            <a:endParaRPr lang="en-US" sz="1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Graded exercise tests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Cycle </a:t>
            </a:r>
            <a:r>
              <a:rPr lang="en-US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ergometer</a:t>
            </a:r>
            <a:endParaRPr lang="en-US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6-minute walk test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3-minute step test</a:t>
            </a:r>
          </a:p>
          <a:p>
            <a:endParaRPr lang="en-US" sz="1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Measures of strength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ACSM push-up test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ACSM curl-up test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Isometric handgrip dynamometry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8349" y="4171393"/>
            <a:ext cx="29201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Measures of flexibility</a:t>
            </a:r>
          </a:p>
          <a:p>
            <a:pPr algn="r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Sit-and-reach</a:t>
            </a:r>
          </a:p>
          <a:p>
            <a:endParaRPr lang="en-US" sz="1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Measures of mobility and physical functioning</a:t>
            </a:r>
          </a:p>
          <a:p>
            <a:pPr algn="r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Floor transfer test</a:t>
            </a:r>
          </a:p>
          <a:p>
            <a:pPr algn="r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5x sit-to-Stand tests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Pre-Exercise Evaluation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349544"/>
            <a:ext cx="91313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 variety of procedures can be used to assess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physical fitness among people with HIV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99" y="2048530"/>
            <a:ext cx="9134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ACSM, GETP9, 2013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459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55639" y="2334429"/>
            <a:ext cx="442451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Cardiometabolic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health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Resting BP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BMI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Waist circumference</a:t>
            </a:r>
          </a:p>
          <a:p>
            <a:endParaRPr lang="en-US" sz="1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Graded exercise tests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Cycle </a:t>
            </a:r>
            <a:r>
              <a:rPr lang="en-US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ergometer</a:t>
            </a:r>
            <a:endParaRPr lang="en-US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6-minute walk test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3-minute step test</a:t>
            </a:r>
          </a:p>
          <a:p>
            <a:endParaRPr lang="en-US" sz="1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Measures of strength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ACSM push-up test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ACSM curl-up test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Isometric handgrip dynamometry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8349" y="4171393"/>
            <a:ext cx="29201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Measures of flexibility</a:t>
            </a:r>
          </a:p>
          <a:p>
            <a:pPr algn="r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Sit-and-reach</a:t>
            </a:r>
          </a:p>
          <a:p>
            <a:endParaRPr lang="en-US" sz="1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Measures of mobility and physical functioning</a:t>
            </a:r>
          </a:p>
          <a:p>
            <a:pPr algn="r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Floor transfer test</a:t>
            </a:r>
          </a:p>
          <a:p>
            <a:pPr algn="r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5x sit-to-Stand tests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Pre-Exercise Evaluation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349544"/>
            <a:ext cx="91313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 variety of procedures can be used to assess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physical fitness among people with HIV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99" y="2048530"/>
            <a:ext cx="9134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ACSM, GETP9, 2013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96343" y="2529443"/>
            <a:ext cx="491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Although GETP9 does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not require people with HIV to undergo exercise testing prior to engaging in an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ExR</a:t>
            </a:r>
            <a:r>
              <a:rPr lang="en-US" sz="1600" baseline="-250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Chapter 10 discusses how HIV and HAART associate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health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conditions that can predispose an individual to cardiac dysfunction and increase the risk of CVD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721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699" y="425724"/>
            <a:ext cx="913415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latin typeface="Arial" pitchFamily="34" charset="0"/>
                <a:cs typeface="Arial" pitchFamily="34" charset="0"/>
              </a:rPr>
              <a:t>Special considerations in</a:t>
            </a:r>
          </a:p>
          <a:p>
            <a:pPr algn="ctr"/>
            <a:r>
              <a:rPr lang="en-US" sz="3800" b="1" dirty="0" smtClean="0">
                <a:latin typeface="Arial" pitchFamily="34" charset="0"/>
                <a:cs typeface="Arial" pitchFamily="34" charset="0"/>
              </a:rPr>
              <a:t>Exercise Testing</a:t>
            </a:r>
          </a:p>
        </p:txBody>
      </p:sp>
      <p:pic>
        <p:nvPicPr>
          <p:cNvPr id="164866" name="Picture 2" descr="http://www3.gehealthcare.com/en/Products/Categories/Diagnostic_ECG/~/media/Images/Product/Product-Categories/Diagnostic-ECG/CASEStress%20copy.jpg?mw=46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8656" y="3721253"/>
            <a:ext cx="4400550" cy="24765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90647" y="1839525"/>
            <a:ext cx="77308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More than 40% of people with HIV are sedentary</a:t>
            </a:r>
          </a:p>
          <a:p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46</a:t>
            </a:r>
            <a:r>
              <a:rPr lang="en-US" dirty="0">
                <a:latin typeface="Arial" pitchFamily="34" charset="0"/>
                <a:cs typeface="Arial" pitchFamily="34" charset="0"/>
              </a:rPr>
              <a:t>%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via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Actigraph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assessment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45.5% via lifestyle questionnaire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42.3% via questionnaire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66.7% via Actigaph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3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552" y="5862526"/>
            <a:ext cx="9131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Ramirez-Marrero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et al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., 2008 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Eidam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et al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., 2006 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Schuelter-Trevisol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et al.,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2010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4.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Cobb &amp; Weaver,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1986 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ACSM, GETP9, 2013 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Image source: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www3.gehealthcare.com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889" y="3808655"/>
            <a:ext cx="617516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CVD risk factors can be aggravated by acute exercise, especially when transitioning from a sedentary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lifestyle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dirty="0">
                <a:latin typeface="Arial" pitchFamily="34" charset="0"/>
                <a:cs typeface="Arial" pitchFamily="34" charset="0"/>
              </a:rPr>
              <a:t>addition to gaining information about CVD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risk, the examination may provide information </a:t>
            </a:r>
            <a:r>
              <a:rPr lang="en-US" dirty="0">
                <a:latin typeface="Arial" pitchFamily="34" charset="0"/>
                <a:cs typeface="Arial" pitchFamily="34" charset="0"/>
              </a:rPr>
              <a:t>relevant to the subsequent establishment of an exercise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prescription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5</a:t>
            </a:r>
            <a:endParaRPr lang="en-US" baseline="300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24276" y="5563838"/>
            <a:ext cx="3620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http://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www.healthypeople.gov/2020/topicsobject</a:t>
            </a: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ives2020/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nationalsnapshot.aspx?topicId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=22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Retrieved 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4 April 2013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2525" y="2151727"/>
            <a:ext cx="3371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R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ate of new AIDS cases varies by state</a:t>
            </a:r>
          </a:p>
          <a:p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Lowest rates in 2007: Alaska, New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Hampshire,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Vermont, and several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Midwestern and Mountain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states</a:t>
            </a:r>
          </a:p>
          <a:p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Highest rate: District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Columbia (154.6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new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cases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per 100,000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residents)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3" y="1374944"/>
            <a:ext cx="5162528" cy="47323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47" y="6055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Prevalence &amp; Magnitude of HIV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418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5003" y="0"/>
            <a:ext cx="9241855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222605" y="2080576"/>
            <a:ext cx="685684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If the individual is to undergo exercise testing,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GETP9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(2013)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provides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several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considerations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Day-to-day </a:t>
            </a:r>
            <a:r>
              <a:rPr lang="en-US" dirty="0">
                <a:latin typeface="Arial" pitchFamily="34" charset="0"/>
                <a:cs typeface="Arial" pitchFamily="34" charset="0"/>
              </a:rPr>
              <a:t>health is more variable among people with HIV than among those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without; normal testing battery may need adjustment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If </a:t>
            </a:r>
            <a:r>
              <a:rPr lang="en-US" dirty="0">
                <a:latin typeface="Arial" pitchFamily="34" charset="0"/>
                <a:cs typeface="Arial" pitchFamily="34" charset="0"/>
              </a:rPr>
              <a:t>the patient is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symptomatic on the day of testing, reductions are expected in exercise </a:t>
            </a:r>
            <a:r>
              <a:rPr lang="en-US" dirty="0">
                <a:latin typeface="Arial" pitchFamily="34" charset="0"/>
                <a:cs typeface="Arial" pitchFamily="34" charset="0"/>
              </a:rPr>
              <a:t>time, peak oxygen consumption, and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ventilatory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threshold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If the patient is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asymptomatic, a </a:t>
            </a:r>
            <a:r>
              <a:rPr lang="en-US" dirty="0">
                <a:latin typeface="Arial" pitchFamily="34" charset="0"/>
                <a:cs typeface="Arial" pitchFamily="34" charset="0"/>
              </a:rPr>
              <a:t>reduced exercise capacity is likely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indicative of </a:t>
            </a:r>
            <a:r>
              <a:rPr lang="en-US" dirty="0">
                <a:latin typeface="Arial" pitchFamily="34" charset="0"/>
                <a:cs typeface="Arial" pitchFamily="34" charset="0"/>
              </a:rPr>
              <a:t>a sedentary lifestyle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99" y="425724"/>
            <a:ext cx="913415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latin typeface="Arial" pitchFamily="34" charset="0"/>
                <a:cs typeface="Arial" pitchFamily="34" charset="0"/>
              </a:rPr>
              <a:t>Special considerations in</a:t>
            </a:r>
          </a:p>
          <a:p>
            <a:pPr algn="ctr"/>
            <a:r>
              <a:rPr lang="en-US" sz="3800" b="1" dirty="0" smtClean="0">
                <a:latin typeface="Arial" pitchFamily="34" charset="0"/>
                <a:cs typeface="Arial" pitchFamily="34" charset="0"/>
              </a:rPr>
              <a:t>Exercise Testing</a:t>
            </a:r>
          </a:p>
        </p:txBody>
      </p:sp>
    </p:spTree>
    <p:extLst>
      <p:ext uri="{BB962C8B-B14F-4D97-AF65-F5344CB8AC3E}">
        <p14:creationId xmlns:p14="http://schemas.microsoft.com/office/powerpoint/2010/main" val="992858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5003" y="0"/>
            <a:ext cx="9241855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222605" y="2080576"/>
            <a:ext cx="685684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If the individual is to undergo exercise testing,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GETP9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(2013)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provides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several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considerations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latin typeface="Arial" pitchFamily="34" charset="0"/>
                <a:cs typeface="Arial" pitchFamily="34" charset="0"/>
              </a:rPr>
              <a:t>presence of AIDS reduces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test performances dramatically; patients </a:t>
            </a:r>
            <a:r>
              <a:rPr lang="en-US" dirty="0">
                <a:latin typeface="Arial" pitchFamily="34" charset="0"/>
                <a:cs typeface="Arial" pitchFamily="34" charset="0"/>
              </a:rPr>
              <a:t>with AIDS are unlikely to achieve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ventilatory</a:t>
            </a:r>
            <a:r>
              <a:rPr lang="en-US" dirty="0">
                <a:latin typeface="Arial" pitchFamily="34" charset="0"/>
                <a:cs typeface="Arial" pitchFamily="34" charset="0"/>
              </a:rPr>
              <a:t> threshold or peak oxygen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consumption, and may </a:t>
            </a:r>
            <a:r>
              <a:rPr lang="en-US" dirty="0">
                <a:latin typeface="Arial" pitchFamily="34" charset="0"/>
                <a:cs typeface="Arial" pitchFamily="34" charset="0"/>
              </a:rPr>
              <a:t>experience abnormal endocrine and nervous system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responses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dirty="0">
                <a:latin typeface="Arial" pitchFamily="34" charset="0"/>
                <a:cs typeface="Arial" pitchFamily="34" charset="0"/>
              </a:rPr>
              <a:t>instances in which an acute infection is present, exercise testing should be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postponed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99" y="425724"/>
            <a:ext cx="913415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latin typeface="Arial" pitchFamily="34" charset="0"/>
                <a:cs typeface="Arial" pitchFamily="34" charset="0"/>
              </a:rPr>
              <a:t>Special considerations in</a:t>
            </a:r>
          </a:p>
          <a:p>
            <a:pPr algn="ctr"/>
            <a:r>
              <a:rPr lang="en-US" sz="3800" b="1" dirty="0" smtClean="0">
                <a:latin typeface="Arial" pitchFamily="34" charset="0"/>
                <a:cs typeface="Arial" pitchFamily="34" charset="0"/>
              </a:rPr>
              <a:t>Exercise Testing</a:t>
            </a:r>
          </a:p>
        </p:txBody>
      </p:sp>
    </p:spTree>
    <p:extLst>
      <p:ext uri="{BB962C8B-B14F-4D97-AF65-F5344CB8AC3E}">
        <p14:creationId xmlns:p14="http://schemas.microsoft.com/office/powerpoint/2010/main" val="3611647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5003" y="0"/>
            <a:ext cx="9241855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222605" y="2080576"/>
            <a:ext cx="685684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If the individual is to undergo exercise testing,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GETP9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(2013)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provides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several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considerations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When </a:t>
            </a:r>
            <a:r>
              <a:rPr lang="en-US" dirty="0">
                <a:latin typeface="Arial" pitchFamily="34" charset="0"/>
                <a:cs typeface="Arial" pitchFamily="34" charset="0"/>
              </a:rPr>
              <a:t>exercise testing is conducted, measures should be taken to limit transmission of infection (e.g., sterilization of reusable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instruments)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Blood </a:t>
            </a:r>
            <a:r>
              <a:rPr lang="en-US" dirty="0">
                <a:latin typeface="Arial" pitchFamily="34" charset="0"/>
                <a:cs typeface="Arial" pitchFamily="34" charset="0"/>
              </a:rPr>
              <a:t>pressure and electrocardiogram should be evaluated periodically due to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likelihood of cardiovascular impairments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High prevalence </a:t>
            </a:r>
            <a:r>
              <a:rPr lang="en-US" dirty="0">
                <a:latin typeface="Arial" pitchFamily="34" charset="0"/>
                <a:cs typeface="Arial" pitchFamily="34" charset="0"/>
              </a:rPr>
              <a:t>of peripheral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neuropathies; tests </a:t>
            </a:r>
            <a:r>
              <a:rPr lang="en-US" dirty="0">
                <a:latin typeface="Arial" pitchFamily="34" charset="0"/>
                <a:cs typeface="Arial" pitchFamily="34" charset="0"/>
              </a:rPr>
              <a:t>should be adjusted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to suit capacities in </a:t>
            </a:r>
            <a:r>
              <a:rPr lang="en-US" dirty="0">
                <a:latin typeface="Arial" pitchFamily="34" charset="0"/>
                <a:cs typeface="Arial" pitchFamily="34" charset="0"/>
              </a:rPr>
              <a:t>these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situations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99" y="425724"/>
            <a:ext cx="913415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latin typeface="Arial" pitchFamily="34" charset="0"/>
                <a:cs typeface="Arial" pitchFamily="34" charset="0"/>
              </a:rPr>
              <a:t>Special considerations in</a:t>
            </a:r>
          </a:p>
          <a:p>
            <a:pPr algn="ctr"/>
            <a:r>
              <a:rPr lang="en-US" sz="3800" b="1" dirty="0" smtClean="0">
                <a:latin typeface="Arial" pitchFamily="34" charset="0"/>
                <a:cs typeface="Arial" pitchFamily="34" charset="0"/>
              </a:rPr>
              <a:t>Exercise Testing</a:t>
            </a:r>
          </a:p>
        </p:txBody>
      </p:sp>
    </p:spTree>
    <p:extLst>
      <p:ext uri="{BB962C8B-B14F-4D97-AF65-F5344CB8AC3E}">
        <p14:creationId xmlns:p14="http://schemas.microsoft.com/office/powerpoint/2010/main" val="3553447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3127" y="0"/>
            <a:ext cx="9229979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699" y="425724"/>
            <a:ext cx="9134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i="1" dirty="0" smtClean="0">
                <a:latin typeface="Arial" pitchFamily="34" charset="0"/>
                <a:cs typeface="Arial" pitchFamily="34" charset="0"/>
              </a:rPr>
              <a:t>FITT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Recommendations</a:t>
            </a:r>
          </a:p>
        </p:txBody>
      </p:sp>
      <p:pic>
        <p:nvPicPr>
          <p:cNvPr id="6" name="Picture 2" descr="http://freewareznet.com/img_store/0/6/17/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4237703"/>
            <a:ext cx="1493790" cy="196184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59974" y="5353592"/>
            <a:ext cx="3677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Image source: http://www.todaysdietitian.com  Article: Cannon, J. (2011). Keeping Fit With HIV — ACSM Guidelines Make Exercise Possible for Patients. Today’s Dietitian, 13(10): 86</a:t>
            </a:r>
            <a:endParaRPr lang="en-US" sz="1400" dirty="0"/>
          </a:p>
        </p:txBody>
      </p:sp>
      <p:pic>
        <p:nvPicPr>
          <p:cNvPr id="14338" name="Picture 2" descr="http://img2.imagesbn.com/p/9781609139551_p0_v1_s260x4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65" y="2218097"/>
            <a:ext cx="247650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30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3127" y="0"/>
            <a:ext cx="9229979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699" y="425724"/>
            <a:ext cx="9134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i="1" dirty="0" smtClean="0">
                <a:latin typeface="Arial" pitchFamily="34" charset="0"/>
                <a:cs typeface="Arial" pitchFamily="34" charset="0"/>
              </a:rPr>
              <a:t>FITT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Recommendations</a:t>
            </a:r>
          </a:p>
        </p:txBody>
      </p:sp>
      <p:pic>
        <p:nvPicPr>
          <p:cNvPr id="14338" name="Picture 2" descr="http://img2.imagesbn.com/p/9781609139551_p0_v1_s260x4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65" y="2218097"/>
            <a:ext cx="247650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65" y="2218099"/>
            <a:ext cx="2476499" cy="398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1753" y="1591294"/>
            <a:ext cx="78303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ACSM’s 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FITT-VP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recommendation for people with HIV</a:t>
            </a: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Frequency</a:t>
            </a:r>
          </a:p>
          <a:p>
            <a:endParaRPr lang="en-US" sz="900" b="1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Aerobic </a:t>
            </a:r>
            <a:r>
              <a:rPr lang="en-US" dirty="0">
                <a:latin typeface="Arial" pitchFamily="34" charset="0"/>
                <a:cs typeface="Arial" pitchFamily="34" charset="0"/>
              </a:rPr>
              <a:t>exercise should be performed 3-5 times a week and resistance exercise 2-3 times 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week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Intensity</a:t>
            </a:r>
          </a:p>
          <a:p>
            <a:endParaRPr lang="en-US" sz="9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Aerobic </a:t>
            </a:r>
            <a:r>
              <a:rPr lang="en-US" dirty="0">
                <a:latin typeface="Arial" pitchFamily="34" charset="0"/>
                <a:cs typeface="Arial" pitchFamily="34" charset="0"/>
              </a:rPr>
              <a:t>exercise should be conducted at 40%–&lt;60% oxygen consumption reserve or heart rate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reserve</a:t>
            </a:r>
          </a:p>
          <a:p>
            <a:pPr marL="171450" indent="-171450">
              <a:buFont typeface="Arial" pitchFamily="34" charset="0"/>
              <a:buChar char="•"/>
            </a:pPr>
            <a:endParaRPr lang="en-US" sz="9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For </a:t>
            </a:r>
            <a:r>
              <a:rPr lang="en-US" dirty="0">
                <a:latin typeface="Arial" pitchFamily="34" charset="0"/>
                <a:cs typeface="Arial" pitchFamily="34" charset="0"/>
              </a:rPr>
              <a:t>resistance exercise, the patient should complete 8-10 repetitions in each set at a load of approximately 60% one repetition max (1-RM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7334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3127" y="0"/>
            <a:ext cx="9229979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699" y="425724"/>
            <a:ext cx="9134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i="1" dirty="0" smtClean="0">
                <a:latin typeface="Arial" pitchFamily="34" charset="0"/>
                <a:cs typeface="Arial" pitchFamily="34" charset="0"/>
              </a:rPr>
              <a:t>FITT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Recommendations</a:t>
            </a:r>
          </a:p>
        </p:txBody>
      </p:sp>
      <p:pic>
        <p:nvPicPr>
          <p:cNvPr id="14338" name="Picture 2" descr="http://img2.imagesbn.com/p/9781609139551_p0_v1_s260x4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65" y="2218097"/>
            <a:ext cx="247650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65" y="2218099"/>
            <a:ext cx="2476499" cy="398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1753" y="1591294"/>
            <a:ext cx="771159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ACSM’s 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FITT-VP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recommendation for people with HIV</a:t>
            </a: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Time</a:t>
            </a:r>
          </a:p>
          <a:p>
            <a:endParaRPr lang="en-US" sz="9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duration </a:t>
            </a:r>
            <a:r>
              <a:rPr lang="en-US" dirty="0">
                <a:latin typeface="Arial" pitchFamily="34" charset="0"/>
                <a:cs typeface="Arial" pitchFamily="34" charset="0"/>
              </a:rPr>
              <a:t>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AE should </a:t>
            </a:r>
            <a:r>
              <a:rPr lang="en-US" dirty="0">
                <a:latin typeface="Arial" pitchFamily="34" charset="0"/>
                <a:cs typeface="Arial" pitchFamily="34" charset="0"/>
              </a:rPr>
              <a:t>reflect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capacity</a:t>
            </a:r>
            <a:r>
              <a:rPr lang="en-US" dirty="0">
                <a:latin typeface="Arial" pitchFamily="34" charset="0"/>
                <a:cs typeface="Arial" pitchFamily="34" charset="0"/>
              </a:rPr>
              <a:t>, beginning with 10 minute bouts and progressing to 30-60 minutes 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day</a:t>
            </a:r>
          </a:p>
          <a:p>
            <a:pPr marL="171450" indent="-171450">
              <a:buFont typeface="Arial" pitchFamily="34" charset="0"/>
              <a:buChar char="•"/>
            </a:pPr>
            <a:endParaRPr lang="en-US" sz="9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For RT, </a:t>
            </a:r>
            <a:r>
              <a:rPr lang="en-US" dirty="0">
                <a:latin typeface="Arial" pitchFamily="34" charset="0"/>
                <a:cs typeface="Arial" pitchFamily="34" charset="0"/>
              </a:rPr>
              <a:t>the patient should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spend 30 min completing </a:t>
            </a:r>
            <a:r>
              <a:rPr lang="en-US" dirty="0">
                <a:latin typeface="Arial" pitchFamily="34" charset="0"/>
                <a:cs typeface="Arial" pitchFamily="34" charset="0"/>
              </a:rPr>
              <a:t>10-12 exercises, with 2-3 sets of each exercise, targeting all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major </a:t>
            </a:r>
            <a:r>
              <a:rPr lang="en-US" dirty="0">
                <a:latin typeface="Arial" pitchFamily="34" charset="0"/>
                <a:cs typeface="Arial" pitchFamily="34" charset="0"/>
              </a:rPr>
              <a:t>muscle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groups</a:t>
            </a: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Type</a:t>
            </a:r>
          </a:p>
          <a:p>
            <a:endParaRPr lang="en-US" sz="9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Mode must </a:t>
            </a:r>
            <a:r>
              <a:rPr lang="en-US" dirty="0">
                <a:latin typeface="Arial" pitchFamily="34" charset="0"/>
                <a:cs typeface="Arial" pitchFamily="34" charset="0"/>
              </a:rPr>
              <a:t>reflect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interests </a:t>
            </a:r>
            <a:r>
              <a:rPr lang="en-US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capacities, </a:t>
            </a:r>
            <a:r>
              <a:rPr lang="en-US" dirty="0">
                <a:latin typeface="Arial" pitchFamily="34" charset="0"/>
                <a:cs typeface="Arial" pitchFamily="34" charset="0"/>
              </a:rPr>
              <a:t>taking into consideration physical limitations (e.g., peripheral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neuropathies)</a:t>
            </a:r>
          </a:p>
          <a:p>
            <a:pPr marL="171450" indent="-171450">
              <a:buFont typeface="Arial" pitchFamily="34" charset="0"/>
              <a:buChar char="•"/>
            </a:pPr>
            <a:endParaRPr lang="en-US" sz="9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Activities </a:t>
            </a:r>
            <a:r>
              <a:rPr lang="en-US" dirty="0">
                <a:latin typeface="Arial" pitchFamily="34" charset="0"/>
                <a:cs typeface="Arial" pitchFamily="34" charset="0"/>
              </a:rPr>
              <a:t>that promote flexibility should be incorporated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2-3 </a:t>
            </a:r>
            <a:r>
              <a:rPr lang="en-US" dirty="0">
                <a:latin typeface="Arial" pitchFamily="34" charset="0"/>
                <a:cs typeface="Arial" pitchFamily="34" charset="0"/>
              </a:rPr>
              <a:t>days a week for approximately 10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1902660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3127" y="0"/>
            <a:ext cx="9229979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699" y="425724"/>
            <a:ext cx="9134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i="1" dirty="0" smtClean="0">
                <a:latin typeface="Arial" pitchFamily="34" charset="0"/>
                <a:cs typeface="Arial" pitchFamily="34" charset="0"/>
              </a:rPr>
              <a:t>FITT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Recommendations</a:t>
            </a:r>
          </a:p>
        </p:txBody>
      </p:sp>
      <p:pic>
        <p:nvPicPr>
          <p:cNvPr id="14338" name="Picture 2" descr="http://img2.imagesbn.com/p/9781609139551_p0_v1_s260x4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65" y="2218097"/>
            <a:ext cx="247650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65" y="2218099"/>
            <a:ext cx="2476499" cy="398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1753" y="1591294"/>
            <a:ext cx="7980218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ACSM’s 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FITT-VP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recommendation for people with HIV</a:t>
            </a: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Volume</a:t>
            </a:r>
          </a:p>
          <a:p>
            <a:endParaRPr lang="en-US" sz="9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Initial volume (frequency</a:t>
            </a:r>
            <a:r>
              <a:rPr lang="en-US" dirty="0">
                <a:latin typeface="Arial" pitchFamily="34" charset="0"/>
                <a:cs typeface="Arial" pitchFamily="34" charset="0"/>
              </a:rPr>
              <a:t>, intensity, and time) may be met by more frequent bouts of moderate intensity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exercise</a:t>
            </a:r>
          </a:p>
          <a:p>
            <a:pPr marL="171450" indent="-171450">
              <a:buFont typeface="Arial" pitchFamily="34" charset="0"/>
              <a:buChar char="•"/>
            </a:pPr>
            <a:endParaRPr lang="en-US" sz="9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As </a:t>
            </a:r>
            <a:r>
              <a:rPr lang="en-US" dirty="0">
                <a:latin typeface="Arial" pitchFamily="34" charset="0"/>
                <a:cs typeface="Arial" pitchFamily="34" charset="0"/>
              </a:rPr>
              <a:t>the patient becomes capable, increasing intensity can begin to account for a greater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portion</a:t>
            </a: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Progression</a:t>
            </a:r>
          </a:p>
          <a:p>
            <a:endParaRPr lang="en-US" sz="9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Progression toward higher </a:t>
            </a:r>
            <a:r>
              <a:rPr lang="en-US" dirty="0">
                <a:latin typeface="Arial" pitchFamily="34" charset="0"/>
                <a:cs typeface="Arial" pitchFamily="34" charset="0"/>
              </a:rPr>
              <a:t>volume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(especially in intensity) is </a:t>
            </a:r>
            <a:r>
              <a:rPr lang="en-US" dirty="0">
                <a:latin typeface="Arial" pitchFamily="34" charset="0"/>
                <a:cs typeface="Arial" pitchFamily="34" charset="0"/>
              </a:rPr>
              <a:t>likely to occur much more slowly than could be expected by healthy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populations</a:t>
            </a:r>
          </a:p>
          <a:p>
            <a:pPr marL="171450" indent="-171450">
              <a:buFont typeface="Arial" pitchFamily="34" charset="0"/>
              <a:buChar char="•"/>
            </a:pPr>
            <a:endParaRPr lang="en-US" sz="9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Despite </a:t>
            </a:r>
            <a:r>
              <a:rPr lang="en-US" dirty="0">
                <a:latin typeface="Arial" pitchFamily="34" charset="0"/>
                <a:cs typeface="Arial" pitchFamily="34" charset="0"/>
              </a:rPr>
              <a:t>this, the ultimate goal is to progress asymptomatic patients toward the ACSM FITT prescription for healthy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adults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911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3127" y="0"/>
            <a:ext cx="9229979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699" y="425724"/>
            <a:ext cx="9134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latin typeface="Arial" pitchFamily="34" charset="0"/>
                <a:cs typeface="Arial" pitchFamily="34" charset="0"/>
              </a:rPr>
              <a:t>Special Considerations in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ExR</a:t>
            </a:r>
            <a:r>
              <a:rPr lang="en-US" sz="3800" b="1" baseline="-25000" dirty="0" err="1" smtClean="0">
                <a:latin typeface="Arial" pitchFamily="34" charset="0"/>
                <a:cs typeface="Arial" pitchFamily="34" charset="0"/>
              </a:rPr>
              <a:t>x</a:t>
            </a:r>
            <a:endParaRPr lang="en-US" sz="3800" b="1" baseline="-25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8151" y="1448790"/>
            <a:ext cx="7944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GETP9 notes several considerations</a:t>
            </a: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regarding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exercise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prescription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If </a:t>
            </a:r>
            <a:r>
              <a:rPr lang="en-US" dirty="0">
                <a:latin typeface="Arial" pitchFamily="34" charset="0"/>
                <a:cs typeface="Arial" pitchFamily="34" charset="0"/>
              </a:rPr>
              <a:t>the patient is symptomatic, or has a diagnosis of one or more comorbidities, supervised exercise is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recommended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http://epic-treadmills.com/wp-content/uploads/2011/06/Treadmil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2388" y="3421626"/>
            <a:ext cx="2864463" cy="286446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34849" y="6059827"/>
            <a:ext cx="3760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Image source: http://epic-treadmills.com 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8151" y="3289465"/>
            <a:ext cx="51657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Due to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high </a:t>
            </a:r>
            <a:r>
              <a:rPr lang="en-US" dirty="0">
                <a:latin typeface="Arial" pitchFamily="34" charset="0"/>
                <a:cs typeface="Arial" pitchFamily="34" charset="0"/>
              </a:rPr>
              <a:t>day-to-day variability in health and exercise capacity, the components of the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FITT</a:t>
            </a:r>
            <a:r>
              <a:rPr lang="en-US" dirty="0">
                <a:latin typeface="Arial" pitchFamily="34" charset="0"/>
                <a:cs typeface="Arial" pitchFamily="34" charset="0"/>
              </a:rPr>
              <a:t> principle should be adjusted based on acute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state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Feelings </a:t>
            </a:r>
            <a:r>
              <a:rPr lang="en-US" dirty="0">
                <a:latin typeface="Arial" pitchFamily="34" charset="0"/>
                <a:cs typeface="Arial" pitchFamily="34" charset="0"/>
              </a:rPr>
              <a:t>of fatigue are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expected </a:t>
            </a:r>
            <a:r>
              <a:rPr lang="en-US" dirty="0">
                <a:latin typeface="Arial" pitchFamily="34" charset="0"/>
                <a:cs typeface="Arial" pitchFamily="34" charset="0"/>
              </a:rPr>
              <a:t>and should not preclude exercise participation, but if accompanied by dizziness, nausea, or swollen joints, exercise should be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delayed</a:t>
            </a:r>
          </a:p>
        </p:txBody>
      </p:sp>
    </p:spTree>
    <p:extLst>
      <p:ext uri="{BB962C8B-B14F-4D97-AF65-F5344CB8AC3E}">
        <p14:creationId xmlns:p14="http://schemas.microsoft.com/office/powerpoint/2010/main" val="2182882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3127" y="0"/>
            <a:ext cx="9229979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699" y="425724"/>
            <a:ext cx="9134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latin typeface="Arial" pitchFamily="34" charset="0"/>
                <a:cs typeface="Arial" pitchFamily="34" charset="0"/>
              </a:rPr>
              <a:t>Special Considerations in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ExR</a:t>
            </a:r>
            <a:r>
              <a:rPr lang="en-US" sz="3800" b="1" baseline="-25000" dirty="0" err="1" smtClean="0">
                <a:latin typeface="Arial" pitchFamily="34" charset="0"/>
                <a:cs typeface="Arial" pitchFamily="34" charset="0"/>
              </a:rPr>
              <a:t>x</a:t>
            </a:r>
            <a:endParaRPr lang="en-US" sz="3800" b="1" baseline="-25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8151" y="1448790"/>
            <a:ext cx="794459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GETP9 notes several considerations</a:t>
            </a: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regarding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exercise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prescription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Contact or otherwise high-risk activities (e.g.,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skateboarding, rock climbing) should be avoided due to risk 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bleeding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http://epic-treadmills.com/wp-content/uploads/2011/06/Treadmil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2388" y="3421626"/>
            <a:ext cx="2864463" cy="286446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34849" y="6059827"/>
            <a:ext cx="3760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Karpiak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Shippy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&amp; Cantor, 2006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8151" y="3289465"/>
            <a:ext cx="5165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If </a:t>
            </a:r>
            <a:r>
              <a:rPr lang="en-US" dirty="0">
                <a:latin typeface="Arial" pitchFamily="34" charset="0"/>
                <a:cs typeface="Arial" pitchFamily="34" charset="0"/>
              </a:rPr>
              <a:t>osteopenia is present, weight-bearing activities should be a major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focus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As </a:t>
            </a:r>
            <a:r>
              <a:rPr lang="en-US" dirty="0">
                <a:latin typeface="Arial" pitchFamily="34" charset="0"/>
                <a:cs typeface="Arial" pitchFamily="34" charset="0"/>
              </a:rPr>
              <a:t>HAART has elongated the expected lifespan of individuals with HIV,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more </a:t>
            </a:r>
            <a:r>
              <a:rPr lang="en-US" dirty="0">
                <a:latin typeface="Arial" pitchFamily="34" charset="0"/>
                <a:cs typeface="Arial" pitchFamily="34" charset="0"/>
              </a:rPr>
              <a:t>than a quarter of all people in the U.S. who have HIV are 50 or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older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so the age of the exerciser should be considered</a:t>
            </a:r>
          </a:p>
        </p:txBody>
      </p:sp>
    </p:spTree>
    <p:extLst>
      <p:ext uri="{BB962C8B-B14F-4D97-AF65-F5344CB8AC3E}">
        <p14:creationId xmlns:p14="http://schemas.microsoft.com/office/powerpoint/2010/main" val="2889758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err="1" smtClean="0">
                <a:latin typeface="Arial" pitchFamily="34" charset="0"/>
                <a:cs typeface="Arial" pitchFamily="34" charset="0"/>
              </a:rPr>
              <a:t>Behavioral</a:t>
            </a:r>
            <a:r>
              <a:rPr lang="fr-FR" sz="4400" b="1" dirty="0" smtClean="0">
                <a:latin typeface="Arial" pitchFamily="34" charset="0"/>
                <a:cs typeface="Arial" pitchFamily="34" charset="0"/>
              </a:rPr>
              <a:t> Change </a:t>
            </a:r>
            <a:r>
              <a:rPr lang="fr-FR" sz="4400" b="1" dirty="0" err="1" smtClean="0">
                <a:latin typeface="Arial" pitchFamily="34" charset="0"/>
                <a:cs typeface="Arial" pitchFamily="34" charset="0"/>
              </a:rPr>
              <a:t>Strategies</a:t>
            </a:r>
            <a:endParaRPr lang="fr-FR" sz="4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161" y="2428567"/>
            <a:ext cx="42082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Contingency Management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Health belief model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Motivational Interviewing 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Theory of planned behavior</a:t>
            </a: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Transtheoretical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model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ids-and-HIV-worldwide-0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603250"/>
            <a:ext cx="8763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53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698" y="1494503"/>
            <a:ext cx="9134153" cy="483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err="1" smtClean="0">
                <a:latin typeface="Arial" pitchFamily="34" charset="0"/>
                <a:cs typeface="Arial" pitchFamily="34" charset="0"/>
              </a:rPr>
              <a:t>Behavioral</a:t>
            </a:r>
            <a:r>
              <a:rPr lang="fr-FR" sz="4400" b="1" dirty="0" smtClean="0">
                <a:latin typeface="Arial" pitchFamily="34" charset="0"/>
                <a:cs typeface="Arial" pitchFamily="34" charset="0"/>
              </a:rPr>
              <a:t> Change </a:t>
            </a:r>
            <a:r>
              <a:rPr lang="fr-FR" sz="4400" b="1" dirty="0" err="1" smtClean="0">
                <a:latin typeface="Arial" pitchFamily="34" charset="0"/>
                <a:cs typeface="Arial" pitchFamily="34" charset="0"/>
              </a:rPr>
              <a:t>Strategies</a:t>
            </a:r>
            <a:endParaRPr lang="fr-FR" sz="4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20" y="2880389"/>
            <a:ext cx="452284" cy="345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02" y="0"/>
            <a:ext cx="452284" cy="239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9161" y="2428567"/>
            <a:ext cx="42082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Contingency Management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Health belief model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Motivational Interviewing 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Theory of planned behavior</a:t>
            </a: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Transtheoretical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model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698" y="1494503"/>
            <a:ext cx="9134153" cy="483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err="1" smtClean="0">
                <a:latin typeface="Arial" pitchFamily="34" charset="0"/>
                <a:cs typeface="Arial" pitchFamily="34" charset="0"/>
              </a:rPr>
              <a:t>Behavioral</a:t>
            </a:r>
            <a:r>
              <a:rPr lang="fr-FR" sz="4400" b="1" dirty="0" smtClean="0">
                <a:latin typeface="Arial" pitchFamily="34" charset="0"/>
                <a:cs typeface="Arial" pitchFamily="34" charset="0"/>
              </a:rPr>
              <a:t> Change </a:t>
            </a:r>
            <a:r>
              <a:rPr lang="fr-FR" sz="4400" b="1" dirty="0" err="1" smtClean="0">
                <a:latin typeface="Arial" pitchFamily="34" charset="0"/>
                <a:cs typeface="Arial" pitchFamily="34" charset="0"/>
              </a:rPr>
              <a:t>Strategies</a:t>
            </a:r>
            <a:endParaRPr lang="fr-FR" sz="4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20" y="2880389"/>
            <a:ext cx="452284" cy="345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02" y="0"/>
            <a:ext cx="452284" cy="239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9161" y="2428567"/>
            <a:ext cx="42082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Contingency Management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Health belief model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Motivational Interviewing 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Theory of planned behavior</a:t>
            </a: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Transtheoretical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model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517900" y="1778000"/>
            <a:ext cx="54991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Provides tangible rewards (prizes, vouchers, etc.)</a:t>
            </a: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to motivate behavior change</a:t>
            </a:r>
          </a:p>
          <a:p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Based on 3 basic behavioral principles</a:t>
            </a:r>
          </a:p>
          <a:p>
            <a:endParaRPr lang="en-US" sz="3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Frequently measure behavior targeted for change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Provide reinforcement when behavior occurs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Withhold reinforcement when behavior does not occur</a:t>
            </a:r>
          </a:p>
          <a:p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Stalonas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et al. (1978) found a primitive CM intervention to promote weight loss in obese adults</a:t>
            </a:r>
          </a:p>
          <a:p>
            <a:endParaRPr lang="en-US" sz="1100" b="1" dirty="0" smtClean="0">
              <a:latin typeface="Arial" pitchFamily="34" charset="0"/>
              <a:cs typeface="Arial" pitchFamily="34" charset="0"/>
            </a:endParaRPr>
          </a:p>
          <a:p>
            <a:endParaRPr lang="en-US" sz="1100" b="1" dirty="0">
              <a:latin typeface="Arial" pitchFamily="34" charset="0"/>
              <a:cs typeface="Arial" pitchFamily="34" charset="0"/>
            </a:endParaRPr>
          </a:p>
          <a:p>
            <a:endParaRPr lang="en-US" sz="1100" b="1" dirty="0" smtClean="0">
              <a:latin typeface="Arial" pitchFamily="34" charset="0"/>
              <a:cs typeface="Arial" pitchFamily="34" charset="0"/>
            </a:endParaRPr>
          </a:p>
          <a:p>
            <a:endParaRPr lang="en-US" sz="11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Higgins et al. (1994, 2000, 2003, 2007) and Rawson et al.  (2002, 2006) found CM to promote drug abstinence in cocaine-dependent patients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6852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698" y="1494503"/>
            <a:ext cx="9134153" cy="483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err="1" smtClean="0">
                <a:latin typeface="Arial" pitchFamily="34" charset="0"/>
                <a:cs typeface="Arial" pitchFamily="34" charset="0"/>
              </a:rPr>
              <a:t>Behavioral</a:t>
            </a:r>
            <a:r>
              <a:rPr lang="fr-FR" sz="4400" b="1" dirty="0" smtClean="0">
                <a:latin typeface="Arial" pitchFamily="34" charset="0"/>
                <a:cs typeface="Arial" pitchFamily="34" charset="0"/>
              </a:rPr>
              <a:t> Change </a:t>
            </a:r>
            <a:r>
              <a:rPr lang="fr-FR" sz="4400" b="1" dirty="0" err="1" smtClean="0">
                <a:latin typeface="Arial" pitchFamily="34" charset="0"/>
                <a:cs typeface="Arial" pitchFamily="34" charset="0"/>
              </a:rPr>
              <a:t>Strategies</a:t>
            </a:r>
            <a:endParaRPr lang="fr-FR" sz="4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20" y="2880389"/>
            <a:ext cx="452284" cy="345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02" y="0"/>
            <a:ext cx="452284" cy="239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9161" y="2428567"/>
            <a:ext cx="42082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Contingency Management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Health belief model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Motivational Interviewing 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Theory of planned behavior</a:t>
            </a: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Transtheoretical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model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17900" y="1774914"/>
            <a:ext cx="54991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" b="1" dirty="0" smtClean="0"/>
          </a:p>
          <a:p>
            <a:endParaRPr lang="en-US" sz="2000" b="1" dirty="0" smtClean="0"/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Exercise adherence is susceptible to influence by reinforcement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CM reduces HIV risk behaviors relative to control conditions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2</a:t>
            </a:r>
            <a:endParaRPr lang="en-US" baseline="30000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sz="1100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eriod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Epstein et al. 1980, 1994, 1995, 2001, 2004</a:t>
            </a:r>
          </a:p>
          <a:p>
            <a:pPr marL="342900" indent="-342900">
              <a:buAutoNum type="arabicPeriod"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Hanson et al., 2008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34153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atin typeface="Arial" pitchFamily="34" charset="0"/>
                <a:cs typeface="Arial" pitchFamily="34" charset="0"/>
              </a:rPr>
              <a:t>Conclusion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39948" y="5528718"/>
            <a:ext cx="28064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 pitchFamily="34" charset="0"/>
                <a:cs typeface="Arial" pitchFamily="34" charset="0"/>
              </a:rPr>
              <a:t>Image sources: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athleanx.com and</a:t>
            </a:r>
          </a:p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todaystheday7weekplan.wordpress.com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241964" y="4427553"/>
            <a:ext cx="3483293" cy="14410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http://whohastimeforthegym.files.wordpress.com/2012/11/couch-potat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1" y="3538847"/>
            <a:ext cx="2953067" cy="281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18" y="3823855"/>
            <a:ext cx="2142447" cy="231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65663" y="1660377"/>
            <a:ext cx="6496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HIV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with concurrent use of HAART is associated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metabolic disturbances, anthropometric abnormalities, and an increased risk of CVD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34153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atin typeface="Arial" pitchFamily="34" charset="0"/>
                <a:cs typeface="Arial" pitchFamily="34" charset="0"/>
              </a:rPr>
              <a:t>Conclusion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241964" y="4427553"/>
            <a:ext cx="3483293" cy="14410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http://whohastimeforthegym.files.wordpress.com/2012/11/couch-potat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1" y="3538847"/>
            <a:ext cx="2953067" cy="281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18" y="3823855"/>
            <a:ext cx="2142447" cy="231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65663" y="1660377"/>
            <a:ext cx="6496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Each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these variables can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potentially be managed with an appropriate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ExR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x</a:t>
            </a:r>
            <a:endParaRPr lang="en-US" sz="2000" baseline="-25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82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34153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atin typeface="Arial" pitchFamily="34" charset="0"/>
                <a:cs typeface="Arial" pitchFamily="34" charset="0"/>
              </a:rPr>
              <a:t>Conclusion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241964" y="4427553"/>
            <a:ext cx="3483293" cy="14410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http://whohastimeforthegym.files.wordpress.com/2012/11/couch-potat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1" y="3538847"/>
            <a:ext cx="2953067" cy="281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18" y="3823855"/>
            <a:ext cx="2142447" cy="231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65663" y="1660377"/>
            <a:ext cx="64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Despite the therapeutic benefits of exercise, it is not   commonly recommended as a component of HIV treatment interventions and it fails to be mentioned in the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Healthy People 2020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initiative</a:t>
            </a:r>
          </a:p>
        </p:txBody>
      </p:sp>
    </p:spTree>
    <p:extLst>
      <p:ext uri="{BB962C8B-B14F-4D97-AF65-F5344CB8AC3E}">
        <p14:creationId xmlns:p14="http://schemas.microsoft.com/office/powerpoint/2010/main" val="3515085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34153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atin typeface="Arial" pitchFamily="34" charset="0"/>
                <a:cs typeface="Arial" pitchFamily="34" charset="0"/>
              </a:rPr>
              <a:t>Conclusion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192456" y="1660377"/>
            <a:ext cx="67689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Among adult men and women with HIV who take HAART,   a combination of moderate intensity AE and RT, performed regularly, with modes that reflect  the individual’s interests and capacity, appears to be a safe and effective way to mitigate metabolic impairment, manage morphological changes, and reduce the risk of CVD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algn="ctr"/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308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8" y="0"/>
            <a:ext cx="9142412" cy="63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76200" y="5969000"/>
            <a:ext cx="5168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Image source: http://themadcaplaughed.tumblr.com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99" y="0"/>
            <a:ext cx="9134153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Risk Stratification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8090" y="1563330"/>
            <a:ext cx="75511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People with HIV frequently experience comorbidities that may be contraindications to an exercise program</a:t>
            </a:r>
            <a:r>
              <a:rPr lang="en-US" baseline="30000" dirty="0" smtClean="0"/>
              <a:t>1,2,3</a:t>
            </a:r>
          </a:p>
          <a:p>
            <a:endParaRPr lang="en-US" sz="1200" b="1" dirty="0" smtClean="0"/>
          </a:p>
          <a:p>
            <a:r>
              <a:rPr lang="en-US" b="1" dirty="0" smtClean="0"/>
              <a:t>The CDC categorizes people with HIV into subgroups based on severity</a:t>
            </a:r>
            <a:r>
              <a:rPr lang="en-US" baseline="30000" dirty="0" smtClean="0"/>
              <a:t>4</a:t>
            </a:r>
          </a:p>
          <a:p>
            <a:endParaRPr lang="en-US" sz="600" dirty="0" smtClean="0"/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 High viral load (≥1500 copies per milliliter)</a:t>
            </a:r>
          </a:p>
          <a:p>
            <a:endParaRPr lang="en-US" sz="600" dirty="0" smtClean="0"/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 Low viral load (&lt;1500 copies per milliliter)</a:t>
            </a:r>
          </a:p>
          <a:p>
            <a:endParaRPr lang="en-US" sz="1200" dirty="0" smtClean="0"/>
          </a:p>
          <a:p>
            <a:r>
              <a:rPr lang="en-US" b="1" dirty="0" smtClean="0"/>
              <a:t>The WHO categorizes people with HIV based on stages of the illness</a:t>
            </a:r>
            <a:r>
              <a:rPr lang="en-US" baseline="30000" dirty="0" smtClean="0"/>
              <a:t>5</a:t>
            </a:r>
          </a:p>
          <a:p>
            <a:endParaRPr lang="en-US" sz="6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/>
              <a:t>Stage 1: Primary infection</a:t>
            </a:r>
          </a:p>
          <a:p>
            <a:pPr marL="800100" lvl="1" indent="-342900"/>
            <a:endParaRPr lang="en-US" sz="6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/>
              <a:t>Stage 2: Clinically asymptomatic stage</a:t>
            </a:r>
          </a:p>
          <a:p>
            <a:pPr marL="800100" lvl="1" indent="-342900"/>
            <a:endParaRPr lang="en-US" sz="6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/>
              <a:t>Stage 3: Symptomatic HIV infection</a:t>
            </a:r>
          </a:p>
          <a:p>
            <a:pPr marL="800100" lvl="1" indent="-342900"/>
            <a:endParaRPr lang="en-US" sz="6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/>
              <a:t>Stage 4: Progression from HIV to AIDS</a:t>
            </a:r>
          </a:p>
          <a:p>
            <a:endParaRPr lang="en-US" sz="1200" dirty="0" smtClean="0"/>
          </a:p>
          <a:p>
            <a:r>
              <a:rPr lang="en-US" b="1" dirty="0" smtClean="0"/>
              <a:t>Some physicians still caution people with HIV against any exercise program</a:t>
            </a:r>
            <a:r>
              <a:rPr lang="en-US" baseline="30000" dirty="0" smtClean="0"/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699" y="6029768"/>
            <a:ext cx="9131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1. 4. </a:t>
            </a:r>
            <a:r>
              <a:rPr lang="en-US" sz="1400" dirty="0" smtClean="0"/>
              <a:t>CDC, 2005  </a:t>
            </a:r>
            <a:r>
              <a:rPr lang="en-US" sz="1400" b="1" dirty="0" smtClean="0"/>
              <a:t>5.</a:t>
            </a:r>
            <a:r>
              <a:rPr lang="en-US" sz="1400" dirty="0" smtClean="0"/>
              <a:t> WHO, 2005</a:t>
            </a:r>
            <a:r>
              <a:rPr lang="en-US" sz="1400" b="1" dirty="0" smtClean="0"/>
              <a:t>  6. </a:t>
            </a:r>
            <a:r>
              <a:rPr lang="en-US" sz="1400" dirty="0" smtClean="0"/>
              <a:t>Bopp et al.,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54434" y="1632155"/>
            <a:ext cx="616052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UNODC/UNAIDS estimates there to be 15.9 injection drug users, of whom 3 million to be living with HIV</a:t>
            </a:r>
            <a:r>
              <a:rPr lang="en-US" sz="2800" b="1" baseline="30000" dirty="0" smtClean="0"/>
              <a:t>1</a:t>
            </a:r>
          </a:p>
          <a:p>
            <a:endParaRPr lang="en-US" sz="1600" b="1" dirty="0" smtClean="0"/>
          </a:p>
          <a:p>
            <a:r>
              <a:rPr lang="en-US" sz="2800" b="1" dirty="0" smtClean="0"/>
              <a:t>In Central Asia, Ukraine and the Russian Federation, opiate injection is linked to 60-70% of all HIV infections</a:t>
            </a:r>
            <a:r>
              <a:rPr lang="en-US" sz="2800" b="1" baseline="30000" dirty="0" smtClean="0"/>
              <a:t>1,2</a:t>
            </a:r>
          </a:p>
          <a:p>
            <a:endParaRPr lang="en-US" sz="1400" b="1" dirty="0" smtClean="0"/>
          </a:p>
          <a:p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Injection drug use and HIV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9182" y="5813902"/>
            <a:ext cx="499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1. </a:t>
            </a:r>
            <a:r>
              <a:rPr lang="en-US" sz="1400" dirty="0" err="1" smtClean="0"/>
              <a:t>Mathers</a:t>
            </a:r>
            <a:r>
              <a:rPr lang="en-US" sz="1400" dirty="0" smtClean="0"/>
              <a:t> et al., 2008   </a:t>
            </a:r>
            <a:r>
              <a:rPr lang="en-US" sz="1400" b="1" dirty="0" smtClean="0"/>
              <a:t>2. </a:t>
            </a:r>
            <a:r>
              <a:rPr lang="en-US" sz="1400" dirty="0" smtClean="0"/>
              <a:t>European Monitoring</a:t>
            </a:r>
          </a:p>
          <a:p>
            <a:pPr algn="r"/>
            <a:r>
              <a:rPr lang="en-US" sz="1400" dirty="0" smtClean="0"/>
              <a:t> Center for Drugs and Drug Addiction (EMCDDA), 2009</a:t>
            </a:r>
          </a:p>
        </p:txBody>
      </p:sp>
      <p:pic>
        <p:nvPicPr>
          <p:cNvPr id="8" name="Picture 7" descr="heroin-needl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082" y="5699137"/>
            <a:ext cx="2667000" cy="5048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91820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Image source: http://sgugenetics.pbworks.com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frica_HIV-AIDS_300p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039" y="2931312"/>
            <a:ext cx="2853292" cy="3037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913" y="1893700"/>
            <a:ext cx="34497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Most estimated by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UNAIDS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Different categorical distributions</a:t>
            </a:r>
          </a:p>
        </p:txBody>
      </p:sp>
      <p:pic>
        <p:nvPicPr>
          <p:cNvPr id="11" name="Picture 10" descr="AIDS percentage map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297" y="274028"/>
            <a:ext cx="5093110" cy="574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8766" y="456399"/>
            <a:ext cx="3616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Not all maps are the same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1798" y="1632155"/>
            <a:ext cx="84711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HIV/AIDS is directly related to injection drug use in Russia</a:t>
            </a:r>
            <a:r>
              <a:rPr lang="en-US" sz="2000" b="1" baseline="30000" dirty="0" smtClean="0"/>
              <a:t>1,2</a:t>
            </a:r>
          </a:p>
          <a:p>
            <a:endParaRPr lang="en-US" sz="600" baseline="30000" dirty="0" smtClean="0"/>
          </a:p>
          <a:p>
            <a:pPr lvl="1">
              <a:buFont typeface="Arial" charset="0"/>
              <a:buChar char="•"/>
            </a:pPr>
            <a:r>
              <a:rPr lang="en-US" sz="2000" dirty="0" smtClean="0"/>
              <a:t> 1.5 million heroin addicts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/>
              <a:t> More than 250,000 registered cases of HIV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/>
              <a:t> Suspected that the number of unregistered cases exceeds this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/>
              <a:t> More than 80% of these cases are among intravenous drug users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204" y="5839974"/>
            <a:ext cx="9163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1. </a:t>
            </a:r>
            <a:r>
              <a:rPr lang="en-US" sz="1400" dirty="0" err="1" smtClean="0"/>
              <a:t>Mathers</a:t>
            </a:r>
            <a:r>
              <a:rPr lang="en-US" sz="1400" dirty="0" smtClean="0"/>
              <a:t> et al., 2008  </a:t>
            </a:r>
            <a:r>
              <a:rPr lang="en-US" sz="1400" b="1" dirty="0" smtClean="0"/>
              <a:t>2. </a:t>
            </a:r>
            <a:r>
              <a:rPr lang="en-US" sz="1400" dirty="0" smtClean="0"/>
              <a:t>European Monitoring Center for Drugs and Drug Addiction (EMCDDA), 2009  </a:t>
            </a:r>
            <a:r>
              <a:rPr lang="en-US" sz="1400" b="1" dirty="0" smtClean="0"/>
              <a:t>3. </a:t>
            </a:r>
            <a:r>
              <a:rPr lang="en-US" sz="1400" dirty="0" smtClean="0"/>
              <a:t>UNODC Regional Office for Central Asia, Compendium of Drug Related Statistics, 2009  </a:t>
            </a:r>
            <a:r>
              <a:rPr lang="en-US" sz="1400" b="1" dirty="0" smtClean="0"/>
              <a:t>4. </a:t>
            </a:r>
            <a:r>
              <a:rPr lang="en-US" sz="1400" dirty="0" smtClean="0"/>
              <a:t>Emmanuel et al., 2006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7424" y="3425809"/>
            <a:ext cx="76986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HIV/AIDS is directly related to injection drug use in Central Asia</a:t>
            </a:r>
            <a:r>
              <a:rPr lang="en-US" sz="2000" b="1" baseline="30000" dirty="0" smtClean="0"/>
              <a:t>3</a:t>
            </a:r>
          </a:p>
          <a:p>
            <a:endParaRPr lang="en-US" sz="600" dirty="0" smtClean="0"/>
          </a:p>
          <a:p>
            <a:pPr lvl="1">
              <a:buFont typeface="Arial" charset="0"/>
              <a:buChar char="•"/>
            </a:pPr>
            <a:r>
              <a:rPr lang="en-US" sz="2000" dirty="0" smtClean="0"/>
              <a:t> Increasing prevalence of injection drugs parallel 19-fold increase</a:t>
            </a:r>
          </a:p>
          <a:p>
            <a:pPr lvl="1"/>
            <a:r>
              <a:rPr lang="en-US" sz="2000" dirty="0" smtClean="0"/>
              <a:t>   in HIV incidence between 2000 and 2008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0124" y="4653492"/>
            <a:ext cx="8471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HIV/AIDS is directly related to injection drug use in Pakistan</a:t>
            </a:r>
            <a:r>
              <a:rPr lang="en-US" sz="2000" b="1" baseline="30000" dirty="0" smtClean="0"/>
              <a:t>4</a:t>
            </a:r>
          </a:p>
          <a:p>
            <a:endParaRPr lang="en-US" sz="600" b="1" baseline="30000" dirty="0" smtClean="0"/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HIV prevalence among drug users increased from 1% to 24% in 1 year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Injection drug use and HIV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03798" y="1657555"/>
            <a:ext cx="8471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HIV/AIDS is directly related to injection drug use in Ukraine</a:t>
            </a:r>
            <a:r>
              <a:rPr lang="en-US" sz="2000" b="1" baseline="30000" dirty="0" smtClean="0"/>
              <a:t>1</a:t>
            </a:r>
          </a:p>
          <a:p>
            <a:endParaRPr lang="en-US" sz="600" baseline="30000" dirty="0" smtClean="0"/>
          </a:p>
          <a:p>
            <a:pPr lvl="1">
              <a:buFont typeface="Arial" charset="0"/>
              <a:buChar char="•"/>
            </a:pPr>
            <a:r>
              <a:rPr lang="en-US" sz="2000" dirty="0" smtClean="0"/>
              <a:t> 41.8% of injection drug users are HIV-positive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993862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1. </a:t>
            </a:r>
            <a:r>
              <a:rPr lang="en-US" sz="1400" dirty="0" err="1" smtClean="0"/>
              <a:t>Mathers</a:t>
            </a:r>
            <a:r>
              <a:rPr lang="en-US" sz="1400" dirty="0" smtClean="0"/>
              <a:t> et al., 2008  </a:t>
            </a:r>
            <a:r>
              <a:rPr lang="en-US" sz="1400" b="1" dirty="0" smtClean="0"/>
              <a:t>2. </a:t>
            </a:r>
            <a:r>
              <a:rPr lang="en-US" sz="1400" dirty="0" smtClean="0"/>
              <a:t>Kaplan &amp; </a:t>
            </a:r>
            <a:r>
              <a:rPr lang="en-US" sz="1400" dirty="0" err="1" smtClean="0"/>
              <a:t>Heimer</a:t>
            </a:r>
            <a:r>
              <a:rPr lang="en-US" sz="1400" dirty="0" smtClean="0"/>
              <a:t>, 1992; Kaplan &amp; </a:t>
            </a:r>
            <a:r>
              <a:rPr lang="en-US" sz="1400" dirty="0" err="1" smtClean="0"/>
              <a:t>Heimer</a:t>
            </a:r>
            <a:r>
              <a:rPr lang="en-US" sz="1400" dirty="0" smtClean="0"/>
              <a:t>, 1995   Image source: http://www.guardian.co.uk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41898" y="2690336"/>
            <a:ext cx="67353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Intravenous drug use transmission rate: 0.7% per exposure</a:t>
            </a:r>
            <a:r>
              <a:rPr lang="en-US" sz="2000" baseline="30000" dirty="0" smtClean="0"/>
              <a:t>2</a:t>
            </a:r>
            <a:endParaRPr lang="en-US" sz="20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Translates to a 49% risk of infection after 100 exposures</a:t>
            </a:r>
            <a:endParaRPr lang="en-US" sz="2000" baseline="30000" dirty="0"/>
          </a:p>
        </p:txBody>
      </p:sp>
      <p:pic>
        <p:nvPicPr>
          <p:cNvPr id="26627" name="Picture 3" descr="http://static.guim.co.uk/sys-images/Guardian/Pix/pictures/2007/11/21/heroin4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9587" y="3752947"/>
            <a:ext cx="3248025" cy="194881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847" y="580103"/>
            <a:ext cx="9134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Injection drug use and HIV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nk Background Bandai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180" y="0"/>
            <a:ext cx="256282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5003" y="0"/>
            <a:ext cx="9241855" cy="63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327351" y="2753031"/>
            <a:ext cx="71480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Individuals with SUD and HIV express low functional capacities</a:t>
            </a:r>
            <a:r>
              <a:rPr lang="en-US" baseline="30000" dirty="0" smtClean="0"/>
              <a:t>1</a:t>
            </a:r>
          </a:p>
          <a:p>
            <a:endParaRPr lang="en-US" dirty="0" smtClean="0"/>
          </a:p>
          <a:p>
            <a:r>
              <a:rPr lang="en-US" dirty="0" smtClean="0"/>
              <a:t>Technicians should be cognizant of this and choose protocols accordingly</a:t>
            </a:r>
          </a:p>
          <a:p>
            <a:endParaRPr lang="en-US" dirty="0" smtClean="0"/>
          </a:p>
          <a:p>
            <a:r>
              <a:rPr lang="en-US" dirty="0" smtClean="0"/>
              <a:t>Because the majority of people with HIV are on medications</a:t>
            </a:r>
            <a:r>
              <a:rPr lang="en-US" baseline="30000" dirty="0" smtClean="0"/>
              <a:t>3</a:t>
            </a:r>
            <a:r>
              <a:rPr lang="en-US" dirty="0" smtClean="0"/>
              <a:t>, and there may be </a:t>
            </a:r>
            <a:r>
              <a:rPr lang="en-US" dirty="0" err="1" smtClean="0"/>
              <a:t>cardiometabolic</a:t>
            </a:r>
            <a:r>
              <a:rPr lang="en-US" dirty="0" smtClean="0"/>
              <a:t> implications, ratings of perceived</a:t>
            </a:r>
          </a:p>
          <a:p>
            <a:r>
              <a:rPr lang="en-US" dirty="0" smtClean="0"/>
              <a:t>exertion may be a more suitable mode of measuring one’s workload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00" y="5828423"/>
            <a:ext cx="9134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1. </a:t>
            </a:r>
            <a:r>
              <a:rPr lang="en-US" sz="1400" dirty="0" smtClean="0"/>
              <a:t>Stein et al., 1998; Rudolf &amp; Watts, 2002; </a:t>
            </a:r>
            <a:r>
              <a:rPr lang="en-US" sz="1400" dirty="0" err="1" smtClean="0"/>
              <a:t>Grinspoon</a:t>
            </a:r>
            <a:r>
              <a:rPr lang="en-US" sz="1400" dirty="0" smtClean="0"/>
              <a:t> &amp; Carr, 2005; O’Brien et al., 2004 </a:t>
            </a:r>
          </a:p>
          <a:p>
            <a:pPr algn="ctr"/>
            <a:r>
              <a:rPr lang="en-US" sz="1400" b="1" dirty="0" smtClean="0"/>
              <a:t>2.</a:t>
            </a:r>
            <a:r>
              <a:rPr lang="en-US" sz="1400" dirty="0" smtClean="0"/>
              <a:t> Lima et al., 2009  </a:t>
            </a:r>
            <a:r>
              <a:rPr lang="en-US" sz="1400" b="1" dirty="0" smtClean="0"/>
              <a:t>3. </a:t>
            </a:r>
            <a:r>
              <a:rPr lang="en-US" sz="1400" dirty="0" err="1" smtClean="0"/>
              <a:t>Kitahata</a:t>
            </a:r>
            <a:r>
              <a:rPr lang="en-US" sz="1400" dirty="0" smtClean="0"/>
              <a:t> et al., 2009; U.S. Department of Health and Human Services, 2011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2699" y="425724"/>
            <a:ext cx="913415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latin typeface="Arial" pitchFamily="34" charset="0"/>
                <a:cs typeface="Arial" pitchFamily="34" charset="0"/>
              </a:rPr>
              <a:t>Special considerations in</a:t>
            </a:r>
          </a:p>
          <a:p>
            <a:pPr algn="ctr"/>
            <a:r>
              <a:rPr lang="en-US" sz="3800" b="1" dirty="0" smtClean="0">
                <a:latin typeface="Arial" pitchFamily="34" charset="0"/>
                <a:cs typeface="Arial" pitchFamily="34" charset="0"/>
              </a:rPr>
              <a:t>Exercise Testing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1223808</TotalTime>
  <Words>5290</Words>
  <Application>Microsoft Office PowerPoint</Application>
  <PresentationFormat>On-screen Show (4:3)</PresentationFormat>
  <Paragraphs>747</Paragraphs>
  <Slides>92</Slides>
  <Notes>92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UCONN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Kinesiology</dc:title>
  <dc:creator>Christopher LaRosa</dc:creator>
  <cp:lastModifiedBy>Courtney</cp:lastModifiedBy>
  <cp:revision>602</cp:revision>
  <dcterms:created xsi:type="dcterms:W3CDTF">2010-10-04T16:38:02Z</dcterms:created>
  <dcterms:modified xsi:type="dcterms:W3CDTF">2013-04-25T17:57:05Z</dcterms:modified>
</cp:coreProperties>
</file>