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sldIdLst>
    <p:sldId id="280" r:id="rId2"/>
    <p:sldId id="283" r:id="rId3"/>
    <p:sldId id="333" r:id="rId4"/>
    <p:sldId id="334" r:id="rId5"/>
    <p:sldId id="352" r:id="rId6"/>
    <p:sldId id="376" r:id="rId7"/>
    <p:sldId id="353" r:id="rId8"/>
    <p:sldId id="374" r:id="rId9"/>
    <p:sldId id="354" r:id="rId10"/>
    <p:sldId id="373" r:id="rId11"/>
    <p:sldId id="372" r:id="rId12"/>
    <p:sldId id="375" r:id="rId13"/>
    <p:sldId id="381" r:id="rId14"/>
    <p:sldId id="388" r:id="rId15"/>
    <p:sldId id="389" r:id="rId16"/>
    <p:sldId id="390" r:id="rId17"/>
    <p:sldId id="366" r:id="rId18"/>
    <p:sldId id="367" r:id="rId19"/>
    <p:sldId id="387" r:id="rId20"/>
    <p:sldId id="336" r:id="rId21"/>
    <p:sldId id="340" r:id="rId22"/>
    <p:sldId id="337" r:id="rId23"/>
    <p:sldId id="335" r:id="rId24"/>
    <p:sldId id="338" r:id="rId25"/>
    <p:sldId id="342" r:id="rId26"/>
    <p:sldId id="341" r:id="rId27"/>
    <p:sldId id="347" r:id="rId28"/>
    <p:sldId id="355" r:id="rId29"/>
    <p:sldId id="364" r:id="rId30"/>
    <p:sldId id="363" r:id="rId31"/>
    <p:sldId id="357" r:id="rId32"/>
    <p:sldId id="358" r:id="rId33"/>
    <p:sldId id="329" r:id="rId34"/>
    <p:sldId id="321" r:id="rId35"/>
    <p:sldId id="327" r:id="rId36"/>
    <p:sldId id="325" r:id="rId37"/>
    <p:sldId id="323" r:id="rId38"/>
    <p:sldId id="324" r:id="rId39"/>
    <p:sldId id="330" r:id="rId40"/>
    <p:sldId id="322" r:id="rId41"/>
    <p:sldId id="412" r:id="rId42"/>
    <p:sldId id="349" r:id="rId43"/>
    <p:sldId id="356" r:id="rId44"/>
    <p:sldId id="378" r:id="rId45"/>
    <p:sldId id="380" r:id="rId46"/>
    <p:sldId id="369" r:id="rId47"/>
    <p:sldId id="350" r:id="rId48"/>
    <p:sldId id="348" r:id="rId49"/>
    <p:sldId id="360" r:id="rId50"/>
    <p:sldId id="368" r:id="rId51"/>
    <p:sldId id="426" r:id="rId52"/>
    <p:sldId id="371" r:id="rId53"/>
    <p:sldId id="332" r:id="rId54"/>
    <p:sldId id="331" r:id="rId55"/>
    <p:sldId id="351" r:id="rId56"/>
    <p:sldId id="385" r:id="rId57"/>
    <p:sldId id="386" r:id="rId58"/>
    <p:sldId id="377" r:id="rId59"/>
    <p:sldId id="383" r:id="rId60"/>
    <p:sldId id="382" r:id="rId61"/>
    <p:sldId id="384" r:id="rId62"/>
    <p:sldId id="413" r:id="rId63"/>
    <p:sldId id="417" r:id="rId64"/>
    <p:sldId id="421" r:id="rId65"/>
    <p:sldId id="420" r:id="rId66"/>
    <p:sldId id="418" r:id="rId67"/>
    <p:sldId id="419" r:id="rId68"/>
    <p:sldId id="422" r:id="rId69"/>
    <p:sldId id="397" r:id="rId70"/>
    <p:sldId id="406" r:id="rId71"/>
    <p:sldId id="405" r:id="rId72"/>
    <p:sldId id="407" r:id="rId73"/>
    <p:sldId id="399" r:id="rId74"/>
    <p:sldId id="400" r:id="rId75"/>
    <p:sldId id="404" r:id="rId76"/>
    <p:sldId id="408" r:id="rId77"/>
    <p:sldId id="401" r:id="rId78"/>
    <p:sldId id="424" r:id="rId79"/>
    <p:sldId id="402" r:id="rId80"/>
    <p:sldId id="409" r:id="rId81"/>
    <p:sldId id="410" r:id="rId82"/>
    <p:sldId id="425" r:id="rId83"/>
    <p:sldId id="403" r:id="rId84"/>
    <p:sldId id="319" r:id="rId85"/>
    <p:sldId id="345" r:id="rId86"/>
    <p:sldId id="346" r:id="rId87"/>
    <p:sldId id="362" r:id="rId88"/>
    <p:sldId id="361"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97C"/>
    <a:srgbClr val="9EA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9" autoAdjust="0"/>
    <p:restoredTop sz="88028" autoAdjust="0"/>
  </p:normalViewPr>
  <p:slideViewPr>
    <p:cSldViewPr snapToGrid="0" snapToObjects="1">
      <p:cViewPr varScale="1">
        <p:scale>
          <a:sx n="80" d="100"/>
          <a:sy n="80" d="100"/>
        </p:scale>
        <p:origin x="-594" y="-78"/>
      </p:cViewPr>
      <p:guideLst>
        <p:guide orient="horz" pos="2160"/>
        <p:guide pos="2880"/>
      </p:guideLst>
    </p:cSldViewPr>
  </p:slideViewPr>
  <p:outlineViewPr>
    <p:cViewPr>
      <p:scale>
        <a:sx n="33" d="100"/>
        <a:sy n="33" d="100"/>
      </p:scale>
      <p:origin x="0" y="15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67E5F-B0CB-4908-92AD-4576A10E0A2F}" type="datetimeFigureOut">
              <a:rPr lang="en-US" smtClean="0"/>
              <a:pPr/>
              <a:t>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3C242-75DB-4BCE-A449-2A788D221E8F}" type="slidenum">
              <a:rPr lang="en-US" smtClean="0"/>
              <a:pPr/>
              <a:t>‹#›</a:t>
            </a:fld>
            <a:endParaRPr lang="en-US"/>
          </a:p>
        </p:txBody>
      </p:sp>
    </p:spTree>
    <p:extLst>
      <p:ext uri="{BB962C8B-B14F-4D97-AF65-F5344CB8AC3E}">
        <p14:creationId xmlns:p14="http://schemas.microsoft.com/office/powerpoint/2010/main" val="326078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sz="1200" kern="1200" dirty="0" smtClean="0">
                <a:solidFill>
                  <a:schemeClr val="tx1"/>
                </a:solidFill>
                <a:latin typeface="+mn-lt"/>
                <a:ea typeface="+mn-ea"/>
                <a:cs typeface="+mn-cs"/>
              </a:rPr>
              <a:t>SUD is a multidimensional problem among a very heterogeneous group (</a:t>
            </a:r>
            <a:r>
              <a:rPr lang="en-US" sz="1200" kern="1200" dirty="0" err="1" smtClean="0">
                <a:solidFill>
                  <a:schemeClr val="tx1"/>
                </a:solidFill>
                <a:latin typeface="+mn-lt"/>
                <a:ea typeface="+mn-ea"/>
                <a:cs typeface="+mn-cs"/>
              </a:rPr>
              <a:t>McLellan</a:t>
            </a:r>
            <a:r>
              <a:rPr lang="en-US" sz="1200" kern="1200" dirty="0" smtClean="0">
                <a:solidFill>
                  <a:schemeClr val="tx1"/>
                </a:solidFill>
                <a:latin typeface="+mn-lt"/>
                <a:ea typeface="+mn-ea"/>
                <a:cs typeface="+mn-cs"/>
              </a:rPr>
              <a:t> et al., 2000). It includes both substance abuse and dependence and is diagnosable in DSM-IV as a type of brain and behavioral disorder (American Psychiatric Association, 2000). </a:t>
            </a:r>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sz="1200" kern="1200" dirty="0" smtClean="0">
                <a:solidFill>
                  <a:schemeClr val="tx1"/>
                </a:solidFill>
                <a:latin typeface="+mn-lt"/>
                <a:ea typeface="+mn-ea"/>
                <a:cs typeface="+mn-cs"/>
              </a:rPr>
              <a:t>SUD is a multidimensional problem among a very heterogeneous group (</a:t>
            </a:r>
            <a:r>
              <a:rPr lang="en-US" sz="1200" kern="1200" dirty="0" err="1" smtClean="0">
                <a:solidFill>
                  <a:schemeClr val="tx1"/>
                </a:solidFill>
                <a:latin typeface="+mn-lt"/>
                <a:ea typeface="+mn-ea"/>
                <a:cs typeface="+mn-cs"/>
              </a:rPr>
              <a:t>McLellan</a:t>
            </a:r>
            <a:r>
              <a:rPr lang="en-US" sz="1200" kern="1200" dirty="0" smtClean="0">
                <a:solidFill>
                  <a:schemeClr val="tx1"/>
                </a:solidFill>
                <a:latin typeface="+mn-lt"/>
                <a:ea typeface="+mn-ea"/>
                <a:cs typeface="+mn-cs"/>
              </a:rPr>
              <a:t> et al., 2000). It includes both substance abuse and dependence and is diagnosable in DSM-IV as a type of brain and behavioral disorder (American Psychiatric Association, 2000). </a:t>
            </a:r>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sz="1200" kern="1200" dirty="0" smtClean="0">
                <a:solidFill>
                  <a:schemeClr val="tx1"/>
                </a:solidFill>
                <a:latin typeface="+mn-lt"/>
                <a:ea typeface="+mn-ea"/>
                <a:cs typeface="+mn-cs"/>
              </a:rPr>
              <a:t>SUD is a multidimensional problem among a very heterogeneous group (</a:t>
            </a:r>
            <a:r>
              <a:rPr lang="en-US" sz="1200" kern="1200" dirty="0" err="1" smtClean="0">
                <a:solidFill>
                  <a:schemeClr val="tx1"/>
                </a:solidFill>
                <a:latin typeface="+mn-lt"/>
                <a:ea typeface="+mn-ea"/>
                <a:cs typeface="+mn-cs"/>
              </a:rPr>
              <a:t>McLellan</a:t>
            </a:r>
            <a:r>
              <a:rPr lang="en-US" sz="1200" kern="1200" dirty="0" smtClean="0">
                <a:solidFill>
                  <a:schemeClr val="tx1"/>
                </a:solidFill>
                <a:latin typeface="+mn-lt"/>
                <a:ea typeface="+mn-ea"/>
                <a:cs typeface="+mn-cs"/>
              </a:rPr>
              <a:t> et al., 2000). It includes both substance abuse and dependence and is diagnosable in DSM-IV as a type of brain and behavioral disorder (American Psychiatric Association, 2000). </a:t>
            </a:r>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sz="1200" kern="1200" dirty="0" smtClean="0">
                <a:solidFill>
                  <a:schemeClr val="tx1"/>
                </a:solidFill>
                <a:latin typeface="+mn-lt"/>
                <a:ea typeface="+mn-ea"/>
                <a:cs typeface="+mn-cs"/>
              </a:rPr>
              <a:t>SUD is a multidimensional problem among a very heterogeneous group (</a:t>
            </a:r>
            <a:r>
              <a:rPr lang="en-US" sz="1200" kern="1200" dirty="0" err="1" smtClean="0">
                <a:solidFill>
                  <a:schemeClr val="tx1"/>
                </a:solidFill>
                <a:latin typeface="+mn-lt"/>
                <a:ea typeface="+mn-ea"/>
                <a:cs typeface="+mn-cs"/>
              </a:rPr>
              <a:t>McLellan</a:t>
            </a:r>
            <a:r>
              <a:rPr lang="en-US" sz="1200" kern="1200" dirty="0" smtClean="0">
                <a:solidFill>
                  <a:schemeClr val="tx1"/>
                </a:solidFill>
                <a:latin typeface="+mn-lt"/>
                <a:ea typeface="+mn-ea"/>
                <a:cs typeface="+mn-cs"/>
              </a:rPr>
              <a:t> et al., 2000). It includes both substance abuse and dependence and is diagnosable in DSM-IV as a type of brain and behavioral disorder (American Psychiatric Association, 2000). </a:t>
            </a:r>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smtClean="0"/>
              <a:t>Police funding up 7</a:t>
            </a:r>
            <a:r>
              <a:rPr lang="en-US" baseline="0" dirty="0" smtClean="0"/>
              <a:t> and a half billion in three years… it’s about 20%.  That first measurement, the 130 billion in lost productivity tally is mostly from incarceration, so obviously this would impact that as well.  Maybe not to the tone of 20%, but it doesn’t seem unreasonable – and in fact almost conservative – to assume that in the last nine years, that total number has probably breached 200 billion per year.</a:t>
            </a:r>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smtClean="0"/>
              <a:t>Police funding up 7</a:t>
            </a:r>
            <a:r>
              <a:rPr lang="en-US" baseline="0" dirty="0" smtClean="0"/>
              <a:t> and a half billion in three years… it’s about 20%.  That first measurement, the 130 billion in lost productivity tally is mostly from incarceration, so obviously this would impact that as well.  Maybe not to the tone of 20%, but it doesn’t seem unreasonable – and in fact almost conservative – to assume that in the last nine years, that total number has probably breached 200 billion per year.</a:t>
            </a:r>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88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AAE63FC-551D-8148-9F1E-9EAC05F72F07}"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E63FC-551D-8148-9F1E-9EAC05F72F07}"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E63FC-551D-8148-9F1E-9EAC05F72F07}"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E63FC-551D-8148-9F1E-9EAC05F72F07}"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E63FC-551D-8148-9F1E-9EAC05F72F07}"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AE63FC-551D-8148-9F1E-9EAC05F72F07}"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AE63FC-551D-8148-9F1E-9EAC05F72F07}" type="datetimeFigureOut">
              <a:rPr lang="en-US" smtClean="0"/>
              <a:pPr/>
              <a:t>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AE63FC-551D-8148-9F1E-9EAC05F72F07}" type="datetimeFigureOut">
              <a:rPr lang="en-US" smtClean="0"/>
              <a:pPr/>
              <a:t>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E63FC-551D-8148-9F1E-9EAC05F72F07}" type="datetimeFigureOut">
              <a:rPr lang="en-US" smtClean="0"/>
              <a:pPr/>
              <a:t>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E63FC-551D-8148-9F1E-9EAC05F72F07}"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E63FC-551D-8148-9F1E-9EAC05F72F07}"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74493-DEC7-5C4D-8D46-43C9FC98E6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E63FC-551D-8148-9F1E-9EAC05F72F07}" type="datetimeFigureOut">
              <a:rPr lang="en-US" smtClean="0"/>
              <a:pPr/>
              <a:t>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74493-DEC7-5C4D-8D46-43C9FC98E6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1" kern="1200">
          <a:solidFill>
            <a:schemeClr val="bg1"/>
          </a:solidFill>
          <a:effectLst/>
          <a:latin typeface="Arial"/>
          <a:ea typeface="+mj-ea"/>
          <a:cs typeface="Arial"/>
        </a:defRPr>
      </a:lvl1pPr>
    </p:titleStyle>
    <p:bodyStyle>
      <a:lvl1pPr marL="342900" indent="-342900" algn="l" defTabSz="457200" rtl="0" eaLnBrk="1" latinLnBrk="0" hangingPunct="1">
        <a:spcBef>
          <a:spcPct val="20000"/>
        </a:spcBef>
        <a:buClr>
          <a:schemeClr val="tx2">
            <a:lumMod val="40000"/>
            <a:lumOff val="60000"/>
          </a:schemeClr>
        </a:buClr>
        <a:buFont typeface="Arial"/>
        <a:buChar char="•"/>
        <a:defRPr sz="3200" b="1" kern="1200">
          <a:solidFill>
            <a:schemeClr val="bg1"/>
          </a:solidFill>
          <a:effectLst/>
          <a:latin typeface="Arial"/>
          <a:ea typeface="+mn-ea"/>
          <a:cs typeface="Arial"/>
        </a:defRPr>
      </a:lvl1pPr>
      <a:lvl2pPr marL="742950" indent="-285750" algn="l" defTabSz="457200" rtl="0" eaLnBrk="1" latinLnBrk="0" hangingPunct="1">
        <a:spcBef>
          <a:spcPct val="20000"/>
        </a:spcBef>
        <a:buClr>
          <a:schemeClr val="tx2">
            <a:lumMod val="40000"/>
            <a:lumOff val="60000"/>
          </a:schemeClr>
        </a:buClr>
        <a:buFont typeface="Arial"/>
        <a:buChar char="–"/>
        <a:defRPr sz="2800" b="1" kern="1200">
          <a:solidFill>
            <a:schemeClr val="bg1"/>
          </a:solidFill>
          <a:effectLst/>
          <a:latin typeface="Arial"/>
          <a:ea typeface="+mn-ea"/>
          <a:cs typeface="Arial"/>
        </a:defRPr>
      </a:lvl2pPr>
      <a:lvl3pPr marL="1143000" indent="-228600" algn="l" defTabSz="457200" rtl="0" eaLnBrk="1" latinLnBrk="0" hangingPunct="1">
        <a:spcBef>
          <a:spcPct val="20000"/>
        </a:spcBef>
        <a:buClr>
          <a:schemeClr val="tx2">
            <a:lumMod val="40000"/>
            <a:lumOff val="60000"/>
          </a:schemeClr>
        </a:buClr>
        <a:buFont typeface="Arial"/>
        <a:buChar char="•"/>
        <a:defRPr sz="2400" b="1" kern="1200">
          <a:solidFill>
            <a:schemeClr val="bg1"/>
          </a:solidFill>
          <a:effectLst/>
          <a:latin typeface="Arial"/>
          <a:ea typeface="+mn-ea"/>
          <a:cs typeface="Arial"/>
        </a:defRPr>
      </a:lvl3pPr>
      <a:lvl4pPr marL="1600200" indent="-228600" algn="l" defTabSz="457200" rtl="0" eaLnBrk="1" latinLnBrk="0" hangingPunct="1">
        <a:spcBef>
          <a:spcPct val="20000"/>
        </a:spcBef>
        <a:buClr>
          <a:schemeClr val="tx2">
            <a:lumMod val="40000"/>
            <a:lumOff val="60000"/>
          </a:schemeClr>
        </a:buClr>
        <a:buFont typeface="Arial"/>
        <a:buChar char="–"/>
        <a:defRPr sz="2000" b="1" kern="1200">
          <a:solidFill>
            <a:schemeClr val="bg1"/>
          </a:solidFill>
          <a:effectLst/>
          <a:latin typeface="Arial"/>
          <a:ea typeface="+mn-ea"/>
          <a:cs typeface="Arial"/>
        </a:defRPr>
      </a:lvl4pPr>
      <a:lvl5pPr marL="2057400" indent="-228600" algn="l" defTabSz="457200" rtl="0" eaLnBrk="1" latinLnBrk="0" hangingPunct="1">
        <a:spcBef>
          <a:spcPct val="20000"/>
        </a:spcBef>
        <a:buClr>
          <a:schemeClr val="tx2">
            <a:lumMod val="40000"/>
            <a:lumOff val="60000"/>
          </a:schemeClr>
        </a:buClr>
        <a:buFont typeface="Arial"/>
        <a:buChar char="»"/>
        <a:defRPr sz="2000" b="1" kern="1200">
          <a:solidFill>
            <a:schemeClr val="bg1"/>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4.gif"/></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3.g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10.pn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10.pn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10.pn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10.pn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6" name="TextBox 5"/>
          <p:cNvSpPr txBox="1"/>
          <p:nvPr/>
        </p:nvSpPr>
        <p:spPr>
          <a:xfrm>
            <a:off x="1" y="412955"/>
            <a:ext cx="9144000" cy="2308324"/>
          </a:xfrm>
          <a:prstGeom prst="rect">
            <a:avLst/>
          </a:prstGeom>
          <a:noFill/>
        </p:spPr>
        <p:txBody>
          <a:bodyPr wrap="square" rtlCol="0">
            <a:spAutoFit/>
          </a:bodyPr>
          <a:lstStyle/>
          <a:p>
            <a:pPr algn="ctr"/>
            <a:r>
              <a:rPr lang="en-US" sz="4800" dirty="0" smtClean="0">
                <a:solidFill>
                  <a:schemeClr val="bg1"/>
                </a:solidFill>
              </a:rPr>
              <a:t>Exercise and Physical Activity among People with HIV and Substance Use Disorder</a:t>
            </a:r>
          </a:p>
        </p:txBody>
      </p:sp>
      <p:sp>
        <p:nvSpPr>
          <p:cNvPr id="9" name="TextBox 8"/>
          <p:cNvSpPr txBox="1"/>
          <p:nvPr/>
        </p:nvSpPr>
        <p:spPr>
          <a:xfrm>
            <a:off x="0" y="5673342"/>
            <a:ext cx="8877300" cy="461665"/>
          </a:xfrm>
          <a:prstGeom prst="rect">
            <a:avLst/>
          </a:prstGeom>
          <a:noFill/>
        </p:spPr>
        <p:txBody>
          <a:bodyPr wrap="square" rtlCol="0">
            <a:spAutoFit/>
          </a:bodyPr>
          <a:lstStyle/>
          <a:p>
            <a:pPr algn="ctr"/>
            <a:r>
              <a:rPr lang="en-US" sz="2400" dirty="0" smtClean="0">
                <a:solidFill>
                  <a:schemeClr val="tx2">
                    <a:lumMod val="20000"/>
                    <a:lumOff val="80000"/>
                  </a:schemeClr>
                </a:solidFill>
              </a:rPr>
              <a:t>Courtney Jensen | April 26, 2012</a:t>
            </a:r>
            <a:endParaRPr lang="en-US" sz="2400" dirty="0">
              <a:solidFill>
                <a:schemeClr val="tx2">
                  <a:lumMod val="20000"/>
                  <a:lumOff val="80000"/>
                </a:schemeClr>
              </a:solidFill>
            </a:endParaRPr>
          </a:p>
        </p:txBody>
      </p:sp>
      <p:pic>
        <p:nvPicPr>
          <p:cNvPr id="28673" name="Picture 1"/>
          <p:cNvPicPr>
            <a:picLocks noChangeAspect="1" noChangeArrowheads="1"/>
          </p:cNvPicPr>
          <p:nvPr/>
        </p:nvPicPr>
        <p:blipFill>
          <a:blip r:embed="rId4"/>
          <a:srcRect/>
          <a:stretch>
            <a:fillRect/>
          </a:stretch>
        </p:blipFill>
        <p:spPr bwMode="auto">
          <a:xfrm>
            <a:off x="1" y="2985025"/>
            <a:ext cx="9144000" cy="253100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1" name="Rectangle 10"/>
          <p:cNvSpPr/>
          <p:nvPr/>
        </p:nvSpPr>
        <p:spPr>
          <a:xfrm>
            <a:off x="1012723" y="1563327"/>
            <a:ext cx="6725274" cy="3647152"/>
          </a:xfrm>
          <a:prstGeom prst="rect">
            <a:avLst/>
          </a:prstGeom>
        </p:spPr>
        <p:txBody>
          <a:bodyPr wrap="square">
            <a:spAutoFit/>
          </a:bodyPr>
          <a:lstStyle/>
          <a:p>
            <a:r>
              <a:rPr lang="en-US" sz="2000" b="1" dirty="0" smtClean="0"/>
              <a:t>All included studies:</a:t>
            </a:r>
          </a:p>
          <a:p>
            <a:endParaRPr lang="en-US" sz="1200" dirty="0" smtClean="0"/>
          </a:p>
          <a:p>
            <a:pPr lvl="1">
              <a:buFont typeface="Arial" pitchFamily="34" charset="0"/>
              <a:buChar char="•"/>
            </a:pPr>
            <a:r>
              <a:rPr lang="en-US" sz="2000" dirty="0" smtClean="0"/>
              <a:t> Were written in English</a:t>
            </a:r>
          </a:p>
          <a:p>
            <a:pPr lvl="1"/>
            <a:endParaRPr lang="en-US" sz="700" dirty="0" smtClean="0"/>
          </a:p>
          <a:p>
            <a:pPr lvl="1">
              <a:buFont typeface="Arial" pitchFamily="34" charset="0"/>
              <a:buChar char="•"/>
            </a:pPr>
            <a:r>
              <a:rPr lang="en-US" sz="2000" dirty="0" smtClean="0"/>
              <a:t> Appeared in peer-reviewed journals</a:t>
            </a:r>
          </a:p>
          <a:p>
            <a:pPr lvl="1"/>
            <a:endParaRPr lang="en-US" sz="700" dirty="0" smtClean="0"/>
          </a:p>
          <a:p>
            <a:pPr lvl="1">
              <a:buFont typeface="Arial" pitchFamily="34" charset="0"/>
              <a:buChar char="•"/>
            </a:pPr>
            <a:r>
              <a:rPr lang="en-US" sz="2000" dirty="0" smtClean="0"/>
              <a:t> Quantified the effects of exercise and/or PA</a:t>
            </a:r>
          </a:p>
          <a:p>
            <a:pPr lvl="1"/>
            <a:r>
              <a:rPr lang="en-US" sz="2000" dirty="0" smtClean="0"/>
              <a:t>   among people with SUD and/or HIV</a:t>
            </a:r>
          </a:p>
          <a:p>
            <a:endParaRPr lang="en-US" sz="2800" dirty="0" smtClean="0"/>
          </a:p>
          <a:p>
            <a:endParaRPr lang="en-US" sz="1000" dirty="0" smtClean="0"/>
          </a:p>
          <a:p>
            <a:r>
              <a:rPr lang="en-US" sz="2000" b="1" dirty="0" smtClean="0"/>
              <a:t>Studies were excluded if:</a:t>
            </a:r>
          </a:p>
          <a:p>
            <a:endParaRPr lang="en-US" sz="1200" dirty="0" smtClean="0"/>
          </a:p>
          <a:p>
            <a:pPr lvl="1">
              <a:buFont typeface="Arial" pitchFamily="34" charset="0"/>
              <a:buChar char="•"/>
            </a:pPr>
            <a:r>
              <a:rPr lang="en-US" sz="2000" dirty="0" smtClean="0"/>
              <a:t> The subjects were children</a:t>
            </a:r>
          </a:p>
          <a:p>
            <a:pPr lvl="1"/>
            <a:endParaRPr lang="en-US" sz="700" dirty="0" smtClean="0"/>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Methods</a:t>
            </a:r>
            <a:endParaRPr lang="en-US" sz="4400" b="1" dirty="0"/>
          </a:p>
        </p:txBody>
      </p:sp>
      <p:sp>
        <p:nvSpPr>
          <p:cNvPr id="7" name="TextBox 6"/>
          <p:cNvSpPr txBox="1"/>
          <p:nvPr/>
        </p:nvSpPr>
        <p:spPr>
          <a:xfrm>
            <a:off x="0" y="5142272"/>
            <a:ext cx="8465583" cy="307777"/>
          </a:xfrm>
          <a:prstGeom prst="rect">
            <a:avLst/>
          </a:prstGeom>
          <a:noFill/>
        </p:spPr>
        <p:txBody>
          <a:bodyPr wrap="square" rtlCol="0">
            <a:spAutoFit/>
          </a:bodyPr>
          <a:lstStyle/>
          <a:p>
            <a:pPr algn="r"/>
            <a:r>
              <a:rPr lang="en-US" sz="1400" dirty="0" smtClean="0"/>
              <a:t>Image </a:t>
            </a:r>
            <a:r>
              <a:rPr lang="en-US" sz="1400" dirty="0" err="1" smtClean="0"/>
              <a:t>sou</a:t>
            </a:r>
            <a:endParaRPr lang="en-US" sz="1400" dirty="0" smtClean="0"/>
          </a:p>
        </p:txBody>
      </p:sp>
      <p:pic>
        <p:nvPicPr>
          <p:cNvPr id="75778" name="Picture 2" descr="http://www.nlm.nih.gov/medlineplus/magazine/issues/sprsum10/images/exercising-boy.jpg"/>
          <p:cNvPicPr>
            <a:picLocks noChangeAspect="1" noChangeArrowheads="1"/>
          </p:cNvPicPr>
          <p:nvPr/>
        </p:nvPicPr>
        <p:blipFill>
          <a:blip r:embed="rId5"/>
          <a:srcRect/>
          <a:stretch>
            <a:fillRect/>
          </a:stretch>
        </p:blipFill>
        <p:spPr bwMode="auto">
          <a:xfrm>
            <a:off x="6547372" y="2663824"/>
            <a:ext cx="2381250" cy="3686176"/>
          </a:xfrm>
          <a:prstGeom prst="rect">
            <a:avLst/>
          </a:prstGeom>
          <a:noFill/>
        </p:spPr>
      </p:pic>
      <p:sp>
        <p:nvSpPr>
          <p:cNvPr id="10" name="TextBox 9"/>
          <p:cNvSpPr txBox="1"/>
          <p:nvPr/>
        </p:nvSpPr>
        <p:spPr>
          <a:xfrm>
            <a:off x="9847" y="6027171"/>
            <a:ext cx="9134153" cy="307777"/>
          </a:xfrm>
          <a:prstGeom prst="rect">
            <a:avLst/>
          </a:prstGeom>
          <a:noFill/>
        </p:spPr>
        <p:txBody>
          <a:bodyPr wrap="square" rtlCol="0">
            <a:spAutoFit/>
          </a:bodyPr>
          <a:lstStyle/>
          <a:p>
            <a:r>
              <a:rPr lang="en-US" sz="1400" dirty="0" smtClean="0"/>
              <a:t>Image source: http://www.nlm.nih.gov/medlineplus/magazine</a:t>
            </a:r>
            <a:endParaRPr lang="en-US" sz="14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pic>
        <p:nvPicPr>
          <p:cNvPr id="2053" name="Picture 5"/>
          <p:cNvPicPr>
            <a:picLocks noChangeAspect="1" noChangeArrowheads="1"/>
          </p:cNvPicPr>
          <p:nvPr/>
        </p:nvPicPr>
        <p:blipFill>
          <a:blip r:embed="rId5"/>
          <a:srcRect/>
          <a:stretch>
            <a:fillRect/>
          </a:stretch>
        </p:blipFill>
        <p:spPr bwMode="auto">
          <a:xfrm>
            <a:off x="6482860" y="4291990"/>
            <a:ext cx="2239108" cy="1993798"/>
          </a:xfrm>
          <a:prstGeom prst="rect">
            <a:avLst/>
          </a:prstGeom>
          <a:noFill/>
          <a:ln w="9525">
            <a:noFill/>
            <a:miter lim="800000"/>
            <a:headEnd/>
            <a:tailEnd/>
          </a:ln>
        </p:spPr>
      </p:pic>
      <p:sp>
        <p:nvSpPr>
          <p:cNvPr id="11" name="Rectangle 10"/>
          <p:cNvSpPr/>
          <p:nvPr/>
        </p:nvSpPr>
        <p:spPr>
          <a:xfrm>
            <a:off x="1012723" y="1563327"/>
            <a:ext cx="6725274" cy="3539430"/>
          </a:xfrm>
          <a:prstGeom prst="rect">
            <a:avLst/>
          </a:prstGeom>
        </p:spPr>
        <p:txBody>
          <a:bodyPr wrap="square">
            <a:spAutoFit/>
          </a:bodyPr>
          <a:lstStyle/>
          <a:p>
            <a:r>
              <a:rPr lang="en-US" sz="2000" b="1" dirty="0" smtClean="0"/>
              <a:t>All included studies:</a:t>
            </a:r>
          </a:p>
          <a:p>
            <a:endParaRPr lang="en-US" sz="1200" dirty="0" smtClean="0"/>
          </a:p>
          <a:p>
            <a:pPr lvl="1">
              <a:buFont typeface="Arial" pitchFamily="34" charset="0"/>
              <a:buChar char="•"/>
            </a:pPr>
            <a:r>
              <a:rPr lang="en-US" sz="2000" dirty="0" smtClean="0"/>
              <a:t> Were written in English</a:t>
            </a:r>
          </a:p>
          <a:p>
            <a:pPr lvl="1"/>
            <a:endParaRPr lang="en-US" sz="700" dirty="0" smtClean="0"/>
          </a:p>
          <a:p>
            <a:pPr lvl="1">
              <a:buFont typeface="Arial" pitchFamily="34" charset="0"/>
              <a:buChar char="•"/>
            </a:pPr>
            <a:r>
              <a:rPr lang="en-US" sz="2000" dirty="0" smtClean="0"/>
              <a:t> Appeared in peer-reviewed journals</a:t>
            </a:r>
          </a:p>
          <a:p>
            <a:pPr lvl="1"/>
            <a:endParaRPr lang="en-US" sz="700" dirty="0" smtClean="0"/>
          </a:p>
          <a:p>
            <a:pPr lvl="1">
              <a:buFont typeface="Arial" pitchFamily="34" charset="0"/>
              <a:buChar char="•"/>
            </a:pPr>
            <a:r>
              <a:rPr lang="en-US" sz="2000" dirty="0" smtClean="0"/>
              <a:t> Quantified the effects of exercise and/or PA</a:t>
            </a:r>
          </a:p>
          <a:p>
            <a:pPr lvl="1"/>
            <a:r>
              <a:rPr lang="en-US" sz="2000" dirty="0" smtClean="0"/>
              <a:t>   among people with SUD and/or HIV</a:t>
            </a:r>
          </a:p>
          <a:p>
            <a:endParaRPr lang="en-US" sz="2800" dirty="0" smtClean="0"/>
          </a:p>
          <a:p>
            <a:endParaRPr lang="en-US" sz="1000" dirty="0" smtClean="0"/>
          </a:p>
          <a:p>
            <a:r>
              <a:rPr lang="en-US" sz="2000" b="1" dirty="0" smtClean="0"/>
              <a:t>Studies were excluded if:</a:t>
            </a:r>
          </a:p>
          <a:p>
            <a:endParaRPr lang="en-US" sz="1200" dirty="0" smtClean="0"/>
          </a:p>
          <a:p>
            <a:pPr lvl="1">
              <a:buFont typeface="Arial" pitchFamily="34" charset="0"/>
              <a:buChar char="•"/>
            </a:pPr>
            <a:r>
              <a:rPr lang="en-US" sz="2000" dirty="0" smtClean="0"/>
              <a:t> The drug investigated was a hallucinogen</a:t>
            </a:r>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Methods</a:t>
            </a:r>
            <a:endParaRPr lang="en-US" sz="4400" b="1" dirty="0"/>
          </a:p>
        </p:txBody>
      </p:sp>
      <p:sp>
        <p:nvSpPr>
          <p:cNvPr id="10" name="TextBox 9"/>
          <p:cNvSpPr txBox="1"/>
          <p:nvPr/>
        </p:nvSpPr>
        <p:spPr>
          <a:xfrm>
            <a:off x="9847" y="6042223"/>
            <a:ext cx="4178695" cy="307777"/>
          </a:xfrm>
          <a:prstGeom prst="rect">
            <a:avLst/>
          </a:prstGeom>
          <a:noFill/>
        </p:spPr>
        <p:txBody>
          <a:bodyPr wrap="square" rtlCol="0">
            <a:spAutoFit/>
          </a:bodyPr>
          <a:lstStyle/>
          <a:p>
            <a:r>
              <a:rPr lang="en-US" sz="1400" dirty="0" smtClean="0"/>
              <a:t>Image source: http://mario.wikia.com</a:t>
            </a:r>
            <a:endParaRPr lang="en-US" sz="1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pic>
        <p:nvPicPr>
          <p:cNvPr id="121858" name="Picture 2" descr="http://www.roidsstock.com/images/uploaded/roidsstockcom/buy_steroids_online.jpg"/>
          <p:cNvPicPr>
            <a:picLocks noChangeAspect="1" noChangeArrowheads="1"/>
          </p:cNvPicPr>
          <p:nvPr/>
        </p:nvPicPr>
        <p:blipFill>
          <a:blip r:embed="rId5"/>
          <a:srcRect/>
          <a:stretch>
            <a:fillRect/>
          </a:stretch>
        </p:blipFill>
        <p:spPr bwMode="auto">
          <a:xfrm>
            <a:off x="5818956" y="2635249"/>
            <a:ext cx="2857500" cy="3714751"/>
          </a:xfrm>
          <a:prstGeom prst="rect">
            <a:avLst/>
          </a:prstGeom>
          <a:noFill/>
        </p:spPr>
      </p:pic>
      <p:sp>
        <p:nvSpPr>
          <p:cNvPr id="11" name="Rectangle 10"/>
          <p:cNvSpPr/>
          <p:nvPr/>
        </p:nvSpPr>
        <p:spPr>
          <a:xfrm>
            <a:off x="1012723" y="1563327"/>
            <a:ext cx="6725274" cy="3416320"/>
          </a:xfrm>
          <a:prstGeom prst="rect">
            <a:avLst/>
          </a:prstGeom>
        </p:spPr>
        <p:txBody>
          <a:bodyPr wrap="square">
            <a:spAutoFit/>
          </a:bodyPr>
          <a:lstStyle/>
          <a:p>
            <a:r>
              <a:rPr lang="en-US" sz="2000" b="1" dirty="0" smtClean="0"/>
              <a:t>All included studies:</a:t>
            </a:r>
          </a:p>
          <a:p>
            <a:endParaRPr lang="en-US" sz="1200" dirty="0" smtClean="0"/>
          </a:p>
          <a:p>
            <a:pPr lvl="1">
              <a:buFont typeface="Arial" pitchFamily="34" charset="0"/>
              <a:buChar char="•"/>
            </a:pPr>
            <a:r>
              <a:rPr lang="en-US" sz="2000" dirty="0" smtClean="0"/>
              <a:t> Were written in English</a:t>
            </a:r>
          </a:p>
          <a:p>
            <a:pPr lvl="1"/>
            <a:endParaRPr lang="en-US" sz="700" dirty="0" smtClean="0"/>
          </a:p>
          <a:p>
            <a:pPr lvl="1">
              <a:buFont typeface="Arial" pitchFamily="34" charset="0"/>
              <a:buChar char="•"/>
            </a:pPr>
            <a:r>
              <a:rPr lang="en-US" sz="2000" dirty="0" smtClean="0"/>
              <a:t> Appeared in peer-reviewed journals</a:t>
            </a:r>
          </a:p>
          <a:p>
            <a:pPr lvl="1"/>
            <a:endParaRPr lang="en-US" sz="700" dirty="0" smtClean="0"/>
          </a:p>
          <a:p>
            <a:pPr lvl="1">
              <a:buFont typeface="Arial" pitchFamily="34" charset="0"/>
              <a:buChar char="•"/>
            </a:pPr>
            <a:r>
              <a:rPr lang="en-US" sz="2000" dirty="0" smtClean="0"/>
              <a:t> Quantified the effects of exercise and/or PA</a:t>
            </a:r>
          </a:p>
          <a:p>
            <a:pPr lvl="1"/>
            <a:r>
              <a:rPr lang="en-US" sz="2000" dirty="0" smtClean="0"/>
              <a:t>   among people with SUD and/or HIV</a:t>
            </a:r>
          </a:p>
          <a:p>
            <a:endParaRPr lang="en-US" sz="2800" dirty="0" smtClean="0"/>
          </a:p>
          <a:p>
            <a:endParaRPr lang="en-US" sz="1000" dirty="0" smtClean="0"/>
          </a:p>
          <a:p>
            <a:r>
              <a:rPr lang="en-US" sz="2000" b="1" dirty="0" smtClean="0"/>
              <a:t>Studies were excluded if:</a:t>
            </a:r>
          </a:p>
          <a:p>
            <a:endParaRPr lang="en-US" sz="1200" dirty="0" smtClean="0"/>
          </a:p>
          <a:p>
            <a:pPr lvl="1">
              <a:buFont typeface="Arial" pitchFamily="34" charset="0"/>
              <a:buChar char="•"/>
            </a:pPr>
            <a:r>
              <a:rPr lang="en-US" sz="2000" dirty="0" smtClean="0"/>
              <a:t> The drug was an anabolic steroid</a:t>
            </a:r>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Methods</a:t>
            </a:r>
            <a:endParaRPr lang="en-US" sz="4400" b="1" dirty="0"/>
          </a:p>
        </p:txBody>
      </p:sp>
      <p:sp>
        <p:nvSpPr>
          <p:cNvPr id="10" name="TextBox 9"/>
          <p:cNvSpPr txBox="1"/>
          <p:nvPr/>
        </p:nvSpPr>
        <p:spPr>
          <a:xfrm>
            <a:off x="9847" y="6042223"/>
            <a:ext cx="4178695" cy="307777"/>
          </a:xfrm>
          <a:prstGeom prst="rect">
            <a:avLst/>
          </a:prstGeom>
          <a:noFill/>
        </p:spPr>
        <p:txBody>
          <a:bodyPr wrap="square" rtlCol="0">
            <a:spAutoFit/>
          </a:bodyPr>
          <a:lstStyle/>
          <a:p>
            <a:r>
              <a:rPr lang="en-US" sz="1400" dirty="0" smtClean="0"/>
              <a:t>Image source: http://www.roidsstock.com</a:t>
            </a:r>
            <a:endParaRPr lang="en-US"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1" name="Rectangle 10"/>
          <p:cNvSpPr/>
          <p:nvPr/>
        </p:nvSpPr>
        <p:spPr>
          <a:xfrm>
            <a:off x="1012723" y="1563327"/>
            <a:ext cx="6725274" cy="3416320"/>
          </a:xfrm>
          <a:prstGeom prst="rect">
            <a:avLst/>
          </a:prstGeom>
        </p:spPr>
        <p:txBody>
          <a:bodyPr wrap="square">
            <a:spAutoFit/>
          </a:bodyPr>
          <a:lstStyle/>
          <a:p>
            <a:r>
              <a:rPr lang="en-US" sz="2000" b="1" dirty="0" smtClean="0"/>
              <a:t>All included studies:</a:t>
            </a:r>
          </a:p>
          <a:p>
            <a:endParaRPr lang="en-US" sz="1200" dirty="0" smtClean="0"/>
          </a:p>
          <a:p>
            <a:pPr lvl="1">
              <a:buFont typeface="Arial" pitchFamily="34" charset="0"/>
              <a:buChar char="•"/>
            </a:pPr>
            <a:r>
              <a:rPr lang="en-US" sz="2000" dirty="0" smtClean="0"/>
              <a:t> Were written in English</a:t>
            </a:r>
          </a:p>
          <a:p>
            <a:pPr lvl="1"/>
            <a:endParaRPr lang="en-US" sz="700" dirty="0" smtClean="0"/>
          </a:p>
          <a:p>
            <a:pPr lvl="1">
              <a:buFont typeface="Arial" pitchFamily="34" charset="0"/>
              <a:buChar char="•"/>
            </a:pPr>
            <a:r>
              <a:rPr lang="en-US" sz="2000" dirty="0" smtClean="0"/>
              <a:t> Appeared in peer-reviewed journals</a:t>
            </a:r>
          </a:p>
          <a:p>
            <a:pPr lvl="1"/>
            <a:endParaRPr lang="en-US" sz="700" dirty="0" smtClean="0"/>
          </a:p>
          <a:p>
            <a:pPr lvl="1">
              <a:buFont typeface="Arial" pitchFamily="34" charset="0"/>
              <a:buChar char="•"/>
            </a:pPr>
            <a:r>
              <a:rPr lang="en-US" sz="2000" dirty="0" smtClean="0"/>
              <a:t> Quantified the effects of exercise and/or PA</a:t>
            </a:r>
          </a:p>
          <a:p>
            <a:pPr lvl="1"/>
            <a:r>
              <a:rPr lang="en-US" sz="2000" dirty="0" smtClean="0"/>
              <a:t>   among people with SUD and/or HIV</a:t>
            </a:r>
          </a:p>
          <a:p>
            <a:endParaRPr lang="en-US" sz="2800" dirty="0" smtClean="0"/>
          </a:p>
          <a:p>
            <a:endParaRPr lang="en-US" sz="1000" dirty="0" smtClean="0"/>
          </a:p>
          <a:p>
            <a:r>
              <a:rPr lang="en-US" sz="2000" b="1" dirty="0" smtClean="0"/>
              <a:t>Studies were excluded if:</a:t>
            </a:r>
          </a:p>
          <a:p>
            <a:endParaRPr lang="en-US" sz="1200" dirty="0" smtClean="0"/>
          </a:p>
          <a:p>
            <a:pPr lvl="1">
              <a:buFont typeface="Arial" pitchFamily="34" charset="0"/>
              <a:buChar char="•"/>
            </a:pPr>
            <a:r>
              <a:rPr lang="en-US" sz="2000" dirty="0" smtClean="0"/>
              <a:t> The drug was phencyclidine</a:t>
            </a:r>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Methods</a:t>
            </a:r>
            <a:endParaRPr lang="en-US" sz="4400" b="1" dirty="0"/>
          </a:p>
        </p:txBody>
      </p:sp>
      <p:pic>
        <p:nvPicPr>
          <p:cNvPr id="12" name="Picture 11" descr="cliff jumper.jpg"/>
          <p:cNvPicPr>
            <a:picLocks noChangeAspect="1"/>
          </p:cNvPicPr>
          <p:nvPr/>
        </p:nvPicPr>
        <p:blipFill>
          <a:blip r:embed="rId5"/>
          <a:stretch>
            <a:fillRect/>
          </a:stretch>
        </p:blipFill>
        <p:spPr>
          <a:xfrm>
            <a:off x="6304286" y="1563326"/>
            <a:ext cx="2839713" cy="4786673"/>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5604374" y="6042592"/>
            <a:ext cx="3539626" cy="307777"/>
          </a:xfrm>
          <a:prstGeom prst="rect">
            <a:avLst/>
          </a:prstGeom>
          <a:noFill/>
        </p:spPr>
        <p:txBody>
          <a:bodyPr wrap="square" rtlCol="0">
            <a:spAutoFit/>
          </a:bodyPr>
          <a:lstStyle/>
          <a:p>
            <a:pPr algn="ctr"/>
            <a:r>
              <a:rPr lang="en-US" sz="1400" dirty="0" smtClean="0"/>
              <a:t>Image source: http://www.saudipsych.org</a:t>
            </a:r>
            <a:endParaRPr lang="en-US" sz="1400" dirty="0"/>
          </a:p>
        </p:txBody>
      </p:sp>
      <p:sp>
        <p:nvSpPr>
          <p:cNvPr id="6" name="TextBox 5"/>
          <p:cNvSpPr txBox="1"/>
          <p:nvPr/>
        </p:nvSpPr>
        <p:spPr>
          <a:xfrm>
            <a:off x="1160208" y="1850430"/>
            <a:ext cx="3224979" cy="646331"/>
          </a:xfrm>
          <a:prstGeom prst="rect">
            <a:avLst/>
          </a:prstGeom>
          <a:noFill/>
        </p:spPr>
        <p:txBody>
          <a:bodyPr wrap="square" rtlCol="0">
            <a:spAutoFit/>
          </a:bodyPr>
          <a:lstStyle/>
          <a:p>
            <a:pPr marL="742950" indent="-742950"/>
            <a:r>
              <a:rPr lang="en-US" sz="3600" dirty="0" smtClean="0"/>
              <a:t>People with HIV</a:t>
            </a:r>
            <a:endParaRPr lang="en-US" sz="2000" dirty="0" smtClean="0"/>
          </a:p>
        </p:txBody>
      </p:sp>
      <p:sp>
        <p:nvSpPr>
          <p:cNvPr id="7" name="TextBox 6"/>
          <p:cNvSpPr txBox="1"/>
          <p:nvPr/>
        </p:nvSpPr>
        <p:spPr>
          <a:xfrm>
            <a:off x="0" y="927100"/>
            <a:ext cx="9144000" cy="923330"/>
          </a:xfrm>
          <a:prstGeom prst="rect">
            <a:avLst/>
          </a:prstGeom>
          <a:noFill/>
        </p:spPr>
        <p:txBody>
          <a:bodyPr wrap="square" rtlCol="0">
            <a:spAutoFit/>
          </a:bodyPr>
          <a:lstStyle/>
          <a:p>
            <a:pPr algn="ctr"/>
            <a:r>
              <a:rPr lang="en-US" sz="5400" dirty="0" smtClean="0">
                <a:solidFill>
                  <a:schemeClr val="bg1"/>
                </a:solidFill>
              </a:rPr>
              <a:t>Two Special Populations</a:t>
            </a:r>
          </a:p>
        </p:txBody>
      </p:sp>
      <p:pic>
        <p:nvPicPr>
          <p:cNvPr id="8" name="Picture 7" descr="drug_addiction_hg_clr.gif"/>
          <p:cNvPicPr>
            <a:picLocks noChangeAspect="1"/>
          </p:cNvPicPr>
          <p:nvPr/>
        </p:nvPicPr>
        <p:blipFill>
          <a:blip r:embed="rId4"/>
          <a:stretch>
            <a:fillRect/>
          </a:stretch>
        </p:blipFill>
        <p:spPr>
          <a:xfrm>
            <a:off x="4914305" y="2443405"/>
            <a:ext cx="3333750" cy="3333750"/>
          </a:xfrm>
          <a:prstGeom prst="rect">
            <a:avLst/>
          </a:prstGeom>
        </p:spPr>
      </p:pic>
      <p:pic>
        <p:nvPicPr>
          <p:cNvPr id="10" name="Picture 9" descr="world_aids.gif"/>
          <p:cNvPicPr>
            <a:picLocks noChangeAspect="1"/>
          </p:cNvPicPr>
          <p:nvPr/>
        </p:nvPicPr>
        <p:blipFill>
          <a:blip r:embed="rId5"/>
          <a:stretch>
            <a:fillRect/>
          </a:stretch>
        </p:blipFill>
        <p:spPr>
          <a:xfrm>
            <a:off x="1632150" y="3736745"/>
            <a:ext cx="2349909" cy="1860953"/>
          </a:xfrm>
          <a:prstGeom prst="rect">
            <a:avLst/>
          </a:prstGeom>
        </p:spPr>
      </p:pic>
      <p:sp>
        <p:nvSpPr>
          <p:cNvPr id="11" name="TextBox 10"/>
          <p:cNvSpPr txBox="1"/>
          <p:nvPr/>
        </p:nvSpPr>
        <p:spPr>
          <a:xfrm>
            <a:off x="147485" y="6042592"/>
            <a:ext cx="4581832" cy="307777"/>
          </a:xfrm>
          <a:prstGeom prst="rect">
            <a:avLst/>
          </a:prstGeom>
          <a:noFill/>
        </p:spPr>
        <p:txBody>
          <a:bodyPr wrap="square" rtlCol="0">
            <a:spAutoFit/>
          </a:bodyPr>
          <a:lstStyle/>
          <a:p>
            <a:r>
              <a:rPr lang="en-US" sz="1400" dirty="0" smtClean="0"/>
              <a:t>Image source: http://cylonsky.blogspot.com</a:t>
            </a:r>
            <a:endParaRPr lang="en-US" sz="1400" dirty="0"/>
          </a:p>
        </p:txBody>
      </p:sp>
      <p:sp>
        <p:nvSpPr>
          <p:cNvPr id="9" name="TextBox 8"/>
          <p:cNvSpPr txBox="1"/>
          <p:nvPr/>
        </p:nvSpPr>
        <p:spPr>
          <a:xfrm>
            <a:off x="4739149" y="1850430"/>
            <a:ext cx="3372464" cy="646331"/>
          </a:xfrm>
          <a:prstGeom prst="rect">
            <a:avLst/>
          </a:prstGeom>
          <a:noFill/>
        </p:spPr>
        <p:txBody>
          <a:bodyPr wrap="square" rtlCol="0">
            <a:spAutoFit/>
          </a:bodyPr>
          <a:lstStyle/>
          <a:p>
            <a:r>
              <a:rPr lang="en-US" sz="3600" dirty="0" smtClean="0"/>
              <a:t>People with SUD</a:t>
            </a:r>
            <a:endParaRPr lang="en-US" sz="36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927100"/>
            <a:ext cx="9144000" cy="923330"/>
          </a:xfrm>
          <a:prstGeom prst="rect">
            <a:avLst/>
          </a:prstGeom>
          <a:noFill/>
        </p:spPr>
        <p:txBody>
          <a:bodyPr wrap="square" rtlCol="0">
            <a:spAutoFit/>
          </a:bodyPr>
          <a:lstStyle/>
          <a:p>
            <a:pPr algn="ctr"/>
            <a:r>
              <a:rPr lang="en-US" sz="5400" dirty="0" smtClean="0">
                <a:solidFill>
                  <a:schemeClr val="bg1"/>
                </a:solidFill>
              </a:rPr>
              <a:t>Two Special Populations</a:t>
            </a:r>
          </a:p>
        </p:txBody>
      </p:sp>
      <p:pic>
        <p:nvPicPr>
          <p:cNvPr id="8" name="Picture 7" descr="drug_addiction_hg_clr.gif"/>
          <p:cNvPicPr>
            <a:picLocks noChangeAspect="1"/>
          </p:cNvPicPr>
          <p:nvPr/>
        </p:nvPicPr>
        <p:blipFill>
          <a:blip r:embed="rId4"/>
          <a:stretch>
            <a:fillRect/>
          </a:stretch>
        </p:blipFill>
        <p:spPr>
          <a:xfrm>
            <a:off x="4914305" y="2443405"/>
            <a:ext cx="3333750" cy="3333750"/>
          </a:xfrm>
          <a:prstGeom prst="rect">
            <a:avLst/>
          </a:prstGeom>
        </p:spPr>
      </p:pic>
      <p:sp>
        <p:nvSpPr>
          <p:cNvPr id="9" name="TextBox 8"/>
          <p:cNvSpPr txBox="1"/>
          <p:nvPr/>
        </p:nvSpPr>
        <p:spPr>
          <a:xfrm>
            <a:off x="4739149" y="1850430"/>
            <a:ext cx="3372464" cy="646331"/>
          </a:xfrm>
          <a:prstGeom prst="rect">
            <a:avLst/>
          </a:prstGeom>
          <a:noFill/>
        </p:spPr>
        <p:txBody>
          <a:bodyPr wrap="square" rtlCol="0">
            <a:spAutoFit/>
          </a:bodyPr>
          <a:lstStyle/>
          <a:p>
            <a:r>
              <a:rPr lang="en-US" sz="3600" dirty="0" smtClean="0"/>
              <a:t>People with SUD</a:t>
            </a:r>
            <a:endParaRPr lang="en-US" sz="36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927100"/>
            <a:ext cx="9144000" cy="923330"/>
          </a:xfrm>
          <a:prstGeom prst="rect">
            <a:avLst/>
          </a:prstGeom>
          <a:noFill/>
        </p:spPr>
        <p:txBody>
          <a:bodyPr wrap="square" rtlCol="0">
            <a:spAutoFit/>
          </a:bodyPr>
          <a:lstStyle/>
          <a:p>
            <a:pPr algn="ctr"/>
            <a:r>
              <a:rPr lang="en-US" sz="5400" dirty="0" smtClean="0">
                <a:solidFill>
                  <a:schemeClr val="bg1"/>
                </a:solidFill>
              </a:rPr>
              <a:t>Prevalence &amp; Magnitude</a:t>
            </a:r>
          </a:p>
        </p:txBody>
      </p:sp>
      <p:pic>
        <p:nvPicPr>
          <p:cNvPr id="8" name="Picture 7" descr="drug_addiction_hg_clr.gif"/>
          <p:cNvPicPr>
            <a:picLocks noChangeAspect="1"/>
          </p:cNvPicPr>
          <p:nvPr/>
        </p:nvPicPr>
        <p:blipFill>
          <a:blip r:embed="rId4"/>
          <a:stretch>
            <a:fillRect/>
          </a:stretch>
        </p:blipFill>
        <p:spPr>
          <a:xfrm>
            <a:off x="4914305" y="2443405"/>
            <a:ext cx="3333750" cy="3333750"/>
          </a:xfrm>
          <a:prstGeom prst="rect">
            <a:avLst/>
          </a:prstGeom>
        </p:spPr>
      </p:pic>
      <p:sp>
        <p:nvSpPr>
          <p:cNvPr id="9" name="TextBox 8"/>
          <p:cNvSpPr txBox="1"/>
          <p:nvPr/>
        </p:nvSpPr>
        <p:spPr>
          <a:xfrm>
            <a:off x="4739149" y="1850430"/>
            <a:ext cx="3372464" cy="646331"/>
          </a:xfrm>
          <a:prstGeom prst="rect">
            <a:avLst/>
          </a:prstGeom>
          <a:noFill/>
        </p:spPr>
        <p:txBody>
          <a:bodyPr wrap="square" rtlCol="0">
            <a:spAutoFit/>
          </a:bodyPr>
          <a:lstStyle/>
          <a:p>
            <a:r>
              <a:rPr lang="en-US" sz="3600" dirty="0" smtClean="0"/>
              <a:t>People with SUD</a:t>
            </a:r>
            <a:endParaRPr lang="en-US" sz="36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7" name="TextBox 6"/>
          <p:cNvSpPr txBox="1"/>
          <p:nvPr/>
        </p:nvSpPr>
        <p:spPr>
          <a:xfrm>
            <a:off x="0" y="927100"/>
            <a:ext cx="9144000" cy="923330"/>
          </a:xfrm>
          <a:prstGeom prst="rect">
            <a:avLst/>
          </a:prstGeom>
          <a:noFill/>
        </p:spPr>
        <p:txBody>
          <a:bodyPr wrap="square" rtlCol="0">
            <a:spAutoFit/>
          </a:bodyPr>
          <a:lstStyle/>
          <a:p>
            <a:pPr algn="ctr"/>
            <a:r>
              <a:rPr lang="en-US" sz="5400" dirty="0" smtClean="0"/>
              <a:t>Prevalence &amp; Magnitude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7" name="TextBox 6"/>
          <p:cNvSpPr txBox="1"/>
          <p:nvPr/>
        </p:nvSpPr>
        <p:spPr>
          <a:xfrm>
            <a:off x="0" y="927100"/>
            <a:ext cx="9144000" cy="923330"/>
          </a:xfrm>
          <a:prstGeom prst="rect">
            <a:avLst/>
          </a:prstGeom>
          <a:noFill/>
        </p:spPr>
        <p:txBody>
          <a:bodyPr wrap="square" rtlCol="0">
            <a:spAutoFit/>
          </a:bodyPr>
          <a:lstStyle/>
          <a:p>
            <a:pPr algn="ctr"/>
            <a:r>
              <a:rPr lang="en-US" sz="5400" dirty="0" smtClean="0"/>
              <a:t>Prevalence &amp; Magnitude</a:t>
            </a:r>
          </a:p>
        </p:txBody>
      </p:sp>
      <p:pic>
        <p:nvPicPr>
          <p:cNvPr id="6" name="Picture 1"/>
          <p:cNvPicPr>
            <a:picLocks noChangeAspect="1" noChangeArrowheads="1"/>
          </p:cNvPicPr>
          <p:nvPr/>
        </p:nvPicPr>
        <p:blipFill>
          <a:blip r:embed="rId5"/>
          <a:srcRect/>
          <a:stretch>
            <a:fillRect/>
          </a:stretch>
        </p:blipFill>
        <p:spPr bwMode="auto">
          <a:xfrm>
            <a:off x="781044" y="1782334"/>
            <a:ext cx="7581900" cy="3686175"/>
          </a:xfrm>
          <a:prstGeom prst="rect">
            <a:avLst/>
          </a:prstGeom>
          <a:noFill/>
          <a:ln w="9525">
            <a:noFill/>
            <a:miter lim="800000"/>
            <a:headEnd/>
            <a:tailEnd/>
          </a:ln>
        </p:spPr>
      </p:pic>
      <p:sp>
        <p:nvSpPr>
          <p:cNvPr id="8" name="Rectangle 7"/>
          <p:cNvSpPr/>
          <p:nvPr/>
        </p:nvSpPr>
        <p:spPr>
          <a:xfrm>
            <a:off x="0" y="6029308"/>
            <a:ext cx="9144000" cy="307777"/>
          </a:xfrm>
          <a:prstGeom prst="rect">
            <a:avLst/>
          </a:prstGeom>
        </p:spPr>
        <p:txBody>
          <a:bodyPr wrap="square">
            <a:spAutoFit/>
          </a:bodyPr>
          <a:lstStyle/>
          <a:p>
            <a:pPr algn="ctr"/>
            <a:r>
              <a:rPr lang="en-US" sz="1400" dirty="0" smtClean="0"/>
              <a:t>UNODC, World Drug Report, 2010</a:t>
            </a:r>
            <a:endParaRPr lang="en-US" sz="1400" dirty="0"/>
          </a:p>
        </p:txBody>
      </p:sp>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8" name="Rectangle 7"/>
          <p:cNvSpPr/>
          <p:nvPr/>
        </p:nvSpPr>
        <p:spPr>
          <a:xfrm>
            <a:off x="6009148" y="6029308"/>
            <a:ext cx="2910348" cy="307777"/>
          </a:xfrm>
          <a:prstGeom prst="rect">
            <a:avLst/>
          </a:prstGeom>
        </p:spPr>
        <p:txBody>
          <a:bodyPr wrap="square">
            <a:spAutoFit/>
          </a:bodyPr>
          <a:lstStyle/>
          <a:p>
            <a:r>
              <a:rPr lang="en-US" sz="1400" dirty="0" smtClean="0"/>
              <a:t>UNODC, World Drug Report, 2010</a:t>
            </a:r>
            <a:endParaRPr lang="en-US" sz="1400" dirty="0"/>
          </a:p>
        </p:txBody>
      </p:sp>
      <p:pic>
        <p:nvPicPr>
          <p:cNvPr id="10" name="Picture 2"/>
          <p:cNvPicPr>
            <a:picLocks noChangeAspect="1" noChangeArrowheads="1"/>
          </p:cNvPicPr>
          <p:nvPr/>
        </p:nvPicPr>
        <p:blipFill>
          <a:blip r:embed="rId5"/>
          <a:srcRect/>
          <a:stretch>
            <a:fillRect/>
          </a:stretch>
        </p:blipFill>
        <p:spPr bwMode="auto">
          <a:xfrm>
            <a:off x="2430806" y="0"/>
            <a:ext cx="4248694" cy="6350000"/>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13"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4" name="TextBox 3"/>
          <p:cNvSpPr txBox="1"/>
          <p:nvPr/>
        </p:nvSpPr>
        <p:spPr>
          <a:xfrm>
            <a:off x="5535560" y="6026352"/>
            <a:ext cx="3342970" cy="307777"/>
          </a:xfrm>
          <a:prstGeom prst="rect">
            <a:avLst/>
          </a:prstGeom>
          <a:noFill/>
        </p:spPr>
        <p:txBody>
          <a:bodyPr wrap="square" rtlCol="0">
            <a:spAutoFit/>
          </a:bodyPr>
          <a:lstStyle/>
          <a:p>
            <a:pPr algn="ctr"/>
            <a:r>
              <a:rPr lang="en-US" sz="1400" dirty="0" smtClean="0"/>
              <a:t>Image source: http://www.9ap.net</a:t>
            </a:r>
            <a:endParaRPr lang="en-US" sz="1400" dirty="0"/>
          </a:p>
        </p:txBody>
      </p:sp>
      <p:sp>
        <p:nvSpPr>
          <p:cNvPr id="6" name="TextBox 5"/>
          <p:cNvSpPr txBox="1"/>
          <p:nvPr/>
        </p:nvSpPr>
        <p:spPr>
          <a:xfrm>
            <a:off x="-29496" y="1631754"/>
            <a:ext cx="9144000" cy="400110"/>
          </a:xfrm>
          <a:prstGeom prst="rect">
            <a:avLst/>
          </a:prstGeom>
          <a:noFill/>
        </p:spPr>
        <p:txBody>
          <a:bodyPr wrap="square" rtlCol="0">
            <a:spAutoFit/>
          </a:bodyPr>
          <a:lstStyle/>
          <a:p>
            <a:pPr marL="742950" indent="-742950" algn="ctr"/>
            <a:r>
              <a:rPr lang="en-US" sz="2000" b="1" dirty="0" smtClean="0"/>
              <a:t>1.  </a:t>
            </a:r>
            <a:r>
              <a:rPr lang="en-US" sz="2000" dirty="0" smtClean="0"/>
              <a:t>Establish a clear definition of the populations I’ll be discussing</a:t>
            </a:r>
          </a:p>
        </p:txBody>
      </p:sp>
      <p:sp>
        <p:nvSpPr>
          <p:cNvPr id="7" name="TextBox 6"/>
          <p:cNvSpPr txBox="1"/>
          <p:nvPr/>
        </p:nvSpPr>
        <p:spPr>
          <a:xfrm>
            <a:off x="0" y="465435"/>
            <a:ext cx="9144000" cy="923330"/>
          </a:xfrm>
          <a:prstGeom prst="rect">
            <a:avLst/>
          </a:prstGeom>
          <a:noFill/>
        </p:spPr>
        <p:txBody>
          <a:bodyPr wrap="square" rtlCol="0">
            <a:spAutoFit/>
          </a:bodyPr>
          <a:lstStyle/>
          <a:p>
            <a:pPr algn="ctr"/>
            <a:r>
              <a:rPr lang="en-US" sz="5400" dirty="0" smtClean="0"/>
              <a:t>Objectives</a:t>
            </a:r>
          </a:p>
        </p:txBody>
      </p:sp>
      <p:sp>
        <p:nvSpPr>
          <p:cNvPr id="9" name="TextBox 8"/>
          <p:cNvSpPr txBox="1"/>
          <p:nvPr/>
        </p:nvSpPr>
        <p:spPr>
          <a:xfrm>
            <a:off x="-19664" y="2372982"/>
            <a:ext cx="9144000" cy="400110"/>
          </a:xfrm>
          <a:prstGeom prst="rect">
            <a:avLst/>
          </a:prstGeom>
          <a:noFill/>
        </p:spPr>
        <p:txBody>
          <a:bodyPr wrap="square" rtlCol="0">
            <a:spAutoFit/>
          </a:bodyPr>
          <a:lstStyle/>
          <a:p>
            <a:pPr algn="ctr"/>
            <a:r>
              <a:rPr lang="en-US" sz="2000" b="1" dirty="0" smtClean="0"/>
              <a:t>2.  </a:t>
            </a:r>
            <a:r>
              <a:rPr lang="en-US" sz="2000" dirty="0" smtClean="0"/>
              <a:t>Justify why these populations warrant public health concern</a:t>
            </a:r>
          </a:p>
        </p:txBody>
      </p:sp>
      <p:sp>
        <p:nvSpPr>
          <p:cNvPr id="10" name="TextBox 9"/>
          <p:cNvSpPr txBox="1"/>
          <p:nvPr/>
        </p:nvSpPr>
        <p:spPr>
          <a:xfrm>
            <a:off x="1612491" y="3136490"/>
            <a:ext cx="7266039" cy="707886"/>
          </a:xfrm>
          <a:prstGeom prst="rect">
            <a:avLst/>
          </a:prstGeom>
          <a:noFill/>
        </p:spPr>
        <p:txBody>
          <a:bodyPr wrap="square" rtlCol="0">
            <a:spAutoFit/>
          </a:bodyPr>
          <a:lstStyle/>
          <a:p>
            <a:r>
              <a:rPr lang="en-US" sz="2000" b="1" dirty="0" smtClean="0"/>
              <a:t>3.  </a:t>
            </a:r>
            <a:r>
              <a:rPr lang="en-US" sz="2000" dirty="0" smtClean="0"/>
              <a:t>Illustrate why exercise and habitual physical activity is</a:t>
            </a:r>
          </a:p>
          <a:p>
            <a:r>
              <a:rPr lang="en-US" sz="2000" dirty="0" smtClean="0"/>
              <a:t>      important to this population</a:t>
            </a:r>
          </a:p>
        </p:txBody>
      </p:sp>
      <p:sp>
        <p:nvSpPr>
          <p:cNvPr id="11" name="TextBox 10"/>
          <p:cNvSpPr txBox="1"/>
          <p:nvPr/>
        </p:nvSpPr>
        <p:spPr>
          <a:xfrm>
            <a:off x="3116825" y="4145305"/>
            <a:ext cx="5987845" cy="400110"/>
          </a:xfrm>
          <a:prstGeom prst="rect">
            <a:avLst/>
          </a:prstGeom>
          <a:noFill/>
        </p:spPr>
        <p:txBody>
          <a:bodyPr wrap="square" rtlCol="0">
            <a:spAutoFit/>
          </a:bodyPr>
          <a:lstStyle/>
          <a:p>
            <a:r>
              <a:rPr lang="en-US" sz="2000" b="1" dirty="0" smtClean="0"/>
              <a:t>4.  </a:t>
            </a:r>
            <a:r>
              <a:rPr lang="en-US" sz="2000" dirty="0" smtClean="0"/>
              <a:t>Explain how such a program will benefit them</a:t>
            </a:r>
            <a:endParaRPr lang="en-US" sz="2000" dirty="0"/>
          </a:p>
        </p:txBody>
      </p:sp>
      <p:sp>
        <p:nvSpPr>
          <p:cNvPr id="12" name="TextBox 11"/>
          <p:cNvSpPr txBox="1"/>
          <p:nvPr/>
        </p:nvSpPr>
        <p:spPr>
          <a:xfrm>
            <a:off x="3087329" y="4935794"/>
            <a:ext cx="5604387" cy="707886"/>
          </a:xfrm>
          <a:prstGeom prst="rect">
            <a:avLst/>
          </a:prstGeom>
          <a:noFill/>
        </p:spPr>
        <p:txBody>
          <a:bodyPr wrap="square" rtlCol="0">
            <a:spAutoFit/>
          </a:bodyPr>
          <a:lstStyle/>
          <a:p>
            <a:r>
              <a:rPr lang="en-US" sz="2000" b="1" dirty="0" smtClean="0"/>
              <a:t>5.  </a:t>
            </a:r>
            <a:r>
              <a:rPr lang="en-US" sz="2000" dirty="0" smtClean="0"/>
              <a:t>Provide behavior change strategies so that</a:t>
            </a:r>
          </a:p>
          <a:p>
            <a:r>
              <a:rPr lang="en-US" sz="2000" dirty="0" smtClean="0"/>
              <a:t>      they may adhere to the prescription provided</a:t>
            </a:r>
            <a:endParaRPr lang="en-US" dirty="0"/>
          </a:p>
        </p:txBody>
      </p:sp>
      <p:pic>
        <p:nvPicPr>
          <p:cNvPr id="14" name="Picture 13" descr="marketing-objectives.jpg"/>
          <p:cNvPicPr>
            <a:picLocks noChangeAspect="1"/>
          </p:cNvPicPr>
          <p:nvPr/>
        </p:nvPicPr>
        <p:blipFill>
          <a:blip r:embed="rId5"/>
          <a:stretch>
            <a:fillRect/>
          </a:stretch>
        </p:blipFill>
        <p:spPr>
          <a:xfrm>
            <a:off x="-1" y="4049251"/>
            <a:ext cx="3067665" cy="2300749"/>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88314"/>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sp>
        <p:nvSpPr>
          <p:cNvPr id="10" name="Rectangle 9"/>
          <p:cNvSpPr/>
          <p:nvPr/>
        </p:nvSpPr>
        <p:spPr>
          <a:xfrm>
            <a:off x="1002889" y="2271252"/>
            <a:ext cx="7148051" cy="2677656"/>
          </a:xfrm>
          <a:prstGeom prst="rect">
            <a:avLst/>
          </a:prstGeom>
        </p:spPr>
        <p:txBody>
          <a:bodyPr wrap="square">
            <a:spAutoFit/>
          </a:bodyPr>
          <a:lstStyle/>
          <a:p>
            <a:r>
              <a:rPr lang="en-US" sz="2000" b="1" i="1" dirty="0" smtClean="0"/>
              <a:t>Between 155 and 250  million people</a:t>
            </a:r>
            <a:r>
              <a:rPr lang="en-US" dirty="0" smtClean="0"/>
              <a:t> between the ages of 15 and 64 (3.5 to 5.7% of the population) used illicit substances at least once in 2008.</a:t>
            </a:r>
          </a:p>
          <a:p>
            <a:endParaRPr lang="en-US" dirty="0" smtClean="0"/>
          </a:p>
          <a:p>
            <a:r>
              <a:rPr lang="en-US" sz="2000" b="1" i="1" dirty="0" smtClean="0"/>
              <a:t>Between 16 and 38 million of them</a:t>
            </a:r>
            <a:r>
              <a:rPr lang="en-US" sz="2000" dirty="0" smtClean="0"/>
              <a:t> </a:t>
            </a:r>
            <a:r>
              <a:rPr lang="en-US" dirty="0" smtClean="0"/>
              <a:t>(10 – 15%) are “problem drug users” (only counting cannabis, opiates, cocaine and amphetamines)</a:t>
            </a:r>
          </a:p>
          <a:p>
            <a:endParaRPr lang="en-US" dirty="0" smtClean="0"/>
          </a:p>
          <a:p>
            <a:r>
              <a:rPr lang="en-US" sz="2000" b="1" i="1" dirty="0" smtClean="0"/>
              <a:t>Between 11 and 33.5 million problem drug users </a:t>
            </a:r>
            <a:r>
              <a:rPr lang="en-US" dirty="0" smtClean="0"/>
              <a:t>(70 – 88%)</a:t>
            </a:r>
          </a:p>
          <a:p>
            <a:r>
              <a:rPr lang="en-US" dirty="0" smtClean="0"/>
              <a:t>did not receive treatment in 2008 </a:t>
            </a:r>
          </a:p>
          <a:p>
            <a:endParaRPr lang="en-US" dirty="0"/>
          </a:p>
        </p:txBody>
      </p:sp>
      <p:sp>
        <p:nvSpPr>
          <p:cNvPr id="11" name="TextBox 10"/>
          <p:cNvSpPr txBox="1"/>
          <p:nvPr/>
        </p:nvSpPr>
        <p:spPr>
          <a:xfrm>
            <a:off x="0" y="772700"/>
            <a:ext cx="9144000" cy="830997"/>
          </a:xfrm>
          <a:prstGeom prst="rect">
            <a:avLst/>
          </a:prstGeom>
          <a:noFill/>
        </p:spPr>
        <p:txBody>
          <a:bodyPr wrap="square" rtlCol="0">
            <a:spAutoFit/>
          </a:bodyPr>
          <a:lstStyle/>
          <a:p>
            <a:pPr algn="ctr"/>
            <a:r>
              <a:rPr lang="en-US" sz="4800" dirty="0" smtClean="0">
                <a:solidFill>
                  <a:schemeClr val="bg1"/>
                </a:solidFill>
              </a:rPr>
              <a:t>Worldwide Prevalence</a:t>
            </a:r>
            <a:endParaRPr lang="en-US" sz="4800" dirty="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88314"/>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pic>
        <p:nvPicPr>
          <p:cNvPr id="45059" name="Picture 3"/>
          <p:cNvPicPr>
            <a:picLocks noChangeAspect="1" noChangeArrowheads="1"/>
          </p:cNvPicPr>
          <p:nvPr/>
        </p:nvPicPr>
        <p:blipFill>
          <a:blip r:embed="rId4"/>
          <a:srcRect/>
          <a:stretch>
            <a:fillRect/>
          </a:stretch>
        </p:blipFill>
        <p:spPr bwMode="auto">
          <a:xfrm>
            <a:off x="338445" y="466892"/>
            <a:ext cx="8486775" cy="53149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91299"/>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pic>
        <p:nvPicPr>
          <p:cNvPr id="46083" name="Picture 3"/>
          <p:cNvPicPr>
            <a:picLocks noChangeAspect="1" noChangeArrowheads="1"/>
          </p:cNvPicPr>
          <p:nvPr/>
        </p:nvPicPr>
        <p:blipFill>
          <a:blip r:embed="rId4"/>
          <a:srcRect/>
          <a:stretch>
            <a:fillRect/>
          </a:stretch>
        </p:blipFill>
        <p:spPr bwMode="auto">
          <a:xfrm>
            <a:off x="429242" y="269386"/>
            <a:ext cx="8297188" cy="5721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0" y="5918200"/>
            <a:ext cx="9144000" cy="338554"/>
          </a:xfrm>
          <a:prstGeom prst="rect">
            <a:avLst/>
          </a:prstGeom>
          <a:noFill/>
        </p:spPr>
        <p:txBody>
          <a:bodyPr wrap="square" rtlCol="0">
            <a:spAutoFit/>
          </a:bodyPr>
          <a:lstStyle/>
          <a:p>
            <a:pPr algn="ctr"/>
            <a:r>
              <a:rPr lang="en-US" sz="1600" dirty="0" smtClean="0"/>
              <a:t>Image source: http://sgugenetics.pbworks.com</a:t>
            </a:r>
            <a:endParaRPr lang="en-US" sz="1600" dirty="0"/>
          </a:p>
        </p:txBody>
      </p:sp>
      <p:pic>
        <p:nvPicPr>
          <p:cNvPr id="1026"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pic>
        <p:nvPicPr>
          <p:cNvPr id="50178" name="Picture 2" descr="http://www.mydallasmommy.com/wp-content/uploads/2012/02/prescription.jpg"/>
          <p:cNvPicPr>
            <a:picLocks noChangeAspect="1" noChangeArrowheads="1"/>
          </p:cNvPicPr>
          <p:nvPr/>
        </p:nvPicPr>
        <p:blipFill>
          <a:blip r:embed="rId5"/>
          <a:srcRect/>
          <a:stretch>
            <a:fillRect/>
          </a:stretch>
        </p:blipFill>
        <p:spPr bwMode="auto">
          <a:xfrm>
            <a:off x="5398526" y="3651952"/>
            <a:ext cx="3676650" cy="2628900"/>
          </a:xfrm>
          <a:prstGeom prst="rect">
            <a:avLst/>
          </a:prstGeom>
          <a:noFill/>
        </p:spPr>
      </p:pic>
      <p:sp>
        <p:nvSpPr>
          <p:cNvPr id="11" name="Rectangle 10"/>
          <p:cNvSpPr/>
          <p:nvPr/>
        </p:nvSpPr>
        <p:spPr>
          <a:xfrm>
            <a:off x="466414" y="1818968"/>
            <a:ext cx="8471105" cy="3206006"/>
          </a:xfrm>
          <a:prstGeom prst="rect">
            <a:avLst/>
          </a:prstGeom>
        </p:spPr>
        <p:txBody>
          <a:bodyPr wrap="square">
            <a:spAutoFit/>
          </a:bodyPr>
          <a:lstStyle/>
          <a:p>
            <a:pPr>
              <a:buFont typeface="Wingdings" pitchFamily="2" charset="2"/>
              <a:buChar char="§"/>
            </a:pPr>
            <a:r>
              <a:rPr lang="en-US" sz="2000" dirty="0" smtClean="0">
                <a:solidFill>
                  <a:schemeClr val="tx2"/>
                </a:solidFill>
              </a:rPr>
              <a:t>  19.9 million (8.0% of the population) are current users of illicit drugs</a:t>
            </a:r>
            <a:r>
              <a:rPr lang="en-US" sz="2000" baseline="30000" dirty="0" smtClean="0">
                <a:solidFill>
                  <a:schemeClr val="tx2"/>
                </a:solidFill>
              </a:rPr>
              <a:t>1</a:t>
            </a:r>
          </a:p>
          <a:p>
            <a:pPr>
              <a:buFont typeface="Wingdings" pitchFamily="2" charset="2"/>
              <a:buChar char="§"/>
            </a:pPr>
            <a:endParaRPr lang="en-US" sz="1050" baseline="30000" dirty="0" smtClean="0">
              <a:solidFill>
                <a:schemeClr val="tx2"/>
              </a:solidFill>
            </a:endParaRPr>
          </a:p>
          <a:p>
            <a:pPr>
              <a:buFont typeface="Wingdings" pitchFamily="2" charset="2"/>
              <a:buChar char="§"/>
            </a:pPr>
            <a:r>
              <a:rPr lang="en-US" sz="2000" dirty="0" smtClean="0">
                <a:solidFill>
                  <a:schemeClr val="tx2"/>
                </a:solidFill>
              </a:rPr>
              <a:t>  7 million (2.8%) were dependent on one or more of those drugs</a:t>
            </a:r>
            <a:r>
              <a:rPr lang="en-US" sz="2000" baseline="30000" dirty="0" smtClean="0">
                <a:solidFill>
                  <a:schemeClr val="tx2"/>
                </a:solidFill>
              </a:rPr>
              <a:t>2</a:t>
            </a:r>
            <a:endParaRPr lang="en-US" baseline="30000" dirty="0" smtClean="0"/>
          </a:p>
          <a:p>
            <a:pPr>
              <a:buFont typeface="Wingdings" pitchFamily="2" charset="2"/>
              <a:buChar char="§"/>
            </a:pPr>
            <a:endParaRPr lang="en-US" sz="1050" dirty="0" smtClean="0">
              <a:solidFill>
                <a:schemeClr val="tx2"/>
              </a:solidFill>
            </a:endParaRPr>
          </a:p>
          <a:p>
            <a:pPr>
              <a:buFont typeface="Wingdings" pitchFamily="2" charset="2"/>
              <a:buChar char="§"/>
            </a:pPr>
            <a:r>
              <a:rPr lang="en-US" sz="2000" dirty="0" smtClean="0">
                <a:solidFill>
                  <a:schemeClr val="tx2"/>
                </a:solidFill>
              </a:rPr>
              <a:t>  126.8 million (51.1%) are current users of alcohol</a:t>
            </a:r>
            <a:r>
              <a:rPr lang="en-US" sz="2000" baseline="30000" dirty="0" smtClean="0">
                <a:solidFill>
                  <a:schemeClr val="tx2"/>
                </a:solidFill>
              </a:rPr>
              <a:t>1</a:t>
            </a:r>
          </a:p>
          <a:p>
            <a:pPr>
              <a:buFont typeface="Wingdings" pitchFamily="2" charset="2"/>
              <a:buChar char="§"/>
            </a:pPr>
            <a:endParaRPr lang="en-US" sz="1050" dirty="0" smtClean="0">
              <a:solidFill>
                <a:schemeClr val="tx2"/>
              </a:solidFill>
            </a:endParaRPr>
          </a:p>
          <a:p>
            <a:pPr>
              <a:buFont typeface="Wingdings" pitchFamily="2" charset="2"/>
              <a:buChar char="§"/>
            </a:pPr>
            <a:r>
              <a:rPr lang="en-US" sz="2000" dirty="0" smtClean="0">
                <a:solidFill>
                  <a:schemeClr val="tx2"/>
                </a:solidFill>
              </a:rPr>
              <a:t>  17.6 million meet the criteria to be diagnosed</a:t>
            </a:r>
          </a:p>
          <a:p>
            <a:r>
              <a:rPr lang="en-US" sz="2000" dirty="0" smtClean="0">
                <a:solidFill>
                  <a:schemeClr val="tx2"/>
                </a:solidFill>
              </a:rPr>
              <a:t>     with alcohol abuse or dependence</a:t>
            </a:r>
            <a:r>
              <a:rPr lang="en-US" sz="2000" baseline="30000" dirty="0" smtClean="0">
                <a:solidFill>
                  <a:schemeClr val="tx2"/>
                </a:solidFill>
              </a:rPr>
              <a:t>3</a:t>
            </a:r>
          </a:p>
          <a:p>
            <a:pPr>
              <a:buFont typeface="Wingdings" pitchFamily="2" charset="2"/>
              <a:buChar char="§"/>
            </a:pPr>
            <a:endParaRPr lang="en-US" sz="1050" dirty="0" smtClean="0">
              <a:solidFill>
                <a:schemeClr val="tx2"/>
              </a:solidFill>
            </a:endParaRPr>
          </a:p>
          <a:p>
            <a:pPr>
              <a:buFont typeface="Wingdings" pitchFamily="2" charset="2"/>
              <a:buChar char="§"/>
            </a:pPr>
            <a:r>
              <a:rPr lang="en-US" sz="2000" dirty="0" smtClean="0">
                <a:solidFill>
                  <a:schemeClr val="tx2"/>
                </a:solidFill>
              </a:rPr>
              <a:t>  Alcohol abuse/dependence affects 18%</a:t>
            </a:r>
          </a:p>
          <a:p>
            <a:r>
              <a:rPr lang="en-US" sz="2000" dirty="0" smtClean="0">
                <a:solidFill>
                  <a:schemeClr val="tx2"/>
                </a:solidFill>
              </a:rPr>
              <a:t>    at some point during each person’s lifetime</a:t>
            </a:r>
            <a:r>
              <a:rPr lang="en-US" sz="2000" baseline="30000" dirty="0" smtClean="0">
                <a:solidFill>
                  <a:schemeClr val="tx2"/>
                </a:solidFill>
              </a:rPr>
              <a:t>4</a:t>
            </a:r>
          </a:p>
          <a:p>
            <a:endParaRPr lang="en-US" sz="1050" dirty="0" smtClean="0">
              <a:solidFill>
                <a:schemeClr val="tx2"/>
              </a:solidFill>
            </a:endParaRPr>
          </a:p>
          <a:p>
            <a:pPr>
              <a:buFont typeface="Wingdings" pitchFamily="2" charset="2"/>
              <a:buChar char="§"/>
            </a:pPr>
            <a:endParaRPr lang="en-US" sz="2000" baseline="30000" dirty="0" smtClean="0">
              <a:solidFill>
                <a:schemeClr val="tx2"/>
              </a:solidFill>
            </a:endParaRPr>
          </a:p>
        </p:txBody>
      </p:sp>
      <p:sp>
        <p:nvSpPr>
          <p:cNvPr id="6" name="TextBox 5"/>
          <p:cNvSpPr txBox="1"/>
          <p:nvPr/>
        </p:nvSpPr>
        <p:spPr>
          <a:xfrm>
            <a:off x="9847" y="884905"/>
            <a:ext cx="9134153" cy="646331"/>
          </a:xfrm>
          <a:prstGeom prst="rect">
            <a:avLst/>
          </a:prstGeom>
          <a:noFill/>
        </p:spPr>
        <p:txBody>
          <a:bodyPr wrap="square" rtlCol="0">
            <a:spAutoFit/>
          </a:bodyPr>
          <a:lstStyle/>
          <a:p>
            <a:pPr algn="ctr"/>
            <a:r>
              <a:rPr lang="en-US" sz="3600" dirty="0" smtClean="0"/>
              <a:t>Prevalence &amp; Magnitude in the United States</a:t>
            </a:r>
            <a:endParaRPr lang="en-US" sz="3600" dirty="0"/>
          </a:p>
        </p:txBody>
      </p:sp>
      <p:sp>
        <p:nvSpPr>
          <p:cNvPr id="7" name="TextBox 6"/>
          <p:cNvSpPr txBox="1"/>
          <p:nvPr/>
        </p:nvSpPr>
        <p:spPr>
          <a:xfrm>
            <a:off x="466414" y="5703669"/>
            <a:ext cx="5525729" cy="646331"/>
          </a:xfrm>
          <a:prstGeom prst="rect">
            <a:avLst/>
          </a:prstGeom>
          <a:noFill/>
        </p:spPr>
        <p:txBody>
          <a:bodyPr wrap="square" rtlCol="0">
            <a:spAutoFit/>
          </a:bodyPr>
          <a:lstStyle/>
          <a:p>
            <a:r>
              <a:rPr lang="en-US" sz="1200" b="1" dirty="0" smtClean="0"/>
              <a:t>1. </a:t>
            </a:r>
            <a:r>
              <a:rPr lang="en-US" sz="1200" dirty="0" smtClean="0"/>
              <a:t>The National Survey on Drug Use and Health (2007) </a:t>
            </a:r>
          </a:p>
          <a:p>
            <a:r>
              <a:rPr lang="en-US" sz="1200" b="1" dirty="0" smtClean="0"/>
              <a:t>2. </a:t>
            </a:r>
            <a:r>
              <a:rPr lang="en-US" sz="1200" dirty="0" smtClean="0"/>
              <a:t>UNODC, World Drug Report, 2010  </a:t>
            </a:r>
            <a:r>
              <a:rPr lang="en-US" sz="1200" b="1" dirty="0" smtClean="0"/>
              <a:t>3. </a:t>
            </a:r>
            <a:r>
              <a:rPr lang="en-US" sz="1200" dirty="0" smtClean="0"/>
              <a:t>Grant et al. (2004).</a:t>
            </a:r>
          </a:p>
          <a:p>
            <a:r>
              <a:rPr lang="en-US" sz="1200" b="1" dirty="0" smtClean="0"/>
              <a:t>4. </a:t>
            </a:r>
            <a:r>
              <a:rPr lang="en-US" sz="1200" dirty="0" smtClean="0"/>
              <a:t>Kessler, et al. (2005)  Image source: http://www.mydallasmommy.com</a:t>
            </a:r>
            <a:endParaRPr lang="en-US" sz="1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91299"/>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pic>
        <p:nvPicPr>
          <p:cNvPr id="57346" name="Picture 2"/>
          <p:cNvPicPr>
            <a:picLocks noChangeAspect="1" noChangeArrowheads="1"/>
          </p:cNvPicPr>
          <p:nvPr/>
        </p:nvPicPr>
        <p:blipFill>
          <a:blip r:embed="rId4"/>
          <a:srcRect/>
          <a:stretch>
            <a:fillRect/>
          </a:stretch>
        </p:blipFill>
        <p:spPr bwMode="auto">
          <a:xfrm>
            <a:off x="368094" y="285135"/>
            <a:ext cx="8389313" cy="570616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4241720" y="6036612"/>
            <a:ext cx="4902281" cy="307777"/>
          </a:xfrm>
          <a:prstGeom prst="rect">
            <a:avLst/>
          </a:prstGeom>
          <a:noFill/>
        </p:spPr>
        <p:txBody>
          <a:bodyPr wrap="square" rtlCol="0">
            <a:spAutoFit/>
          </a:bodyPr>
          <a:lstStyle/>
          <a:p>
            <a:pPr algn="ctr"/>
            <a:r>
              <a:rPr lang="en-US" sz="1400" dirty="0" smtClean="0"/>
              <a:t>UNODC, World Drug Report, 2010</a:t>
            </a:r>
            <a:endParaRPr lang="en-US" sz="1400" dirty="0"/>
          </a:p>
        </p:txBody>
      </p:sp>
      <p:sp>
        <p:nvSpPr>
          <p:cNvPr id="10" name="Rectangle 9"/>
          <p:cNvSpPr/>
          <p:nvPr/>
        </p:nvSpPr>
        <p:spPr>
          <a:xfrm>
            <a:off x="4586072" y="1229039"/>
            <a:ext cx="4715184" cy="5070619"/>
          </a:xfrm>
          <a:prstGeom prst="rect">
            <a:avLst/>
          </a:prstGeom>
        </p:spPr>
        <p:txBody>
          <a:bodyPr wrap="square">
            <a:spAutoFit/>
          </a:bodyPr>
          <a:lstStyle/>
          <a:p>
            <a:r>
              <a:rPr lang="en-US" sz="2000" b="1" dirty="0" smtClean="0"/>
              <a:t>Although annual prevalence rates</a:t>
            </a:r>
          </a:p>
          <a:p>
            <a:r>
              <a:rPr lang="en-US" sz="2000" b="1" dirty="0" smtClean="0"/>
              <a:t>are declining, North America still has</a:t>
            </a:r>
          </a:p>
          <a:p>
            <a:r>
              <a:rPr lang="en-US" sz="2000" b="1" dirty="0" smtClean="0"/>
              <a:t>the largest cocaine market:</a:t>
            </a:r>
          </a:p>
          <a:p>
            <a:endParaRPr lang="en-US" sz="900" dirty="0" smtClean="0"/>
          </a:p>
          <a:p>
            <a:pPr>
              <a:buFont typeface="Arial" charset="0"/>
              <a:buChar char="•"/>
            </a:pPr>
            <a:r>
              <a:rPr lang="en-US" i="1" dirty="0" smtClean="0">
                <a:solidFill>
                  <a:schemeClr val="accent3">
                    <a:lumMod val="40000"/>
                    <a:lumOff val="60000"/>
                  </a:schemeClr>
                </a:solidFill>
              </a:rPr>
              <a:t>Global cocaine market: $80-100 billion</a:t>
            </a:r>
          </a:p>
          <a:p>
            <a:pPr>
              <a:buFont typeface="Arial" charset="0"/>
              <a:buChar char="•"/>
            </a:pPr>
            <a:endParaRPr lang="en-US" sz="900" i="1" dirty="0" smtClean="0">
              <a:solidFill>
                <a:schemeClr val="accent3">
                  <a:lumMod val="40000"/>
                  <a:lumOff val="60000"/>
                </a:schemeClr>
              </a:solidFill>
            </a:endParaRPr>
          </a:p>
          <a:p>
            <a:pPr>
              <a:buFont typeface="Arial" charset="0"/>
              <a:buChar char="•"/>
            </a:pPr>
            <a:r>
              <a:rPr lang="en-US" i="1" dirty="0" smtClean="0">
                <a:solidFill>
                  <a:schemeClr val="accent3">
                    <a:lumMod val="40000"/>
                    <a:lumOff val="60000"/>
                  </a:schemeClr>
                </a:solidFill>
              </a:rPr>
              <a:t>North American cocaine market: $38 billion</a:t>
            </a:r>
          </a:p>
          <a:p>
            <a:endParaRPr lang="en-US" sz="1600" dirty="0" smtClean="0"/>
          </a:p>
          <a:p>
            <a:r>
              <a:rPr lang="en-US" b="1" dirty="0" smtClean="0"/>
              <a:t>Within North America, U.S. market is largest</a:t>
            </a:r>
          </a:p>
          <a:p>
            <a:endParaRPr lang="en-US" sz="1050" b="1" dirty="0" smtClean="0"/>
          </a:p>
          <a:p>
            <a:r>
              <a:rPr lang="en-US" b="1" dirty="0" smtClean="0"/>
              <a:t>5.3 million cocaine users in the U.S.</a:t>
            </a:r>
          </a:p>
          <a:p>
            <a:endParaRPr lang="en-US" sz="1050" b="1" dirty="0" smtClean="0"/>
          </a:p>
          <a:p>
            <a:r>
              <a:rPr lang="en-US" b="1" dirty="0" smtClean="0"/>
              <a:t>18% are considered dependent</a:t>
            </a:r>
          </a:p>
          <a:p>
            <a:endParaRPr lang="en-US" sz="1050" b="1" dirty="0" smtClean="0"/>
          </a:p>
          <a:p>
            <a:r>
              <a:rPr lang="en-US" b="1" dirty="0" smtClean="0"/>
              <a:t>Cocaine was involved nearly 40% of all drug-related deaths in the U.S. in 2008</a:t>
            </a:r>
          </a:p>
          <a:p>
            <a:endParaRPr lang="en-US" sz="1050" b="1" dirty="0" smtClean="0"/>
          </a:p>
          <a:p>
            <a:r>
              <a:rPr lang="en-US" b="1" dirty="0" smtClean="0"/>
              <a:t>Estimated cost of these deaths: $13 billion</a:t>
            </a:r>
          </a:p>
          <a:p>
            <a:endParaRPr lang="en-US" b="1" dirty="0" smtClean="0"/>
          </a:p>
          <a:p>
            <a:endParaRPr lang="en-US" dirty="0"/>
          </a:p>
        </p:txBody>
      </p:sp>
      <p:sp>
        <p:nvSpPr>
          <p:cNvPr id="11" name="TextBox 10"/>
          <p:cNvSpPr txBox="1"/>
          <p:nvPr/>
        </p:nvSpPr>
        <p:spPr>
          <a:xfrm>
            <a:off x="4340040" y="344133"/>
            <a:ext cx="4479493" cy="830997"/>
          </a:xfrm>
          <a:prstGeom prst="rect">
            <a:avLst/>
          </a:prstGeom>
          <a:noFill/>
        </p:spPr>
        <p:txBody>
          <a:bodyPr wrap="square" rtlCol="0">
            <a:spAutoFit/>
          </a:bodyPr>
          <a:lstStyle/>
          <a:p>
            <a:pPr algn="ctr"/>
            <a:r>
              <a:rPr lang="en-US" sz="4800" dirty="0" smtClean="0">
                <a:solidFill>
                  <a:schemeClr val="bg1"/>
                </a:solidFill>
              </a:rPr>
              <a:t>Cocaine</a:t>
            </a:r>
            <a:endParaRPr lang="en-US" sz="4800" dirty="0">
              <a:solidFill>
                <a:schemeClr val="bg1"/>
              </a:solidFill>
            </a:endParaRPr>
          </a:p>
        </p:txBody>
      </p:sp>
      <p:pic>
        <p:nvPicPr>
          <p:cNvPr id="58373" name="Picture 5"/>
          <p:cNvPicPr>
            <a:picLocks noChangeAspect="1" noChangeArrowheads="1"/>
          </p:cNvPicPr>
          <p:nvPr/>
        </p:nvPicPr>
        <p:blipFill>
          <a:blip r:embed="rId4"/>
          <a:srcRect/>
          <a:stretch>
            <a:fillRect/>
          </a:stretch>
        </p:blipFill>
        <p:spPr bwMode="auto">
          <a:xfrm>
            <a:off x="-9832" y="189239"/>
            <a:ext cx="4251552" cy="3018246"/>
          </a:xfrm>
          <a:prstGeom prst="rect">
            <a:avLst/>
          </a:prstGeom>
          <a:noFill/>
          <a:ln w="9525">
            <a:noFill/>
            <a:miter lim="800000"/>
            <a:headEnd/>
            <a:tailEnd/>
          </a:ln>
        </p:spPr>
      </p:pic>
      <p:pic>
        <p:nvPicPr>
          <p:cNvPr id="58374" name="Picture 6"/>
          <p:cNvPicPr>
            <a:picLocks noChangeAspect="1" noChangeArrowheads="1"/>
          </p:cNvPicPr>
          <p:nvPr/>
        </p:nvPicPr>
        <p:blipFill>
          <a:blip r:embed="rId5"/>
          <a:srcRect/>
          <a:stretch>
            <a:fillRect/>
          </a:stretch>
        </p:blipFill>
        <p:spPr bwMode="auto">
          <a:xfrm>
            <a:off x="-9832" y="-428"/>
            <a:ext cx="4251552" cy="185148"/>
          </a:xfrm>
          <a:prstGeom prst="rect">
            <a:avLst/>
          </a:prstGeom>
          <a:noFill/>
          <a:ln w="9525">
            <a:noFill/>
            <a:miter lim="800000"/>
            <a:headEnd/>
            <a:tailEnd/>
          </a:ln>
        </p:spPr>
      </p:pic>
      <p:pic>
        <p:nvPicPr>
          <p:cNvPr id="58375" name="Picture 7"/>
          <p:cNvPicPr>
            <a:picLocks noChangeAspect="1" noChangeArrowheads="1"/>
          </p:cNvPicPr>
          <p:nvPr/>
        </p:nvPicPr>
        <p:blipFill>
          <a:blip r:embed="rId6"/>
          <a:srcRect/>
          <a:stretch>
            <a:fillRect/>
          </a:stretch>
        </p:blipFill>
        <p:spPr bwMode="auto">
          <a:xfrm>
            <a:off x="-9832" y="3197652"/>
            <a:ext cx="4251552" cy="3146737"/>
          </a:xfrm>
          <a:prstGeom prst="rect">
            <a:avLst/>
          </a:prstGeom>
          <a:noFill/>
          <a:ln w="9525">
            <a:noFill/>
            <a:miter lim="800000"/>
            <a:headEnd/>
            <a:tailEnd/>
          </a:ln>
        </p:spPr>
      </p:pic>
      <p:pic>
        <p:nvPicPr>
          <p:cNvPr id="58377" name="Picture 9"/>
          <p:cNvPicPr>
            <a:picLocks noChangeAspect="1" noChangeArrowheads="1"/>
          </p:cNvPicPr>
          <p:nvPr/>
        </p:nvPicPr>
        <p:blipFill>
          <a:blip r:embed="rId7"/>
          <a:srcRect/>
          <a:stretch>
            <a:fillRect/>
          </a:stretch>
        </p:blipFill>
        <p:spPr bwMode="auto">
          <a:xfrm>
            <a:off x="830673" y="3256646"/>
            <a:ext cx="3003907" cy="200260"/>
          </a:xfrm>
          <a:prstGeom prst="rect">
            <a:avLst/>
          </a:prstGeom>
          <a:noFill/>
          <a:ln w="9525">
            <a:noFill/>
            <a:miter lim="800000"/>
            <a:headEnd/>
            <a:tailEnd/>
          </a:ln>
        </p:spPr>
      </p:pic>
      <p:pic>
        <p:nvPicPr>
          <p:cNvPr id="58378" name="Picture 10"/>
          <p:cNvPicPr>
            <a:picLocks noChangeAspect="1" noChangeArrowheads="1"/>
          </p:cNvPicPr>
          <p:nvPr/>
        </p:nvPicPr>
        <p:blipFill>
          <a:blip r:embed="rId8"/>
          <a:srcRect/>
          <a:stretch>
            <a:fillRect/>
          </a:stretch>
        </p:blipFill>
        <p:spPr bwMode="auto">
          <a:xfrm>
            <a:off x="830673" y="3456906"/>
            <a:ext cx="1590675" cy="200025"/>
          </a:xfrm>
          <a:prstGeom prst="rect">
            <a:avLst/>
          </a:prstGeom>
          <a:noFill/>
          <a:ln w="9525">
            <a:noFill/>
            <a:miter lim="800000"/>
            <a:headEnd/>
            <a:tailEnd/>
          </a:ln>
        </p:spPr>
      </p:pic>
      <p:pic>
        <p:nvPicPr>
          <p:cNvPr id="58379" name="Picture 11"/>
          <p:cNvPicPr>
            <a:picLocks noChangeAspect="1" noChangeArrowheads="1"/>
          </p:cNvPicPr>
          <p:nvPr/>
        </p:nvPicPr>
        <p:blipFill>
          <a:blip r:embed="rId9"/>
          <a:srcRect/>
          <a:stretch>
            <a:fillRect/>
          </a:stretch>
        </p:blipFill>
        <p:spPr bwMode="auto">
          <a:xfrm>
            <a:off x="3834580" y="3256646"/>
            <a:ext cx="352425" cy="2002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91299"/>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pic>
        <p:nvPicPr>
          <p:cNvPr id="59394" name="Picture 2"/>
          <p:cNvPicPr>
            <a:picLocks noChangeAspect="1" noChangeArrowheads="1"/>
          </p:cNvPicPr>
          <p:nvPr/>
        </p:nvPicPr>
        <p:blipFill>
          <a:blip r:embed="rId4"/>
          <a:srcRect/>
          <a:stretch>
            <a:fillRect/>
          </a:stretch>
        </p:blipFill>
        <p:spPr bwMode="auto">
          <a:xfrm>
            <a:off x="358262" y="408295"/>
            <a:ext cx="8473410" cy="547484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6013866"/>
            <a:ext cx="9144000" cy="307777"/>
          </a:xfrm>
          <a:prstGeom prst="rect">
            <a:avLst/>
          </a:prstGeom>
          <a:noFill/>
        </p:spPr>
        <p:txBody>
          <a:bodyPr wrap="square" rtlCol="0">
            <a:spAutoFit/>
          </a:bodyPr>
          <a:lstStyle/>
          <a:p>
            <a:pPr algn="ctr"/>
            <a:r>
              <a:rPr lang="en-US" sz="1400" b="1" dirty="0" smtClean="0"/>
              <a:t>1. </a:t>
            </a:r>
            <a:r>
              <a:rPr lang="en-US" sz="1400" dirty="0" smtClean="0"/>
              <a:t>UNODC, World Drug Report, 2010</a:t>
            </a:r>
            <a:r>
              <a:rPr lang="en-US" sz="1400" b="1" dirty="0" smtClean="0"/>
              <a:t>  2. </a:t>
            </a:r>
            <a:r>
              <a:rPr lang="en-US" sz="1400" dirty="0" smtClean="0"/>
              <a:t>US ONDCP, 2000.  Image source: http://remixxworld.blogspot.com</a:t>
            </a:r>
          </a:p>
        </p:txBody>
      </p:sp>
      <p:pic>
        <p:nvPicPr>
          <p:cNvPr id="64516" name="Picture 4" descr="http://2.bp.blogspot.com/_Bq5v8T4ediQ/SxSBfQkWncI/AAAAAAAAAWA/KvyOj4LWoIE/s1600/_44615530_poppies7_416.jpg"/>
          <p:cNvPicPr>
            <a:picLocks noChangeAspect="1" noChangeArrowheads="1"/>
          </p:cNvPicPr>
          <p:nvPr/>
        </p:nvPicPr>
        <p:blipFill>
          <a:blip r:embed="rId4"/>
          <a:srcRect/>
          <a:stretch>
            <a:fillRect/>
          </a:stretch>
        </p:blipFill>
        <p:spPr bwMode="auto">
          <a:xfrm>
            <a:off x="283394" y="4042426"/>
            <a:ext cx="3962400" cy="1905000"/>
          </a:xfrm>
          <a:prstGeom prst="rect">
            <a:avLst/>
          </a:prstGeom>
          <a:noFill/>
        </p:spPr>
      </p:pic>
      <p:sp>
        <p:nvSpPr>
          <p:cNvPr id="10" name="Rectangle 9"/>
          <p:cNvSpPr/>
          <p:nvPr/>
        </p:nvSpPr>
        <p:spPr>
          <a:xfrm>
            <a:off x="546673" y="1524209"/>
            <a:ext cx="7764286" cy="2554545"/>
          </a:xfrm>
          <a:prstGeom prst="rect">
            <a:avLst/>
          </a:prstGeom>
        </p:spPr>
        <p:txBody>
          <a:bodyPr wrap="square">
            <a:spAutoFit/>
          </a:bodyPr>
          <a:lstStyle/>
          <a:p>
            <a:r>
              <a:rPr lang="en-US" sz="2000" b="1" dirty="0" smtClean="0"/>
              <a:t>Annual global opiate market: </a:t>
            </a:r>
            <a:r>
              <a:rPr lang="en-US" sz="2000" dirty="0" smtClean="0"/>
              <a:t>$65 billion ($55 billion from heroin) </a:t>
            </a:r>
          </a:p>
          <a:p>
            <a:r>
              <a:rPr lang="en-US" sz="2000" b="1" dirty="0" smtClean="0"/>
              <a:t>United states and Canadian market: </a:t>
            </a:r>
            <a:r>
              <a:rPr lang="en-US" sz="2000" dirty="0" smtClean="0"/>
              <a:t>$8 billion</a:t>
            </a:r>
            <a:r>
              <a:rPr lang="en-US" sz="2000" baseline="30000" dirty="0" smtClean="0"/>
              <a:t>1</a:t>
            </a:r>
            <a:endParaRPr lang="en-US" sz="2000" b="1" baseline="30000" dirty="0" smtClean="0"/>
          </a:p>
          <a:p>
            <a:endParaRPr lang="en-US" sz="800" b="1" dirty="0" smtClean="0"/>
          </a:p>
          <a:p>
            <a:r>
              <a:rPr lang="en-US" b="1" dirty="0" smtClean="0"/>
              <a:t>Global Consumption: </a:t>
            </a:r>
            <a:r>
              <a:rPr lang="en-US" dirty="0" smtClean="0"/>
              <a:t>15 million heroin users and 4 million users of other opiates</a:t>
            </a:r>
            <a:r>
              <a:rPr lang="en-US" baseline="30000" dirty="0" smtClean="0"/>
              <a:t>1</a:t>
            </a:r>
          </a:p>
          <a:p>
            <a:endParaRPr lang="en-US" sz="800" dirty="0" smtClean="0"/>
          </a:p>
          <a:p>
            <a:r>
              <a:rPr lang="en-US" dirty="0" smtClean="0"/>
              <a:t>U.S. has the highest prevalence of</a:t>
            </a:r>
          </a:p>
          <a:p>
            <a:r>
              <a:rPr lang="en-US" dirty="0" smtClean="0"/>
              <a:t>heroin use in North America (0.58%</a:t>
            </a:r>
          </a:p>
          <a:p>
            <a:r>
              <a:rPr lang="en-US" dirty="0" smtClean="0"/>
              <a:t>Of the population aged 15-64; about</a:t>
            </a:r>
          </a:p>
          <a:p>
            <a:r>
              <a:rPr lang="en-US" dirty="0" smtClean="0"/>
              <a:t>1.2 million people)</a:t>
            </a:r>
            <a:r>
              <a:rPr lang="en-US" baseline="30000" dirty="0" smtClean="0"/>
              <a:t>2</a:t>
            </a:r>
          </a:p>
          <a:p>
            <a:endParaRPr lang="en-US" sz="1000" dirty="0" smtClean="0"/>
          </a:p>
        </p:txBody>
      </p:sp>
      <p:sp>
        <p:nvSpPr>
          <p:cNvPr id="11" name="TextBox 10"/>
          <p:cNvSpPr txBox="1"/>
          <p:nvPr/>
        </p:nvSpPr>
        <p:spPr>
          <a:xfrm>
            <a:off x="0" y="541191"/>
            <a:ext cx="9144000" cy="830997"/>
          </a:xfrm>
          <a:prstGeom prst="rect">
            <a:avLst/>
          </a:prstGeom>
          <a:noFill/>
        </p:spPr>
        <p:txBody>
          <a:bodyPr wrap="square" rtlCol="0">
            <a:spAutoFit/>
          </a:bodyPr>
          <a:lstStyle/>
          <a:p>
            <a:pPr algn="ctr"/>
            <a:r>
              <a:rPr lang="en-US" sz="4800" dirty="0" smtClean="0">
                <a:solidFill>
                  <a:schemeClr val="bg1"/>
                </a:solidFill>
              </a:rPr>
              <a:t>Heroin and other opiates</a:t>
            </a:r>
            <a:endParaRPr lang="en-US" sz="4800" dirty="0">
              <a:solidFill>
                <a:schemeClr val="bg1"/>
              </a:solidFill>
            </a:endParaRPr>
          </a:p>
        </p:txBody>
      </p:sp>
      <p:pic>
        <p:nvPicPr>
          <p:cNvPr id="64514" name="Picture 2" descr="http://3.bp.blogspot.com/_Bq5v8T4ediQ/SxSAU4EdzAI/AAAAAAAAAVo/J68L2eP2RtY/s1600/us-marines-opium-field.jpg"/>
          <p:cNvPicPr>
            <a:picLocks noChangeAspect="1" noChangeArrowheads="1"/>
          </p:cNvPicPr>
          <p:nvPr/>
        </p:nvPicPr>
        <p:blipFill>
          <a:blip r:embed="rId5"/>
          <a:srcRect/>
          <a:stretch>
            <a:fillRect/>
          </a:stretch>
        </p:blipFill>
        <p:spPr bwMode="auto">
          <a:xfrm>
            <a:off x="4428816" y="2938281"/>
            <a:ext cx="4531297" cy="3018977"/>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91299"/>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pic>
        <p:nvPicPr>
          <p:cNvPr id="90113" name="Picture 1"/>
          <p:cNvPicPr>
            <a:picLocks noChangeAspect="1" noChangeArrowheads="1"/>
          </p:cNvPicPr>
          <p:nvPr/>
        </p:nvPicPr>
        <p:blipFill>
          <a:blip r:embed="rId4"/>
          <a:srcRect/>
          <a:stretch>
            <a:fillRect/>
          </a:stretch>
        </p:blipFill>
        <p:spPr bwMode="auto">
          <a:xfrm>
            <a:off x="285135" y="281521"/>
            <a:ext cx="8606606" cy="567045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91299"/>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pic>
        <p:nvPicPr>
          <p:cNvPr id="61442" name="Picture 2"/>
          <p:cNvPicPr>
            <a:picLocks noChangeAspect="1" noChangeArrowheads="1"/>
          </p:cNvPicPr>
          <p:nvPr/>
        </p:nvPicPr>
        <p:blipFill>
          <a:blip r:embed="rId4"/>
          <a:srcRect/>
          <a:stretch>
            <a:fillRect/>
          </a:stretch>
        </p:blipFill>
        <p:spPr bwMode="auto">
          <a:xfrm>
            <a:off x="358262" y="421630"/>
            <a:ext cx="8487003" cy="5359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8" name="Picture 1"/>
          <p:cNvPicPr>
            <a:picLocks noChangeAspect="1" noChangeArrowheads="1"/>
          </p:cNvPicPr>
          <p:nvPr/>
        </p:nvPicPr>
        <p:blipFill>
          <a:blip r:embed="rId4"/>
          <a:srcRect/>
          <a:stretch>
            <a:fillRect/>
          </a:stretch>
        </p:blipFill>
        <p:spPr bwMode="auto">
          <a:xfrm>
            <a:off x="-1" y="0"/>
            <a:ext cx="9144000" cy="6355074"/>
          </a:xfrm>
          <a:prstGeom prst="rect">
            <a:avLst/>
          </a:prstGeom>
          <a:noFill/>
          <a:ln w="9525">
            <a:noFill/>
            <a:miter lim="800000"/>
            <a:headEnd/>
            <a:tailEnd/>
          </a:ln>
        </p:spPr>
      </p:pic>
      <p:pic>
        <p:nvPicPr>
          <p:cNvPr id="19" name="Picture 18" descr="fdgbg.jpg"/>
          <p:cNvPicPr>
            <a:picLocks noChangeAspect="1"/>
          </p:cNvPicPr>
          <p:nvPr/>
        </p:nvPicPr>
        <p:blipFill>
          <a:blip r:embed="rId5"/>
          <a:stretch>
            <a:fillRect/>
          </a:stretch>
        </p:blipFill>
        <p:spPr>
          <a:xfrm>
            <a:off x="-1" y="3931215"/>
            <a:ext cx="3207555" cy="2405666"/>
          </a:xfrm>
          <a:prstGeom prst="rect">
            <a:avLst/>
          </a:prstGeom>
        </p:spPr>
      </p:pic>
      <p:sp>
        <p:nvSpPr>
          <p:cNvPr id="4" name="TextBox 3"/>
          <p:cNvSpPr txBox="1"/>
          <p:nvPr/>
        </p:nvSpPr>
        <p:spPr>
          <a:xfrm>
            <a:off x="0" y="6025208"/>
            <a:ext cx="9144000" cy="307777"/>
          </a:xfrm>
          <a:prstGeom prst="rect">
            <a:avLst/>
          </a:prstGeom>
          <a:noFill/>
        </p:spPr>
        <p:txBody>
          <a:bodyPr wrap="square" rtlCol="0">
            <a:spAutoFit/>
          </a:bodyPr>
          <a:lstStyle/>
          <a:p>
            <a:pPr algn="ctr"/>
            <a:r>
              <a:rPr lang="en-US" sz="1400" dirty="0" smtClean="0"/>
              <a:t>Image source: http://howcanisucceedinlife.com</a:t>
            </a:r>
            <a:endParaRPr lang="en-US" sz="1400" dirty="0"/>
          </a:p>
        </p:txBody>
      </p:sp>
      <p:sp>
        <p:nvSpPr>
          <p:cNvPr id="6" name="TextBox 5"/>
          <p:cNvSpPr txBox="1"/>
          <p:nvPr/>
        </p:nvSpPr>
        <p:spPr>
          <a:xfrm>
            <a:off x="501445" y="1265076"/>
            <a:ext cx="7846142" cy="369332"/>
          </a:xfrm>
          <a:prstGeom prst="rect">
            <a:avLst/>
          </a:prstGeom>
          <a:noFill/>
        </p:spPr>
        <p:txBody>
          <a:bodyPr wrap="square" rtlCol="0">
            <a:spAutoFit/>
          </a:bodyPr>
          <a:lstStyle/>
          <a:p>
            <a:pPr marL="742950" indent="-742950"/>
            <a:r>
              <a:rPr lang="en-US" b="1" dirty="0" smtClean="0"/>
              <a:t>1.  </a:t>
            </a:r>
            <a:r>
              <a:rPr lang="en-US" dirty="0" smtClean="0"/>
              <a:t>Introduce the populations</a:t>
            </a:r>
          </a:p>
        </p:txBody>
      </p:sp>
      <p:sp>
        <p:nvSpPr>
          <p:cNvPr id="7" name="TextBox 6"/>
          <p:cNvSpPr txBox="1"/>
          <p:nvPr/>
        </p:nvSpPr>
        <p:spPr>
          <a:xfrm>
            <a:off x="239517" y="336703"/>
            <a:ext cx="3360419" cy="923330"/>
          </a:xfrm>
          <a:prstGeom prst="rect">
            <a:avLst/>
          </a:prstGeom>
          <a:noFill/>
        </p:spPr>
        <p:txBody>
          <a:bodyPr wrap="square" rtlCol="0">
            <a:spAutoFit/>
          </a:bodyPr>
          <a:lstStyle/>
          <a:p>
            <a:pPr algn="ctr"/>
            <a:r>
              <a:rPr lang="en-US" sz="5400" dirty="0" smtClean="0"/>
              <a:t>Overview</a:t>
            </a:r>
          </a:p>
        </p:txBody>
      </p:sp>
      <p:sp>
        <p:nvSpPr>
          <p:cNvPr id="10" name="TextBox 9"/>
          <p:cNvSpPr txBox="1"/>
          <p:nvPr/>
        </p:nvSpPr>
        <p:spPr>
          <a:xfrm>
            <a:off x="511173" y="2099810"/>
            <a:ext cx="6313251" cy="615553"/>
          </a:xfrm>
          <a:prstGeom prst="rect">
            <a:avLst/>
          </a:prstGeom>
          <a:noFill/>
        </p:spPr>
        <p:txBody>
          <a:bodyPr wrap="square" rtlCol="0">
            <a:spAutoFit/>
          </a:bodyPr>
          <a:lstStyle/>
          <a:p>
            <a:r>
              <a:rPr lang="en-US" b="1" dirty="0" smtClean="0"/>
              <a:t>3.  </a:t>
            </a:r>
            <a:r>
              <a:rPr lang="en-US" dirty="0" smtClean="0"/>
              <a:t>Explore the relevant background information</a:t>
            </a:r>
          </a:p>
          <a:p>
            <a:pPr lvl="1">
              <a:buFont typeface="Arial" pitchFamily="34" charset="0"/>
              <a:buChar char="•"/>
            </a:pPr>
            <a:r>
              <a:rPr lang="en-US" sz="1600" i="1" dirty="0" smtClean="0"/>
              <a:t>  Prevalence &amp; Magnitude, </a:t>
            </a:r>
            <a:r>
              <a:rPr lang="en-US" sz="1600" i="1" dirty="0" err="1" smtClean="0"/>
              <a:t>Pathophysiology</a:t>
            </a:r>
            <a:endParaRPr lang="en-US" dirty="0"/>
          </a:p>
        </p:txBody>
      </p:sp>
      <p:sp>
        <p:nvSpPr>
          <p:cNvPr id="11" name="TextBox 10"/>
          <p:cNvSpPr txBox="1"/>
          <p:nvPr/>
        </p:nvSpPr>
        <p:spPr>
          <a:xfrm>
            <a:off x="511277" y="1673736"/>
            <a:ext cx="7324927" cy="369332"/>
          </a:xfrm>
          <a:prstGeom prst="rect">
            <a:avLst/>
          </a:prstGeom>
          <a:noFill/>
        </p:spPr>
        <p:txBody>
          <a:bodyPr wrap="square" rtlCol="0">
            <a:spAutoFit/>
          </a:bodyPr>
          <a:lstStyle/>
          <a:p>
            <a:r>
              <a:rPr lang="en-US" b="1" dirty="0" smtClean="0"/>
              <a:t>2.  </a:t>
            </a:r>
            <a:r>
              <a:rPr lang="en-US" dirty="0" smtClean="0"/>
              <a:t>Outline the search strategy used to conduct this systematic review</a:t>
            </a:r>
            <a:endParaRPr lang="en-US" dirty="0"/>
          </a:p>
        </p:txBody>
      </p:sp>
      <p:sp>
        <p:nvSpPr>
          <p:cNvPr id="12" name="TextBox 11"/>
          <p:cNvSpPr txBox="1"/>
          <p:nvPr/>
        </p:nvSpPr>
        <p:spPr>
          <a:xfrm>
            <a:off x="511173" y="2733575"/>
            <a:ext cx="8356059" cy="646331"/>
          </a:xfrm>
          <a:prstGeom prst="rect">
            <a:avLst/>
          </a:prstGeom>
          <a:noFill/>
        </p:spPr>
        <p:txBody>
          <a:bodyPr wrap="square" rtlCol="0">
            <a:spAutoFit/>
          </a:bodyPr>
          <a:lstStyle/>
          <a:p>
            <a:r>
              <a:rPr lang="en-US" b="1" dirty="0" smtClean="0"/>
              <a:t>4.  </a:t>
            </a:r>
            <a:r>
              <a:rPr lang="en-US" dirty="0" smtClean="0"/>
              <a:t>Note the benefits of physical activity and exercise among these populations</a:t>
            </a:r>
          </a:p>
          <a:p>
            <a:endParaRPr lang="en-US" dirty="0"/>
          </a:p>
        </p:txBody>
      </p:sp>
      <p:sp>
        <p:nvSpPr>
          <p:cNvPr id="13" name="TextBox 12"/>
          <p:cNvSpPr txBox="1"/>
          <p:nvPr/>
        </p:nvSpPr>
        <p:spPr>
          <a:xfrm>
            <a:off x="1128004" y="3142133"/>
            <a:ext cx="5233481" cy="369332"/>
          </a:xfrm>
          <a:prstGeom prst="rect">
            <a:avLst/>
          </a:prstGeom>
          <a:noFill/>
        </p:spPr>
        <p:txBody>
          <a:bodyPr wrap="square" rtlCol="0">
            <a:spAutoFit/>
          </a:bodyPr>
          <a:lstStyle/>
          <a:p>
            <a:r>
              <a:rPr lang="en-US" b="1" dirty="0" smtClean="0"/>
              <a:t>5.  </a:t>
            </a:r>
            <a:r>
              <a:rPr lang="en-US" dirty="0" smtClean="0"/>
              <a:t>Define an appropriate pre-exercise evaluation</a:t>
            </a:r>
            <a:endParaRPr lang="en-US" dirty="0"/>
          </a:p>
        </p:txBody>
      </p:sp>
      <p:sp>
        <p:nvSpPr>
          <p:cNvPr id="14" name="TextBox 13"/>
          <p:cNvSpPr txBox="1"/>
          <p:nvPr/>
        </p:nvSpPr>
        <p:spPr>
          <a:xfrm>
            <a:off x="3239305" y="3561883"/>
            <a:ext cx="5141538" cy="369332"/>
          </a:xfrm>
          <a:prstGeom prst="rect">
            <a:avLst/>
          </a:prstGeom>
          <a:noFill/>
        </p:spPr>
        <p:txBody>
          <a:bodyPr wrap="square" rtlCol="0">
            <a:spAutoFit/>
          </a:bodyPr>
          <a:lstStyle/>
          <a:p>
            <a:r>
              <a:rPr lang="en-US" b="1" dirty="0" smtClean="0"/>
              <a:t>6.  </a:t>
            </a:r>
            <a:r>
              <a:rPr lang="en-US" dirty="0" smtClean="0"/>
              <a:t>Identify unique considerations in exercise testing</a:t>
            </a:r>
          </a:p>
        </p:txBody>
      </p:sp>
      <p:sp>
        <p:nvSpPr>
          <p:cNvPr id="15" name="TextBox 14"/>
          <p:cNvSpPr txBox="1"/>
          <p:nvPr/>
        </p:nvSpPr>
        <p:spPr>
          <a:xfrm>
            <a:off x="3550594" y="3988495"/>
            <a:ext cx="4937257" cy="369332"/>
          </a:xfrm>
          <a:prstGeom prst="rect">
            <a:avLst/>
          </a:prstGeom>
          <a:noFill/>
        </p:spPr>
        <p:txBody>
          <a:bodyPr wrap="square" rtlCol="0">
            <a:spAutoFit/>
          </a:bodyPr>
          <a:lstStyle/>
          <a:p>
            <a:r>
              <a:rPr lang="en-US" b="1" dirty="0" smtClean="0"/>
              <a:t>7.  </a:t>
            </a:r>
            <a:r>
              <a:rPr lang="en-US" dirty="0" smtClean="0"/>
              <a:t>Characterize the ACSM FITT recommendations</a:t>
            </a:r>
          </a:p>
        </p:txBody>
      </p:sp>
      <p:sp>
        <p:nvSpPr>
          <p:cNvPr id="16" name="TextBox 15"/>
          <p:cNvSpPr txBox="1"/>
          <p:nvPr/>
        </p:nvSpPr>
        <p:spPr>
          <a:xfrm>
            <a:off x="3774333" y="4435651"/>
            <a:ext cx="4937257" cy="923330"/>
          </a:xfrm>
          <a:prstGeom prst="rect">
            <a:avLst/>
          </a:prstGeom>
          <a:noFill/>
        </p:spPr>
        <p:txBody>
          <a:bodyPr wrap="square" rtlCol="0">
            <a:spAutoFit/>
          </a:bodyPr>
          <a:lstStyle/>
          <a:p>
            <a:r>
              <a:rPr lang="en-US" b="1" dirty="0" smtClean="0"/>
              <a:t>8.</a:t>
            </a:r>
            <a:r>
              <a:rPr lang="en-US" dirty="0" smtClean="0"/>
              <a:t>  Evaluate special considerations in </a:t>
            </a:r>
            <a:r>
              <a:rPr lang="en-US" dirty="0" err="1" smtClean="0"/>
              <a:t>ExR</a:t>
            </a:r>
            <a:r>
              <a:rPr lang="en-US" baseline="-25000" dirty="0" err="1" smtClean="0"/>
              <a:t>x</a:t>
            </a:r>
            <a:r>
              <a:rPr lang="en-US" dirty="0" smtClean="0"/>
              <a:t> </a:t>
            </a:r>
          </a:p>
          <a:p>
            <a:endParaRPr lang="en-US" dirty="0" smtClean="0"/>
          </a:p>
          <a:p>
            <a:endParaRPr lang="en-US" dirty="0"/>
          </a:p>
        </p:txBody>
      </p:sp>
      <p:sp>
        <p:nvSpPr>
          <p:cNvPr id="17" name="TextBox 16"/>
          <p:cNvSpPr txBox="1"/>
          <p:nvPr/>
        </p:nvSpPr>
        <p:spPr>
          <a:xfrm>
            <a:off x="3715959" y="4893008"/>
            <a:ext cx="5151273" cy="2031325"/>
          </a:xfrm>
          <a:prstGeom prst="rect">
            <a:avLst/>
          </a:prstGeom>
          <a:noFill/>
        </p:spPr>
        <p:txBody>
          <a:bodyPr wrap="square" rtlCol="0">
            <a:spAutoFit/>
          </a:bodyPr>
          <a:lstStyle/>
          <a:p>
            <a:r>
              <a:rPr lang="en-US" b="1" dirty="0" smtClean="0"/>
              <a:t>9.  </a:t>
            </a:r>
            <a:r>
              <a:rPr lang="en-US" dirty="0" smtClean="0"/>
              <a:t>Discuss behavior change strategies to increase</a:t>
            </a:r>
          </a:p>
          <a:p>
            <a:r>
              <a:rPr lang="en-US" dirty="0" smtClean="0"/>
              <a:t>      exercise adherence</a:t>
            </a:r>
          </a:p>
          <a:p>
            <a:endParaRPr lang="en-US" dirty="0" smtClean="0"/>
          </a:p>
          <a:p>
            <a:endParaRPr lang="en-US" dirty="0" smtClean="0"/>
          </a:p>
          <a:p>
            <a:endParaRPr lang="en-US" dirty="0" smtClean="0"/>
          </a:p>
          <a:p>
            <a:endParaRPr lang="en-US" dirty="0" smtClean="0"/>
          </a:p>
          <a:p>
            <a:endParaRPr lang="en-US" dirty="0"/>
          </a:p>
        </p:txBody>
      </p:sp>
      <p:sp>
        <p:nvSpPr>
          <p:cNvPr id="18" name="TextBox 17"/>
          <p:cNvSpPr txBox="1"/>
          <p:nvPr/>
        </p:nvSpPr>
        <p:spPr>
          <a:xfrm>
            <a:off x="3449236" y="5563543"/>
            <a:ext cx="4781615" cy="923330"/>
          </a:xfrm>
          <a:prstGeom prst="rect">
            <a:avLst/>
          </a:prstGeom>
          <a:noFill/>
        </p:spPr>
        <p:txBody>
          <a:bodyPr wrap="square" rtlCol="0">
            <a:spAutoFit/>
          </a:bodyPr>
          <a:lstStyle/>
          <a:p>
            <a:r>
              <a:rPr lang="en-US" b="1" dirty="0" smtClean="0"/>
              <a:t>10.  </a:t>
            </a:r>
            <a:r>
              <a:rPr lang="en-US" dirty="0" smtClean="0"/>
              <a:t>Provide a summary of the major points</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91299"/>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pic>
        <p:nvPicPr>
          <p:cNvPr id="62468" name="Picture 4"/>
          <p:cNvPicPr>
            <a:picLocks noChangeAspect="1" noChangeArrowheads="1"/>
          </p:cNvPicPr>
          <p:nvPr/>
        </p:nvPicPr>
        <p:blipFill>
          <a:blip r:embed="rId4"/>
          <a:srcRect/>
          <a:stretch>
            <a:fillRect/>
          </a:stretch>
        </p:blipFill>
        <p:spPr bwMode="auto">
          <a:xfrm>
            <a:off x="397590" y="325060"/>
            <a:ext cx="8413209" cy="5558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5073446" y="5595894"/>
            <a:ext cx="4070554" cy="738664"/>
          </a:xfrm>
          <a:prstGeom prst="rect">
            <a:avLst/>
          </a:prstGeom>
          <a:noFill/>
        </p:spPr>
        <p:txBody>
          <a:bodyPr wrap="square" rtlCol="0">
            <a:spAutoFit/>
          </a:bodyPr>
          <a:lstStyle/>
          <a:p>
            <a:r>
              <a:rPr lang="en-US" sz="1400" b="1" dirty="0" smtClean="0"/>
              <a:t>1/Graph:</a:t>
            </a:r>
            <a:r>
              <a:rPr lang="en-US" sz="1400" dirty="0" smtClean="0"/>
              <a:t> UNODC, World Drug Report, 2010 </a:t>
            </a:r>
          </a:p>
          <a:p>
            <a:r>
              <a:rPr lang="en-US" sz="1400" b="1" dirty="0" smtClean="0"/>
              <a:t>2. </a:t>
            </a:r>
            <a:r>
              <a:rPr lang="en-US" sz="1400" dirty="0" smtClean="0"/>
              <a:t>SAMSHA, 2008</a:t>
            </a:r>
          </a:p>
          <a:p>
            <a:r>
              <a:rPr lang="en-US" sz="1400" b="1" dirty="0" smtClean="0"/>
              <a:t>3. </a:t>
            </a:r>
            <a:r>
              <a:rPr lang="en-US" sz="1400" dirty="0" smtClean="0"/>
              <a:t>Hall W., and </a:t>
            </a:r>
            <a:r>
              <a:rPr lang="en-US" sz="1400" dirty="0" err="1" smtClean="0"/>
              <a:t>Degenhardt</a:t>
            </a:r>
            <a:r>
              <a:rPr lang="en-US" sz="1400" dirty="0" smtClean="0"/>
              <a:t>, L.,  2009.</a:t>
            </a:r>
            <a:endParaRPr lang="en-US" sz="1400" dirty="0"/>
          </a:p>
        </p:txBody>
      </p:sp>
      <p:sp>
        <p:nvSpPr>
          <p:cNvPr id="10" name="Rectangle 9"/>
          <p:cNvSpPr/>
          <p:nvPr/>
        </p:nvSpPr>
        <p:spPr>
          <a:xfrm>
            <a:off x="5073444" y="1556426"/>
            <a:ext cx="4070556" cy="3693319"/>
          </a:xfrm>
          <a:prstGeom prst="rect">
            <a:avLst/>
          </a:prstGeom>
        </p:spPr>
        <p:txBody>
          <a:bodyPr wrap="square">
            <a:spAutoFit/>
          </a:bodyPr>
          <a:lstStyle/>
          <a:p>
            <a:r>
              <a:rPr lang="en-US" sz="2000" b="1" dirty="0" smtClean="0"/>
              <a:t>Largest number of illicit drug users:</a:t>
            </a:r>
          </a:p>
          <a:p>
            <a:r>
              <a:rPr lang="en-US" dirty="0" smtClean="0"/>
              <a:t>129-191 million people</a:t>
            </a:r>
            <a:r>
              <a:rPr lang="en-US" baseline="30000" dirty="0" smtClean="0"/>
              <a:t>1</a:t>
            </a:r>
          </a:p>
          <a:p>
            <a:endParaRPr lang="en-US" sz="1600" dirty="0" smtClean="0"/>
          </a:p>
          <a:p>
            <a:r>
              <a:rPr lang="en-US" dirty="0" smtClean="0"/>
              <a:t>In the U.S., nearly 30 million people (12.5% of population aged 15 – 64)</a:t>
            </a:r>
          </a:p>
          <a:p>
            <a:r>
              <a:rPr lang="en-US" dirty="0" smtClean="0"/>
              <a:t>Used marijuana in 2008</a:t>
            </a:r>
            <a:r>
              <a:rPr lang="en-US" baseline="30000" dirty="0" smtClean="0"/>
              <a:t>2</a:t>
            </a:r>
          </a:p>
          <a:p>
            <a:endParaRPr lang="en-US" sz="1600" dirty="0" smtClean="0"/>
          </a:p>
          <a:p>
            <a:r>
              <a:rPr lang="en-US" dirty="0" smtClean="0"/>
              <a:t>75.7% of U.S. drug users consume it</a:t>
            </a:r>
            <a:r>
              <a:rPr lang="en-US" baseline="30000" dirty="0" smtClean="0"/>
              <a:t>1</a:t>
            </a:r>
          </a:p>
          <a:p>
            <a:endParaRPr lang="en-US" sz="1600" dirty="0" smtClean="0"/>
          </a:p>
          <a:p>
            <a:r>
              <a:rPr lang="en-US" dirty="0" smtClean="0"/>
              <a:t>Typically thought of as harmless, but shows strong correlation with cardiovascular disease</a:t>
            </a:r>
            <a:r>
              <a:rPr lang="en-US" baseline="30000" dirty="0" smtClean="0"/>
              <a:t>3</a:t>
            </a:r>
          </a:p>
          <a:p>
            <a:endParaRPr lang="en-US" sz="1000" dirty="0" smtClean="0"/>
          </a:p>
          <a:p>
            <a:endParaRPr lang="en-US" sz="1000" dirty="0" smtClean="0"/>
          </a:p>
        </p:txBody>
      </p:sp>
      <p:sp>
        <p:nvSpPr>
          <p:cNvPr id="11" name="TextBox 10"/>
          <p:cNvSpPr txBox="1"/>
          <p:nvPr/>
        </p:nvSpPr>
        <p:spPr>
          <a:xfrm>
            <a:off x="4768645" y="467728"/>
            <a:ext cx="4375355" cy="830997"/>
          </a:xfrm>
          <a:prstGeom prst="rect">
            <a:avLst/>
          </a:prstGeom>
          <a:noFill/>
        </p:spPr>
        <p:txBody>
          <a:bodyPr wrap="square" rtlCol="0">
            <a:spAutoFit/>
          </a:bodyPr>
          <a:lstStyle/>
          <a:p>
            <a:pPr algn="ctr"/>
            <a:r>
              <a:rPr lang="en-US" sz="4800" dirty="0" smtClean="0">
                <a:solidFill>
                  <a:schemeClr val="bg1"/>
                </a:solidFill>
              </a:rPr>
              <a:t>Marijuana</a:t>
            </a:r>
            <a:endParaRPr lang="en-US" sz="4800" dirty="0">
              <a:solidFill>
                <a:schemeClr val="bg1"/>
              </a:solidFill>
            </a:endParaRPr>
          </a:p>
        </p:txBody>
      </p:sp>
      <p:pic>
        <p:nvPicPr>
          <p:cNvPr id="13" name="Picture 2"/>
          <p:cNvPicPr>
            <a:picLocks noChangeAspect="1" noChangeArrowheads="1"/>
          </p:cNvPicPr>
          <p:nvPr/>
        </p:nvPicPr>
        <p:blipFill>
          <a:blip r:embed="rId4"/>
          <a:srcRect/>
          <a:stretch>
            <a:fillRect/>
          </a:stretch>
        </p:blipFill>
        <p:spPr bwMode="auto">
          <a:xfrm>
            <a:off x="1" y="0"/>
            <a:ext cx="4768644" cy="6334558"/>
          </a:xfrm>
          <a:prstGeom prst="rect">
            <a:avLst/>
          </a:prstGeom>
          <a:noFill/>
          <a:ln w="9525">
            <a:noFill/>
            <a:miter lim="800000"/>
            <a:headEnd/>
            <a:tailEnd/>
          </a:ln>
        </p:spPr>
      </p:pic>
      <p:pic>
        <p:nvPicPr>
          <p:cNvPr id="91138" name="Picture 2"/>
          <p:cNvPicPr>
            <a:picLocks noChangeAspect="1" noChangeArrowheads="1"/>
          </p:cNvPicPr>
          <p:nvPr/>
        </p:nvPicPr>
        <p:blipFill>
          <a:blip r:embed="rId5"/>
          <a:srcRect/>
          <a:stretch>
            <a:fillRect/>
          </a:stretch>
        </p:blipFill>
        <p:spPr bwMode="auto">
          <a:xfrm>
            <a:off x="49160" y="343333"/>
            <a:ext cx="4629150" cy="59912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10" name="Rectangle 9"/>
          <p:cNvSpPr/>
          <p:nvPr/>
        </p:nvSpPr>
        <p:spPr>
          <a:xfrm>
            <a:off x="5073444" y="1935813"/>
            <a:ext cx="3942737" cy="3170099"/>
          </a:xfrm>
          <a:prstGeom prst="rect">
            <a:avLst/>
          </a:prstGeom>
        </p:spPr>
        <p:txBody>
          <a:bodyPr wrap="square">
            <a:spAutoFit/>
          </a:bodyPr>
          <a:lstStyle/>
          <a:p>
            <a:r>
              <a:rPr lang="en-US" sz="2000" b="1" dirty="0" smtClean="0"/>
              <a:t>Amphetamine-group substances:</a:t>
            </a:r>
            <a:r>
              <a:rPr lang="en-US" sz="2000" dirty="0" smtClean="0"/>
              <a:t> Between 13.7 and 52.9 million people used at least once in 2008</a:t>
            </a:r>
            <a:r>
              <a:rPr lang="en-US" sz="2000" baseline="30000" dirty="0" smtClean="0"/>
              <a:t>1</a:t>
            </a:r>
          </a:p>
          <a:p>
            <a:endParaRPr lang="en-US" sz="1000" dirty="0" smtClean="0"/>
          </a:p>
          <a:p>
            <a:r>
              <a:rPr lang="en-US" sz="2000" dirty="0" smtClean="0"/>
              <a:t>3.2 million from North America</a:t>
            </a:r>
          </a:p>
          <a:p>
            <a:r>
              <a:rPr lang="en-US" sz="2000" dirty="0" smtClean="0"/>
              <a:t>2.7 million from the U.S. (1.3%)</a:t>
            </a:r>
            <a:r>
              <a:rPr lang="en-US" sz="2000" baseline="30000" dirty="0" smtClean="0"/>
              <a:t>2</a:t>
            </a:r>
          </a:p>
          <a:p>
            <a:endParaRPr lang="en-US" sz="1000" dirty="0" smtClean="0"/>
          </a:p>
          <a:p>
            <a:r>
              <a:rPr lang="en-US" sz="2000" b="1" dirty="0" err="1" smtClean="0"/>
              <a:t>Ecstacy</a:t>
            </a:r>
            <a:r>
              <a:rPr lang="en-US" sz="2000" b="1" dirty="0" smtClean="0"/>
              <a:t>:</a:t>
            </a:r>
            <a:r>
              <a:rPr lang="en-US" sz="2000" dirty="0" smtClean="0"/>
              <a:t> 10.5 and 25.8 million people worldwide</a:t>
            </a:r>
            <a:r>
              <a:rPr lang="en-US" sz="2000" baseline="30000" dirty="0" smtClean="0"/>
              <a:t>1</a:t>
            </a:r>
            <a:r>
              <a:rPr lang="en-US" sz="2000" dirty="0" smtClean="0"/>
              <a:t>, 2.4 million people from the U.S. (1%)</a:t>
            </a:r>
            <a:r>
              <a:rPr lang="en-US" sz="2000" baseline="30000" dirty="0" smtClean="0"/>
              <a:t>2</a:t>
            </a:r>
          </a:p>
          <a:p>
            <a:endParaRPr lang="en-US" sz="2000" dirty="0"/>
          </a:p>
        </p:txBody>
      </p:sp>
      <p:sp>
        <p:nvSpPr>
          <p:cNvPr id="11" name="TextBox 10"/>
          <p:cNvSpPr txBox="1"/>
          <p:nvPr/>
        </p:nvSpPr>
        <p:spPr>
          <a:xfrm>
            <a:off x="4768644" y="486382"/>
            <a:ext cx="4375355" cy="830997"/>
          </a:xfrm>
          <a:prstGeom prst="rect">
            <a:avLst/>
          </a:prstGeom>
          <a:noFill/>
        </p:spPr>
        <p:txBody>
          <a:bodyPr wrap="square" rtlCol="0">
            <a:spAutoFit/>
          </a:bodyPr>
          <a:lstStyle/>
          <a:p>
            <a:pPr algn="ctr"/>
            <a:r>
              <a:rPr lang="en-US" sz="4800" dirty="0" smtClean="0">
                <a:solidFill>
                  <a:schemeClr val="bg1"/>
                </a:solidFill>
              </a:rPr>
              <a:t>Other drugs…</a:t>
            </a:r>
            <a:endParaRPr lang="en-US" sz="4800" dirty="0">
              <a:solidFill>
                <a:schemeClr val="bg1"/>
              </a:solidFill>
            </a:endParaRPr>
          </a:p>
        </p:txBody>
      </p:sp>
      <p:pic>
        <p:nvPicPr>
          <p:cNvPr id="13" name="Picture 2"/>
          <p:cNvPicPr>
            <a:picLocks noChangeAspect="1" noChangeArrowheads="1"/>
          </p:cNvPicPr>
          <p:nvPr/>
        </p:nvPicPr>
        <p:blipFill>
          <a:blip r:embed="rId4"/>
          <a:srcRect/>
          <a:stretch>
            <a:fillRect/>
          </a:stretch>
        </p:blipFill>
        <p:spPr bwMode="auto">
          <a:xfrm>
            <a:off x="1" y="0"/>
            <a:ext cx="4768644" cy="6334558"/>
          </a:xfrm>
          <a:prstGeom prst="rect">
            <a:avLst/>
          </a:prstGeom>
          <a:noFill/>
          <a:ln w="9525">
            <a:noFill/>
            <a:miter lim="800000"/>
            <a:headEnd/>
            <a:tailEnd/>
          </a:ln>
        </p:spPr>
      </p:pic>
      <p:pic>
        <p:nvPicPr>
          <p:cNvPr id="92162" name="Picture 2"/>
          <p:cNvPicPr>
            <a:picLocks noChangeAspect="1" noChangeArrowheads="1"/>
          </p:cNvPicPr>
          <p:nvPr/>
        </p:nvPicPr>
        <p:blipFill>
          <a:blip r:embed="rId5"/>
          <a:srcRect/>
          <a:stretch>
            <a:fillRect/>
          </a:stretch>
        </p:blipFill>
        <p:spPr bwMode="auto">
          <a:xfrm>
            <a:off x="114300" y="49475"/>
            <a:ext cx="4457700" cy="6267450"/>
          </a:xfrm>
          <a:prstGeom prst="rect">
            <a:avLst/>
          </a:prstGeom>
          <a:noFill/>
          <a:ln w="9525">
            <a:noFill/>
            <a:miter lim="800000"/>
            <a:headEnd/>
            <a:tailEnd/>
          </a:ln>
        </p:spPr>
      </p:pic>
      <p:sp>
        <p:nvSpPr>
          <p:cNvPr id="9" name="TextBox 8"/>
          <p:cNvSpPr txBox="1"/>
          <p:nvPr/>
        </p:nvSpPr>
        <p:spPr>
          <a:xfrm>
            <a:off x="5128577" y="5811338"/>
            <a:ext cx="4015423" cy="523220"/>
          </a:xfrm>
          <a:prstGeom prst="rect">
            <a:avLst/>
          </a:prstGeom>
          <a:noFill/>
        </p:spPr>
        <p:txBody>
          <a:bodyPr wrap="square" rtlCol="0">
            <a:spAutoFit/>
          </a:bodyPr>
          <a:lstStyle/>
          <a:p>
            <a:r>
              <a:rPr lang="en-US" sz="1400" b="1" dirty="0" smtClean="0"/>
              <a:t>1/Graph:</a:t>
            </a:r>
            <a:r>
              <a:rPr lang="en-US" sz="1400" dirty="0" smtClean="0"/>
              <a:t> UNODC, World Drug Report, 2010</a:t>
            </a:r>
          </a:p>
          <a:p>
            <a:r>
              <a:rPr lang="en-US" sz="1400" b="1" dirty="0" smtClean="0"/>
              <a:t>2. </a:t>
            </a:r>
            <a:r>
              <a:rPr lang="en-US" sz="1400" dirty="0" smtClean="0"/>
              <a:t>SAMSHA, 2008</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0" y="5918200"/>
            <a:ext cx="9144000" cy="338554"/>
          </a:xfrm>
          <a:prstGeom prst="rect">
            <a:avLst/>
          </a:prstGeom>
          <a:noFill/>
        </p:spPr>
        <p:txBody>
          <a:bodyPr wrap="square" rtlCol="0">
            <a:spAutoFit/>
          </a:bodyPr>
          <a:lstStyle/>
          <a:p>
            <a:pPr algn="ctr"/>
            <a:r>
              <a:rPr lang="en-US" sz="1600" dirty="0" smtClean="0"/>
              <a:t>Image source: http://sgugenetics.pbworks.com</a:t>
            </a:r>
            <a:endParaRPr lang="en-US" sz="1600" dirty="0"/>
          </a:p>
        </p:txBody>
      </p:sp>
      <p:pic>
        <p:nvPicPr>
          <p:cNvPr id="1026"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pic>
        <p:nvPicPr>
          <p:cNvPr id="7171" name="Picture 3"/>
          <p:cNvPicPr>
            <a:picLocks noChangeAspect="1" noChangeArrowheads="1"/>
          </p:cNvPicPr>
          <p:nvPr/>
        </p:nvPicPr>
        <p:blipFill>
          <a:blip r:embed="rId5"/>
          <a:srcRect/>
          <a:stretch>
            <a:fillRect/>
          </a:stretch>
        </p:blipFill>
        <p:spPr bwMode="auto">
          <a:xfrm>
            <a:off x="0" y="0"/>
            <a:ext cx="8809703" cy="6350000"/>
          </a:xfrm>
          <a:prstGeom prst="rect">
            <a:avLst/>
          </a:prstGeom>
          <a:noFill/>
          <a:ln w="9525">
            <a:noFill/>
            <a:miter lim="800000"/>
            <a:headEnd/>
            <a:tailEnd/>
          </a:ln>
        </p:spPr>
      </p:pic>
      <p:sp>
        <p:nvSpPr>
          <p:cNvPr id="11" name="Rectangle 10"/>
          <p:cNvSpPr/>
          <p:nvPr/>
        </p:nvSpPr>
        <p:spPr>
          <a:xfrm>
            <a:off x="338599" y="1465008"/>
            <a:ext cx="3613970" cy="3893374"/>
          </a:xfrm>
          <a:prstGeom prst="rect">
            <a:avLst/>
          </a:prstGeom>
        </p:spPr>
        <p:txBody>
          <a:bodyPr wrap="square">
            <a:spAutoFit/>
          </a:bodyPr>
          <a:lstStyle/>
          <a:p>
            <a:r>
              <a:rPr lang="en-US" sz="1900" dirty="0" smtClean="0"/>
              <a:t>People with SUD are more likely to engage in criminal activity</a:t>
            </a:r>
            <a:r>
              <a:rPr lang="en-US" sz="1900" baseline="30000" dirty="0" smtClean="0"/>
              <a:t>1</a:t>
            </a:r>
          </a:p>
          <a:p>
            <a:endParaRPr lang="en-US" sz="1900" dirty="0" smtClean="0"/>
          </a:p>
          <a:p>
            <a:r>
              <a:rPr lang="en-US" sz="1900" dirty="0" smtClean="0"/>
              <a:t>37.2% of adults on parole had abused illicit substances or were dependent on them, compared to 8.9% who had not been on parole in the past year</a:t>
            </a:r>
            <a:r>
              <a:rPr lang="en-US" sz="1900" baseline="30000" dirty="0" smtClean="0"/>
              <a:t>2</a:t>
            </a:r>
          </a:p>
          <a:p>
            <a:endParaRPr lang="en-US" sz="1900" dirty="0" smtClean="0"/>
          </a:p>
          <a:p>
            <a:r>
              <a:rPr lang="en-US" sz="1900" dirty="0" smtClean="0"/>
              <a:t>37.4% of adults on probation were drug abusers or dependent on drugs compared to 8.5% of adults not on parole in the past year</a:t>
            </a:r>
            <a:r>
              <a:rPr lang="en-US" sz="1900" baseline="30000" dirty="0" smtClean="0"/>
              <a:t>2</a:t>
            </a:r>
            <a:endParaRPr lang="en-US" sz="1900" baseline="30000" dirty="0"/>
          </a:p>
        </p:txBody>
      </p:sp>
      <p:sp>
        <p:nvSpPr>
          <p:cNvPr id="6" name="TextBox 5"/>
          <p:cNvSpPr txBox="1"/>
          <p:nvPr/>
        </p:nvSpPr>
        <p:spPr>
          <a:xfrm>
            <a:off x="1" y="304792"/>
            <a:ext cx="8809702" cy="707886"/>
          </a:xfrm>
          <a:prstGeom prst="rect">
            <a:avLst/>
          </a:prstGeom>
          <a:noFill/>
        </p:spPr>
        <p:txBody>
          <a:bodyPr wrap="square" rtlCol="0">
            <a:spAutoFit/>
          </a:bodyPr>
          <a:lstStyle/>
          <a:p>
            <a:pPr algn="ctr"/>
            <a:r>
              <a:rPr lang="en-US" sz="4000" b="1" dirty="0" smtClean="0"/>
              <a:t>Prevalence &amp; Magnitude continued…</a:t>
            </a:r>
            <a:endParaRPr lang="en-US" sz="4000" b="1" dirty="0"/>
          </a:p>
        </p:txBody>
      </p:sp>
      <p:sp>
        <p:nvSpPr>
          <p:cNvPr id="7" name="TextBox 6"/>
          <p:cNvSpPr txBox="1"/>
          <p:nvPr/>
        </p:nvSpPr>
        <p:spPr>
          <a:xfrm>
            <a:off x="63296" y="5803220"/>
            <a:ext cx="4320371" cy="523220"/>
          </a:xfrm>
          <a:prstGeom prst="rect">
            <a:avLst/>
          </a:prstGeom>
          <a:noFill/>
        </p:spPr>
        <p:txBody>
          <a:bodyPr wrap="square" rtlCol="0">
            <a:spAutoFit/>
          </a:bodyPr>
          <a:lstStyle/>
          <a:p>
            <a:r>
              <a:rPr lang="en-US" sz="1400" b="1" dirty="0" smtClean="0"/>
              <a:t>1. </a:t>
            </a:r>
            <a:r>
              <a:rPr lang="en-US" sz="1400" dirty="0" err="1" smtClean="0"/>
              <a:t>Hser</a:t>
            </a:r>
            <a:r>
              <a:rPr lang="en-US" sz="1400" dirty="0" smtClean="0"/>
              <a:t> et al., 1993</a:t>
            </a:r>
          </a:p>
          <a:p>
            <a:r>
              <a:rPr lang="en-US" sz="1400" b="1" dirty="0" smtClean="0"/>
              <a:t>2. </a:t>
            </a:r>
            <a:r>
              <a:rPr lang="en-US" sz="1400" dirty="0" smtClean="0"/>
              <a:t>The National Survey on Drug Use and Health, 2007</a:t>
            </a:r>
            <a:endParaRPr lang="en-US" dirty="0"/>
          </a:p>
        </p:txBody>
      </p:sp>
      <p:pic>
        <p:nvPicPr>
          <p:cNvPr id="7170" name="Picture 2" descr="http://upload.wikimedia.org/wikipedia/commons/e/e2/US_incarceration_rate_timeline.gif"/>
          <p:cNvPicPr>
            <a:picLocks noChangeAspect="1" noChangeArrowheads="1"/>
          </p:cNvPicPr>
          <p:nvPr/>
        </p:nvPicPr>
        <p:blipFill>
          <a:blip r:embed="rId6"/>
          <a:srcRect/>
          <a:stretch>
            <a:fillRect/>
          </a:stretch>
        </p:blipFill>
        <p:spPr bwMode="auto">
          <a:xfrm>
            <a:off x="4383667" y="1081548"/>
            <a:ext cx="4552941" cy="4905476"/>
          </a:xfrm>
          <a:prstGeom prst="rect">
            <a:avLst/>
          </a:prstGeom>
          <a:noFill/>
        </p:spPr>
      </p:pic>
      <p:sp>
        <p:nvSpPr>
          <p:cNvPr id="10" name="TextBox 9"/>
          <p:cNvSpPr txBox="1"/>
          <p:nvPr/>
        </p:nvSpPr>
        <p:spPr>
          <a:xfrm>
            <a:off x="4619031" y="6036184"/>
            <a:ext cx="5200351" cy="276999"/>
          </a:xfrm>
          <a:prstGeom prst="rect">
            <a:avLst/>
          </a:prstGeom>
          <a:noFill/>
        </p:spPr>
        <p:txBody>
          <a:bodyPr wrap="square" rtlCol="0">
            <a:spAutoFit/>
          </a:bodyPr>
          <a:lstStyle/>
          <a:p>
            <a:r>
              <a:rPr lang="en-US" sz="1200" dirty="0" smtClean="0"/>
              <a:t>U.S. Incarceration Rate Timeline Source: http://en.wikipedia.org/</a:t>
            </a:r>
            <a:endParaRPr lang="en-US" sz="1200"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104802" y="6033176"/>
            <a:ext cx="8893277" cy="307777"/>
          </a:xfrm>
          <a:prstGeom prst="rect">
            <a:avLst/>
          </a:prstGeom>
          <a:noFill/>
        </p:spPr>
        <p:txBody>
          <a:bodyPr wrap="square" rtlCol="0">
            <a:spAutoFit/>
          </a:bodyPr>
          <a:lstStyle/>
          <a:p>
            <a:r>
              <a:rPr lang="en-US" sz="1400" dirty="0" smtClean="0"/>
              <a:t>    UNODC, World Drug Report, 2010   Image: http://www.offshorenet.com</a:t>
            </a:r>
          </a:p>
        </p:txBody>
      </p:sp>
      <p:sp>
        <p:nvSpPr>
          <p:cNvPr id="6" name="Rectangle 5"/>
          <p:cNvSpPr/>
          <p:nvPr/>
        </p:nvSpPr>
        <p:spPr>
          <a:xfrm>
            <a:off x="250723" y="1490723"/>
            <a:ext cx="8533354" cy="4201150"/>
          </a:xfrm>
          <a:prstGeom prst="rect">
            <a:avLst/>
          </a:prstGeom>
        </p:spPr>
        <p:txBody>
          <a:bodyPr wrap="square">
            <a:spAutoFit/>
          </a:bodyPr>
          <a:lstStyle/>
          <a:p>
            <a:r>
              <a:rPr lang="en-US" sz="2000" b="1" i="1" dirty="0" smtClean="0"/>
              <a:t>The Sinaloa Federation: </a:t>
            </a:r>
            <a:r>
              <a:rPr lang="en-US" sz="1700" dirty="0" smtClean="0"/>
              <a:t>Led by Mexico’s “most wanted” billionaire, Joaquin Guzman</a:t>
            </a:r>
          </a:p>
          <a:p>
            <a:endParaRPr lang="en-US" sz="1000" dirty="0" smtClean="0"/>
          </a:p>
          <a:p>
            <a:r>
              <a:rPr lang="en-US" sz="2000" b="1" i="1" dirty="0" smtClean="0"/>
              <a:t>Gulf Cartel: </a:t>
            </a:r>
            <a:r>
              <a:rPr lang="en-US" sz="1700" dirty="0" smtClean="0"/>
              <a:t>Once, but no longer the most powerful criminal organization in Mexico</a:t>
            </a:r>
          </a:p>
          <a:p>
            <a:endParaRPr lang="en-US" sz="1000" dirty="0" smtClean="0"/>
          </a:p>
          <a:p>
            <a:r>
              <a:rPr lang="en-US" sz="2000" b="1" i="1" dirty="0" smtClean="0"/>
              <a:t>Los Zetas:</a:t>
            </a:r>
            <a:r>
              <a:rPr lang="en-US" b="1" i="1" dirty="0" smtClean="0"/>
              <a:t> </a:t>
            </a:r>
            <a:r>
              <a:rPr lang="en-US" sz="1700" dirty="0" smtClean="0"/>
              <a:t>The only current trafficking organization founded by special forces soldiers</a:t>
            </a:r>
          </a:p>
          <a:p>
            <a:endParaRPr lang="en-US" sz="1000" dirty="0" smtClean="0"/>
          </a:p>
          <a:p>
            <a:r>
              <a:rPr lang="en-US" sz="2000" b="1" i="1" dirty="0" smtClean="0"/>
              <a:t>The Juarez Cartel: </a:t>
            </a:r>
            <a:r>
              <a:rPr lang="en-US" sz="1700" dirty="0" smtClean="0"/>
              <a:t>Floundering cartel located in one of the most violent cities, Ciudad Juarez</a:t>
            </a:r>
          </a:p>
          <a:p>
            <a:endParaRPr lang="en-US" sz="1000" dirty="0" smtClean="0"/>
          </a:p>
          <a:p>
            <a:r>
              <a:rPr lang="en-US" sz="2000" b="1" i="1" dirty="0" smtClean="0"/>
              <a:t>The Tijuana Cartel: </a:t>
            </a:r>
            <a:r>
              <a:rPr lang="en-US" sz="1700" dirty="0" smtClean="0"/>
              <a:t>Occupies Tijuana; also known as the Arellano Felix  Organization</a:t>
            </a:r>
          </a:p>
          <a:p>
            <a:endParaRPr lang="en-US" sz="1000" dirty="0" smtClean="0"/>
          </a:p>
          <a:p>
            <a:r>
              <a:rPr lang="en-US" sz="2000" b="1" i="1" dirty="0" smtClean="0"/>
              <a:t>The Beltran </a:t>
            </a:r>
            <a:r>
              <a:rPr lang="en-US" sz="2000" b="1" i="1" dirty="0" err="1" smtClean="0"/>
              <a:t>Leyva</a:t>
            </a:r>
            <a:r>
              <a:rPr lang="en-US" sz="2000" b="1" i="1" dirty="0" smtClean="0"/>
              <a:t> Organization: </a:t>
            </a:r>
            <a:r>
              <a:rPr lang="en-US" sz="1700" dirty="0" smtClean="0"/>
              <a:t>Led by five Beltran</a:t>
            </a:r>
          </a:p>
          <a:p>
            <a:r>
              <a:rPr lang="en-US" sz="1700" dirty="0" err="1" smtClean="0"/>
              <a:t>Levya</a:t>
            </a:r>
            <a:r>
              <a:rPr lang="en-US" sz="1700" dirty="0" smtClean="0"/>
              <a:t> brothers who split off from the Sinaloa cartel; three</a:t>
            </a:r>
          </a:p>
          <a:p>
            <a:r>
              <a:rPr lang="en-US" sz="1700" dirty="0" smtClean="0"/>
              <a:t>were killed.</a:t>
            </a:r>
          </a:p>
          <a:p>
            <a:endParaRPr lang="en-US" sz="1000" dirty="0" smtClean="0"/>
          </a:p>
          <a:p>
            <a:r>
              <a:rPr lang="en-US" sz="2000" b="1" i="1" dirty="0" smtClean="0"/>
              <a:t>La </a:t>
            </a:r>
            <a:r>
              <a:rPr lang="en-US" sz="2000" b="1" i="1" dirty="0" err="1" smtClean="0"/>
              <a:t>Familia</a:t>
            </a:r>
            <a:r>
              <a:rPr lang="en-US" sz="2000" b="1" i="1" dirty="0" smtClean="0"/>
              <a:t> </a:t>
            </a:r>
            <a:r>
              <a:rPr lang="en-US" sz="2000" b="1" i="1" dirty="0" err="1" smtClean="0"/>
              <a:t>Michoacana</a:t>
            </a:r>
            <a:r>
              <a:rPr lang="en-US" sz="2000" b="1" i="1" dirty="0" smtClean="0"/>
              <a:t>: </a:t>
            </a:r>
            <a:r>
              <a:rPr lang="en-US" sz="1700" dirty="0" smtClean="0"/>
              <a:t>Split from Los Zetas, moved</a:t>
            </a:r>
          </a:p>
          <a:p>
            <a:r>
              <a:rPr lang="en-US" sz="1700" dirty="0" smtClean="0"/>
              <a:t>business to </a:t>
            </a:r>
            <a:r>
              <a:rPr lang="en-US" sz="1700" dirty="0" err="1" smtClean="0"/>
              <a:t>Michoacan</a:t>
            </a:r>
            <a:r>
              <a:rPr lang="en-US" sz="1700" dirty="0" smtClean="0"/>
              <a:t>, known for methamphetamine,</a:t>
            </a:r>
          </a:p>
          <a:p>
            <a:r>
              <a:rPr lang="en-US" sz="1700" dirty="0" smtClean="0"/>
              <a:t>beheadings, and religious ideology</a:t>
            </a:r>
            <a:endParaRPr lang="en-US" sz="1700" dirty="0"/>
          </a:p>
        </p:txBody>
      </p:sp>
      <p:sp>
        <p:nvSpPr>
          <p:cNvPr id="7" name="TextBox 6"/>
          <p:cNvSpPr txBox="1"/>
          <p:nvPr/>
        </p:nvSpPr>
        <p:spPr>
          <a:xfrm>
            <a:off x="250723" y="505838"/>
            <a:ext cx="8406894" cy="984885"/>
          </a:xfrm>
          <a:prstGeom prst="rect">
            <a:avLst/>
          </a:prstGeom>
          <a:noFill/>
        </p:spPr>
        <p:txBody>
          <a:bodyPr wrap="square" rtlCol="0">
            <a:spAutoFit/>
          </a:bodyPr>
          <a:lstStyle/>
          <a:p>
            <a:r>
              <a:rPr lang="en-US" sz="4000" b="1" dirty="0" smtClean="0">
                <a:solidFill>
                  <a:schemeClr val="bg1"/>
                </a:solidFill>
              </a:rPr>
              <a:t>Current Mexican drug cartels:</a:t>
            </a:r>
          </a:p>
          <a:p>
            <a:endParaRPr lang="en-US" dirty="0"/>
          </a:p>
        </p:txBody>
      </p:sp>
      <p:pic>
        <p:nvPicPr>
          <p:cNvPr id="23554" name="Picture 2" descr="Mexican Drug Cartel"/>
          <p:cNvPicPr>
            <a:picLocks noChangeAspect="1" noChangeArrowheads="1"/>
          </p:cNvPicPr>
          <p:nvPr/>
        </p:nvPicPr>
        <p:blipFill>
          <a:blip r:embed="rId4"/>
          <a:srcRect/>
          <a:stretch>
            <a:fillRect/>
          </a:stretch>
        </p:blipFill>
        <p:spPr bwMode="auto">
          <a:xfrm>
            <a:off x="6046548" y="4090935"/>
            <a:ext cx="2830749" cy="2143282"/>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0" y="5918200"/>
            <a:ext cx="9144000" cy="338554"/>
          </a:xfrm>
          <a:prstGeom prst="rect">
            <a:avLst/>
          </a:prstGeom>
          <a:noFill/>
        </p:spPr>
        <p:txBody>
          <a:bodyPr wrap="square" rtlCol="0">
            <a:spAutoFit/>
          </a:bodyPr>
          <a:lstStyle/>
          <a:p>
            <a:pPr algn="ctr"/>
            <a:r>
              <a:rPr lang="en-US" sz="1600" dirty="0" smtClean="0"/>
              <a:t>Image source: http://sgugenetics.pbworks.com</a:t>
            </a:r>
            <a:endParaRPr lang="en-US" sz="1600" dirty="0"/>
          </a:p>
        </p:txBody>
      </p:sp>
      <p:pic>
        <p:nvPicPr>
          <p:cNvPr id="1026"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1" name="Rectangle 10"/>
          <p:cNvSpPr/>
          <p:nvPr/>
        </p:nvSpPr>
        <p:spPr>
          <a:xfrm>
            <a:off x="338598" y="1868129"/>
            <a:ext cx="8471105" cy="3693319"/>
          </a:xfrm>
          <a:prstGeom prst="rect">
            <a:avLst/>
          </a:prstGeom>
        </p:spPr>
        <p:txBody>
          <a:bodyPr wrap="square">
            <a:spAutoFit/>
          </a:bodyPr>
          <a:lstStyle/>
          <a:p>
            <a:r>
              <a:rPr lang="en-US" dirty="0" smtClean="0"/>
              <a:t>Beckett, Katherine, Kris </a:t>
            </a:r>
            <a:r>
              <a:rPr lang="en-US" dirty="0" err="1" smtClean="0"/>
              <a:t>Nyrop</a:t>
            </a:r>
            <a:r>
              <a:rPr lang="en-US" dirty="0" smtClean="0"/>
              <a:t>, Lori </a:t>
            </a:r>
            <a:r>
              <a:rPr lang="en-US" dirty="0" err="1" smtClean="0"/>
              <a:t>Pfingst</a:t>
            </a:r>
            <a:r>
              <a:rPr lang="en-US" dirty="0" smtClean="0"/>
              <a:t> and Melissa Bowen. (2005). Drug Use, Drug </a:t>
            </a:r>
          </a:p>
          <a:p>
            <a:r>
              <a:rPr lang="en-US" dirty="0" smtClean="0"/>
              <a:t>Arrests, and the Question of Race: Lessons from Seattle. </a:t>
            </a:r>
            <a:r>
              <a:rPr lang="en-US" i="1" dirty="0" smtClean="0"/>
              <a:t>Social Problems 52(3)</a:t>
            </a:r>
            <a:r>
              <a:rPr lang="en-US" dirty="0" smtClean="0"/>
              <a:t>: 419-41.</a:t>
            </a:r>
          </a:p>
          <a:p>
            <a:endParaRPr lang="en-US" dirty="0" smtClean="0"/>
          </a:p>
          <a:p>
            <a:r>
              <a:rPr lang="en-US" dirty="0" smtClean="0"/>
              <a:t>Washington State Department of Health and Human Services Report. (2004). Tobacco, Alcohol, and Other Drug Abuse Trends in Washington State. (Olympia, Washington).</a:t>
            </a:r>
          </a:p>
          <a:p>
            <a:endParaRPr lang="en-US" dirty="0" smtClean="0"/>
          </a:p>
          <a:p>
            <a:r>
              <a:rPr lang="en-US" dirty="0" smtClean="0"/>
              <a:t>Washington State Department of Health and Human Services, </a:t>
            </a:r>
            <a:r>
              <a:rPr lang="en-US" dirty="0" err="1" smtClean="0"/>
              <a:t>n.d</a:t>
            </a:r>
            <a:r>
              <a:rPr lang="en-US" dirty="0" smtClean="0"/>
              <a:t>. (2003). County Profile of  Substance Use and Need for Treatment Services: King County: http://www1.dshs.wa.gov/pdf/hrsa/dasa/2003WANAHSCoProfiles/King.pdf  </a:t>
            </a:r>
          </a:p>
          <a:p>
            <a:endParaRPr lang="en-US" dirty="0" smtClean="0"/>
          </a:p>
          <a:p>
            <a:r>
              <a:rPr lang="en-US" dirty="0" smtClean="0"/>
              <a:t>Washington State Institute For Public Policy. (2006). Evidence-Based Public Policy Options To Reduce Future Prison Construction, Criminal Justice Costs, And Crime Rates:  http://www.wsipp.wa.gov/rptfiles/06-10-1201.pdf.</a:t>
            </a:r>
            <a:endParaRPr lang="en-US" dirty="0"/>
          </a:p>
        </p:txBody>
      </p:sp>
      <p:sp>
        <p:nvSpPr>
          <p:cNvPr id="6" name="TextBox 5"/>
          <p:cNvSpPr txBox="1"/>
          <p:nvPr/>
        </p:nvSpPr>
        <p:spPr>
          <a:xfrm>
            <a:off x="0" y="812199"/>
            <a:ext cx="9134153" cy="646331"/>
          </a:xfrm>
          <a:prstGeom prst="rect">
            <a:avLst/>
          </a:prstGeom>
          <a:noFill/>
        </p:spPr>
        <p:txBody>
          <a:bodyPr wrap="square" rtlCol="0">
            <a:spAutoFit/>
          </a:bodyPr>
          <a:lstStyle/>
          <a:p>
            <a:pPr algn="ctr"/>
            <a:r>
              <a:rPr lang="en-US" sz="3600" b="1" dirty="0" smtClean="0"/>
              <a:t>Washington is a popular state to assess…</a:t>
            </a:r>
            <a:endParaRPr lang="en-US" sz="3600" b="1" dirty="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0" y="5918200"/>
            <a:ext cx="9144000" cy="338554"/>
          </a:xfrm>
          <a:prstGeom prst="rect">
            <a:avLst/>
          </a:prstGeom>
          <a:noFill/>
        </p:spPr>
        <p:txBody>
          <a:bodyPr wrap="square" rtlCol="0">
            <a:spAutoFit/>
          </a:bodyPr>
          <a:lstStyle/>
          <a:p>
            <a:pPr algn="ctr"/>
            <a:r>
              <a:rPr lang="en-US" sz="1600" dirty="0" smtClean="0"/>
              <a:t>Image source: http://sgugenetics.pbworks.com</a:t>
            </a:r>
            <a:endParaRPr lang="en-US" sz="1600" dirty="0"/>
          </a:p>
        </p:txBody>
      </p:sp>
      <p:pic>
        <p:nvPicPr>
          <p:cNvPr id="1026" name="Picture 2"/>
          <p:cNvPicPr>
            <a:picLocks noChangeAspect="1" noChangeArrowheads="1"/>
          </p:cNvPicPr>
          <p:nvPr/>
        </p:nvPicPr>
        <p:blipFill>
          <a:blip r:embed="rId4"/>
          <a:srcRect/>
          <a:stretch>
            <a:fillRect/>
          </a:stretch>
        </p:blipFill>
        <p:spPr bwMode="auto">
          <a:xfrm>
            <a:off x="0" y="9832"/>
            <a:ext cx="9144000" cy="635000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456586" y="877990"/>
            <a:ext cx="8191500" cy="4295775"/>
          </a:xfrm>
          <a:prstGeom prst="rect">
            <a:avLst/>
          </a:prstGeom>
          <a:noFill/>
          <a:ln w="9525">
            <a:noFill/>
            <a:miter lim="800000"/>
            <a:headEnd/>
            <a:tailEnd/>
          </a:ln>
        </p:spPr>
      </p:pic>
      <p:sp>
        <p:nvSpPr>
          <p:cNvPr id="10" name="TextBox 9"/>
          <p:cNvSpPr txBox="1"/>
          <p:nvPr/>
        </p:nvSpPr>
        <p:spPr>
          <a:xfrm>
            <a:off x="633562" y="5733534"/>
            <a:ext cx="8191500" cy="523220"/>
          </a:xfrm>
          <a:prstGeom prst="rect">
            <a:avLst/>
          </a:prstGeom>
          <a:noFill/>
        </p:spPr>
        <p:txBody>
          <a:bodyPr wrap="square" rtlCol="0">
            <a:spAutoFit/>
          </a:bodyPr>
          <a:lstStyle/>
          <a:p>
            <a:r>
              <a:rPr lang="en-US" sz="1400" dirty="0" smtClean="0"/>
              <a:t>Source: Drug Abuse Warning Network, </a:t>
            </a:r>
            <a:r>
              <a:rPr lang="en-US" sz="1400" i="1" dirty="0" smtClean="0"/>
              <a:t>National Estimates of Drug-Related Emergency Department Visits</a:t>
            </a:r>
            <a:r>
              <a:rPr lang="en-US" sz="1400" dirty="0" smtClean="0"/>
              <a:t>: https://dawninfo.samhsa.gov/pubs/edpubs/default.asp)</a:t>
            </a:r>
            <a:endParaRPr lang="en-US" sz="14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0" y="5918200"/>
            <a:ext cx="9144000" cy="338554"/>
          </a:xfrm>
          <a:prstGeom prst="rect">
            <a:avLst/>
          </a:prstGeom>
          <a:noFill/>
        </p:spPr>
        <p:txBody>
          <a:bodyPr wrap="square" rtlCol="0">
            <a:spAutoFit/>
          </a:bodyPr>
          <a:lstStyle/>
          <a:p>
            <a:pPr algn="ctr"/>
            <a:r>
              <a:rPr lang="en-US" sz="1600" dirty="0" smtClean="0"/>
              <a:t>Image source: http://sgugenetics.pbworks.com</a:t>
            </a:r>
            <a:endParaRPr lang="en-US" sz="1600" dirty="0"/>
          </a:p>
        </p:txBody>
      </p:sp>
      <p:pic>
        <p:nvPicPr>
          <p:cNvPr id="1026"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490538" y="930377"/>
            <a:ext cx="8162925" cy="4191000"/>
          </a:xfrm>
          <a:prstGeom prst="rect">
            <a:avLst/>
          </a:prstGeom>
          <a:noFill/>
          <a:ln w="9525">
            <a:noFill/>
            <a:miter lim="800000"/>
            <a:headEnd/>
            <a:tailEnd/>
          </a:ln>
        </p:spPr>
      </p:pic>
      <p:sp>
        <p:nvSpPr>
          <p:cNvPr id="11" name="TextBox 10"/>
          <p:cNvSpPr txBox="1"/>
          <p:nvPr/>
        </p:nvSpPr>
        <p:spPr>
          <a:xfrm>
            <a:off x="0" y="5948977"/>
            <a:ext cx="9144000" cy="307777"/>
          </a:xfrm>
          <a:prstGeom prst="rect">
            <a:avLst/>
          </a:prstGeom>
          <a:noFill/>
        </p:spPr>
        <p:txBody>
          <a:bodyPr wrap="square" rtlCol="0">
            <a:spAutoFit/>
          </a:bodyPr>
          <a:lstStyle/>
          <a:p>
            <a:pPr algn="ctr"/>
            <a:r>
              <a:rPr lang="en-US" sz="1400" dirty="0" smtClean="0"/>
              <a:t>Source: </a:t>
            </a:r>
            <a:r>
              <a:rPr lang="pt-BR" sz="1400" dirty="0" smtClean="0"/>
              <a:t>FBI, </a:t>
            </a:r>
            <a:r>
              <a:rPr lang="pt-BR" sz="1400" i="1" dirty="0" smtClean="0"/>
              <a:t>Uniform Crime Reporting </a:t>
            </a:r>
            <a:r>
              <a:rPr lang="pt-BR" sz="1400" dirty="0" smtClean="0"/>
              <a:t>program</a:t>
            </a:r>
            <a:r>
              <a:rPr lang="en-US" sz="1400" dirty="0" smtClean="0"/>
              <a:t> </a:t>
            </a:r>
            <a:endParaRPr lang="en-US" sz="14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0" y="5918200"/>
            <a:ext cx="9144000" cy="338554"/>
          </a:xfrm>
          <a:prstGeom prst="rect">
            <a:avLst/>
          </a:prstGeom>
          <a:noFill/>
        </p:spPr>
        <p:txBody>
          <a:bodyPr wrap="square" rtlCol="0">
            <a:spAutoFit/>
          </a:bodyPr>
          <a:lstStyle/>
          <a:p>
            <a:pPr algn="ctr"/>
            <a:r>
              <a:rPr lang="en-US" sz="1600" dirty="0" smtClean="0"/>
              <a:t>Image source: http://sgugenetics.pbworks.com</a:t>
            </a:r>
            <a:endParaRPr lang="en-US" sz="1600" dirty="0"/>
          </a:p>
        </p:txBody>
      </p:sp>
      <p:pic>
        <p:nvPicPr>
          <p:cNvPr id="1026"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pic>
        <p:nvPicPr>
          <p:cNvPr id="3074" name="Picture 2"/>
          <p:cNvPicPr>
            <a:picLocks noChangeAspect="1" noChangeArrowheads="1"/>
          </p:cNvPicPr>
          <p:nvPr/>
        </p:nvPicPr>
        <p:blipFill>
          <a:blip r:embed="rId5"/>
          <a:srcRect/>
          <a:stretch>
            <a:fillRect/>
          </a:stretch>
        </p:blipFill>
        <p:spPr bwMode="auto">
          <a:xfrm>
            <a:off x="127820" y="0"/>
            <a:ext cx="5257800" cy="6334125"/>
          </a:xfrm>
          <a:prstGeom prst="rect">
            <a:avLst/>
          </a:prstGeom>
          <a:noFill/>
          <a:ln w="9525">
            <a:noFill/>
            <a:miter lim="800000"/>
            <a:headEnd/>
            <a:tailEnd/>
          </a:ln>
        </p:spPr>
      </p:pic>
      <p:sp>
        <p:nvSpPr>
          <p:cNvPr id="7" name="TextBox 6"/>
          <p:cNvSpPr txBox="1"/>
          <p:nvPr/>
        </p:nvSpPr>
        <p:spPr>
          <a:xfrm>
            <a:off x="5539537" y="5164574"/>
            <a:ext cx="3483077" cy="1169551"/>
          </a:xfrm>
          <a:prstGeom prst="rect">
            <a:avLst/>
          </a:prstGeom>
          <a:noFill/>
        </p:spPr>
        <p:txBody>
          <a:bodyPr wrap="square" rtlCol="0">
            <a:spAutoFit/>
          </a:bodyPr>
          <a:lstStyle/>
          <a:p>
            <a:r>
              <a:rPr lang="en-US" sz="1400" dirty="0" smtClean="0"/>
              <a:t>Data sources: FBI, </a:t>
            </a:r>
            <a:r>
              <a:rPr lang="en-US" sz="1400" i="1" dirty="0" smtClean="0"/>
              <a:t>Uniform Crime Reporting</a:t>
            </a:r>
            <a:r>
              <a:rPr lang="en-US" sz="1400" dirty="0" smtClean="0"/>
              <a:t> program and </a:t>
            </a:r>
            <a:r>
              <a:rPr lang="en-US" sz="1400" i="1" dirty="0" smtClean="0"/>
              <a:t>Final Report of the Marijuana Policy Review Panel on the Implementation</a:t>
            </a:r>
          </a:p>
          <a:p>
            <a:r>
              <a:rPr lang="en-US" sz="1400" i="1" dirty="0" smtClean="0"/>
              <a:t>of Initiative 75</a:t>
            </a:r>
            <a:r>
              <a:rPr lang="en-US" sz="1400" dirty="0" smtClean="0"/>
              <a:t>.</a:t>
            </a:r>
          </a:p>
          <a:p>
            <a:r>
              <a:rPr lang="en-US" sz="1400" dirty="0" smtClean="0"/>
              <a:t>Image source: http://www.topfansgear.com</a:t>
            </a:r>
            <a:endParaRPr lang="en-US" sz="1400" dirty="0"/>
          </a:p>
        </p:txBody>
      </p:sp>
      <p:pic>
        <p:nvPicPr>
          <p:cNvPr id="8" name="Picture 7" descr="cal-ripken-orange-jersey-1194.jpg"/>
          <p:cNvPicPr>
            <a:picLocks noChangeAspect="1"/>
          </p:cNvPicPr>
          <p:nvPr/>
        </p:nvPicPr>
        <p:blipFill>
          <a:blip r:embed="rId6"/>
          <a:stretch>
            <a:fillRect/>
          </a:stretch>
        </p:blipFill>
        <p:spPr>
          <a:xfrm>
            <a:off x="5539537" y="607141"/>
            <a:ext cx="3247923" cy="3247923"/>
          </a:xfrm>
          <a:prstGeom prst="rect">
            <a:avLst/>
          </a:prstGeom>
        </p:spPr>
      </p:pic>
      <p:sp>
        <p:nvSpPr>
          <p:cNvPr id="9" name="TextBox 8"/>
          <p:cNvSpPr txBox="1"/>
          <p:nvPr/>
        </p:nvSpPr>
        <p:spPr>
          <a:xfrm>
            <a:off x="5663381" y="4176265"/>
            <a:ext cx="2969342" cy="830997"/>
          </a:xfrm>
          <a:prstGeom prst="rect">
            <a:avLst/>
          </a:prstGeom>
          <a:noFill/>
        </p:spPr>
        <p:txBody>
          <a:bodyPr wrap="square" rtlCol="0">
            <a:spAutoFit/>
          </a:bodyPr>
          <a:lstStyle/>
          <a:p>
            <a:r>
              <a:rPr lang="en-US" sz="2400" b="1" dirty="0" smtClean="0"/>
              <a:t>There are cities worse</a:t>
            </a:r>
          </a:p>
          <a:p>
            <a:r>
              <a:rPr lang="en-US" sz="2400" b="1" dirty="0" smtClean="0"/>
              <a:t>than Seattle…</a:t>
            </a:r>
            <a:endParaRPr lang="en-US" sz="2400" b="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11"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4" name="TextBox 13"/>
          <p:cNvSpPr txBox="1"/>
          <p:nvPr/>
        </p:nvSpPr>
        <p:spPr>
          <a:xfrm>
            <a:off x="471947" y="580552"/>
            <a:ext cx="8082118" cy="461665"/>
          </a:xfrm>
          <a:prstGeom prst="rect">
            <a:avLst/>
          </a:prstGeom>
          <a:noFill/>
        </p:spPr>
        <p:txBody>
          <a:bodyPr wrap="square" rtlCol="0">
            <a:spAutoFit/>
          </a:bodyPr>
          <a:lstStyle/>
          <a:p>
            <a:r>
              <a:rPr lang="en-US" sz="2400" b="1" dirty="0" smtClean="0"/>
              <a:t>A lot of people have attempted to quantify the cost of SUD…</a:t>
            </a:r>
          </a:p>
        </p:txBody>
      </p:sp>
      <p:sp>
        <p:nvSpPr>
          <p:cNvPr id="10" name="Rectangle 9"/>
          <p:cNvSpPr/>
          <p:nvPr/>
        </p:nvSpPr>
        <p:spPr>
          <a:xfrm>
            <a:off x="471947" y="1240909"/>
            <a:ext cx="8209937" cy="5109091"/>
          </a:xfrm>
          <a:prstGeom prst="rect">
            <a:avLst/>
          </a:prstGeom>
        </p:spPr>
        <p:txBody>
          <a:bodyPr wrap="square">
            <a:spAutoFit/>
          </a:bodyPr>
          <a:lstStyle/>
          <a:p>
            <a:r>
              <a:rPr lang="en-US" sz="1400" dirty="0" smtClean="0"/>
              <a:t>Benson, B.L., </a:t>
            </a:r>
            <a:r>
              <a:rPr lang="en-US" sz="1400" dirty="0" err="1" smtClean="0"/>
              <a:t>Leburnand</a:t>
            </a:r>
            <a:r>
              <a:rPr lang="en-US" sz="1400" dirty="0" smtClean="0"/>
              <a:t>, I.S. &amp; Rasmussen, D.W. (2001). The Impact of Drug Enforcement on Crime: An Investigation of the Opportunity Costs of Police Resources. </a:t>
            </a:r>
            <a:r>
              <a:rPr lang="en-US" sz="1400" i="1" dirty="0" smtClean="0"/>
              <a:t>Journal of Drug Issues, 31(4):</a:t>
            </a:r>
            <a:r>
              <a:rPr lang="en-US" sz="1400" dirty="0" smtClean="0"/>
              <a:t> 989-1006.</a:t>
            </a:r>
          </a:p>
          <a:p>
            <a:endParaRPr lang="en-US" sz="1400" dirty="0" smtClean="0"/>
          </a:p>
          <a:p>
            <a:r>
              <a:rPr lang="en-US" sz="1400" dirty="0" smtClean="0"/>
              <a:t>Benson, B.L., Rasmussen, D.W., &amp; Kim, I. (1998). Deterrence and Public Policy: Trade Offs in the Allocation of Police Resources</a:t>
            </a:r>
            <a:r>
              <a:rPr lang="en-US" sz="1400" i="1" dirty="0" smtClean="0"/>
              <a:t>. International Review of Law and Economics 18:</a:t>
            </a:r>
            <a:r>
              <a:rPr lang="en-US" sz="1400" dirty="0" smtClean="0"/>
              <a:t> 77-100.</a:t>
            </a:r>
          </a:p>
          <a:p>
            <a:endParaRPr lang="en-US" sz="1400" dirty="0" smtClean="0"/>
          </a:p>
          <a:p>
            <a:r>
              <a:rPr lang="en-US" sz="1400" dirty="0" err="1" smtClean="0"/>
              <a:t>Debusmann</a:t>
            </a:r>
            <a:r>
              <a:rPr lang="en-US" sz="1400" dirty="0" smtClean="0"/>
              <a:t>, B. (2008). Einstein, insanity and the war on drugs. </a:t>
            </a:r>
            <a:r>
              <a:rPr lang="en-US" sz="1400" i="1" dirty="0" smtClean="0"/>
              <a:t>Reuters</a:t>
            </a:r>
            <a:r>
              <a:rPr lang="en-US" sz="1400" dirty="0" smtClean="0"/>
              <a:t>, December 3.</a:t>
            </a:r>
          </a:p>
          <a:p>
            <a:endParaRPr lang="en-US" sz="1400" dirty="0" smtClean="0"/>
          </a:p>
          <a:p>
            <a:r>
              <a:rPr lang="en-US" sz="1400" dirty="0" smtClean="0"/>
              <a:t>Harwood, H., Fountain, D., &amp; Livermore, G. (1998). The Economic Costs of Alcohol and Drug Abuse in the United States. Report prepared for the National Institute on Drug Abuse and the National Institute on Alcohol Abuse and Alcoholism, National Institutes of Health, Department of Health and Human Services. Rockville, MD.</a:t>
            </a:r>
          </a:p>
          <a:p>
            <a:endParaRPr lang="en-US" sz="1400" dirty="0" smtClean="0"/>
          </a:p>
          <a:p>
            <a:r>
              <a:rPr lang="en-US" sz="1400" dirty="0" smtClean="0"/>
              <a:t>Jensen, E.L. &amp; Gerber, J. (1996). The Civil Forfeiture of Assets and the War on Drugs. </a:t>
            </a:r>
          </a:p>
          <a:p>
            <a:r>
              <a:rPr lang="en-US" sz="1400" i="1" dirty="0" smtClean="0"/>
              <a:t>Crime and Delinquency, 42: </a:t>
            </a:r>
            <a:r>
              <a:rPr lang="en-US" sz="1400" dirty="0" smtClean="0"/>
              <a:t>412-34.</a:t>
            </a:r>
          </a:p>
          <a:p>
            <a:endParaRPr lang="en-US" sz="1400" dirty="0" smtClean="0"/>
          </a:p>
          <a:p>
            <a:r>
              <a:rPr lang="en-US" sz="1400" dirty="0" err="1" smtClean="0"/>
              <a:t>Minron</a:t>
            </a:r>
            <a:r>
              <a:rPr lang="en-US" sz="1400" dirty="0" smtClean="0"/>
              <a:t>, J. (2005). </a:t>
            </a:r>
            <a:r>
              <a:rPr lang="en-US" sz="1400" i="1" dirty="0" smtClean="0"/>
              <a:t>The Budgetary Implications of Marijuana Prohibition</a:t>
            </a:r>
            <a:r>
              <a:rPr lang="en-US" sz="1400" dirty="0" smtClean="0"/>
              <a:t>: http://www.prohibitioncosts.org/MironReport.pdf</a:t>
            </a:r>
          </a:p>
          <a:p>
            <a:endParaRPr lang="en-US" sz="1400" dirty="0" smtClean="0"/>
          </a:p>
          <a:p>
            <a:r>
              <a:rPr lang="en-US" sz="1400" dirty="0" err="1" smtClean="0"/>
              <a:t>Rodricks</a:t>
            </a:r>
            <a:r>
              <a:rPr lang="en-US" sz="1400" dirty="0" smtClean="0"/>
              <a:t>, D. (2008). Legalizing drugs: The money argument. </a:t>
            </a:r>
            <a:r>
              <a:rPr lang="en-US" sz="1400" i="1" dirty="0" smtClean="0"/>
              <a:t>Baltimore Sun</a:t>
            </a:r>
            <a:r>
              <a:rPr lang="en-US" sz="1400" dirty="0" smtClean="0"/>
              <a:t>, December 2.</a:t>
            </a:r>
          </a:p>
          <a:p>
            <a:endParaRPr lang="en-US" sz="1400" dirty="0" smtClean="0"/>
          </a:p>
          <a:p>
            <a:r>
              <a:rPr lang="en-US" sz="1400" dirty="0" smtClean="0"/>
              <a:t>Office of National Drug Control Policy. (2005). Disrupting the Market: Attacking the Economic Basis of the Drug Trade: http://www.whitehousedrugpolicy.gov/publications/policy/ndcs05/disrupt_mkt.html</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5604374" y="6042592"/>
            <a:ext cx="3539626" cy="307777"/>
          </a:xfrm>
          <a:prstGeom prst="rect">
            <a:avLst/>
          </a:prstGeom>
          <a:noFill/>
        </p:spPr>
        <p:txBody>
          <a:bodyPr wrap="square" rtlCol="0">
            <a:spAutoFit/>
          </a:bodyPr>
          <a:lstStyle/>
          <a:p>
            <a:pPr algn="ctr"/>
            <a:r>
              <a:rPr lang="en-US" sz="1400" dirty="0" smtClean="0"/>
              <a:t>Image source: http://www.saudipsych.org</a:t>
            </a:r>
            <a:endParaRPr lang="en-US" sz="1400" dirty="0"/>
          </a:p>
        </p:txBody>
      </p:sp>
      <p:sp>
        <p:nvSpPr>
          <p:cNvPr id="6" name="TextBox 5"/>
          <p:cNvSpPr txBox="1"/>
          <p:nvPr/>
        </p:nvSpPr>
        <p:spPr>
          <a:xfrm>
            <a:off x="1160208" y="1850430"/>
            <a:ext cx="7605559" cy="1261884"/>
          </a:xfrm>
          <a:prstGeom prst="rect">
            <a:avLst/>
          </a:prstGeom>
          <a:noFill/>
        </p:spPr>
        <p:txBody>
          <a:bodyPr wrap="square" rtlCol="0">
            <a:spAutoFit/>
          </a:bodyPr>
          <a:lstStyle/>
          <a:p>
            <a:pPr marL="742950" indent="-742950"/>
            <a:r>
              <a:rPr lang="en-US" sz="3600" dirty="0" smtClean="0"/>
              <a:t>People with HIV	    People with SUD</a:t>
            </a:r>
          </a:p>
          <a:p>
            <a:pPr marL="742950" indent="-742950"/>
            <a:endParaRPr lang="en-US" sz="2000" dirty="0" smtClean="0"/>
          </a:p>
          <a:p>
            <a:pPr marL="742950" indent="-742950">
              <a:buAutoNum type="arabicPeriod"/>
            </a:pPr>
            <a:endParaRPr lang="en-US" sz="2000" dirty="0" smtClean="0"/>
          </a:p>
        </p:txBody>
      </p:sp>
      <p:sp>
        <p:nvSpPr>
          <p:cNvPr id="7" name="TextBox 6"/>
          <p:cNvSpPr txBox="1"/>
          <p:nvPr/>
        </p:nvSpPr>
        <p:spPr>
          <a:xfrm>
            <a:off x="0" y="927100"/>
            <a:ext cx="9144000" cy="923330"/>
          </a:xfrm>
          <a:prstGeom prst="rect">
            <a:avLst/>
          </a:prstGeom>
          <a:noFill/>
        </p:spPr>
        <p:txBody>
          <a:bodyPr wrap="square" rtlCol="0">
            <a:spAutoFit/>
          </a:bodyPr>
          <a:lstStyle/>
          <a:p>
            <a:pPr algn="ctr"/>
            <a:r>
              <a:rPr lang="en-US" sz="5400" dirty="0" smtClean="0">
                <a:solidFill>
                  <a:schemeClr val="bg1"/>
                </a:solidFill>
              </a:rPr>
              <a:t>Two Special Populations</a:t>
            </a:r>
          </a:p>
        </p:txBody>
      </p:sp>
      <p:pic>
        <p:nvPicPr>
          <p:cNvPr id="8" name="Picture 7" descr="drug_addiction_hg_clr.gif"/>
          <p:cNvPicPr>
            <a:picLocks noChangeAspect="1"/>
          </p:cNvPicPr>
          <p:nvPr/>
        </p:nvPicPr>
        <p:blipFill>
          <a:blip r:embed="rId4"/>
          <a:stretch>
            <a:fillRect/>
          </a:stretch>
        </p:blipFill>
        <p:spPr>
          <a:xfrm>
            <a:off x="4914305" y="2443405"/>
            <a:ext cx="3333750" cy="3333750"/>
          </a:xfrm>
          <a:prstGeom prst="rect">
            <a:avLst/>
          </a:prstGeom>
        </p:spPr>
      </p:pic>
      <p:pic>
        <p:nvPicPr>
          <p:cNvPr id="10" name="Picture 9" descr="world_aids.gif"/>
          <p:cNvPicPr>
            <a:picLocks noChangeAspect="1"/>
          </p:cNvPicPr>
          <p:nvPr/>
        </p:nvPicPr>
        <p:blipFill>
          <a:blip r:embed="rId5"/>
          <a:stretch>
            <a:fillRect/>
          </a:stretch>
        </p:blipFill>
        <p:spPr>
          <a:xfrm>
            <a:off x="1632150" y="3736745"/>
            <a:ext cx="2349909" cy="1860953"/>
          </a:xfrm>
          <a:prstGeom prst="rect">
            <a:avLst/>
          </a:prstGeom>
        </p:spPr>
      </p:pic>
      <p:sp>
        <p:nvSpPr>
          <p:cNvPr id="11" name="TextBox 10"/>
          <p:cNvSpPr txBox="1"/>
          <p:nvPr/>
        </p:nvSpPr>
        <p:spPr>
          <a:xfrm>
            <a:off x="147485" y="6042592"/>
            <a:ext cx="4581832" cy="307777"/>
          </a:xfrm>
          <a:prstGeom prst="rect">
            <a:avLst/>
          </a:prstGeom>
          <a:noFill/>
        </p:spPr>
        <p:txBody>
          <a:bodyPr wrap="square" rtlCol="0">
            <a:spAutoFit/>
          </a:bodyPr>
          <a:lstStyle/>
          <a:p>
            <a:r>
              <a:rPr lang="en-US" sz="1400" dirty="0" smtClean="0"/>
              <a:t>Image source: http://cylonsky.blogspot.com</a:t>
            </a:r>
            <a:endParaRPr lang="en-US" sz="14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0" y="5918200"/>
            <a:ext cx="9144000" cy="338554"/>
          </a:xfrm>
          <a:prstGeom prst="rect">
            <a:avLst/>
          </a:prstGeom>
          <a:noFill/>
        </p:spPr>
        <p:txBody>
          <a:bodyPr wrap="square" rtlCol="0">
            <a:spAutoFit/>
          </a:bodyPr>
          <a:lstStyle/>
          <a:p>
            <a:pPr algn="ctr"/>
            <a:r>
              <a:rPr lang="en-US" sz="1600" dirty="0" smtClean="0"/>
              <a:t>Image source: http://sgugenetics.pbworks.com</a:t>
            </a:r>
            <a:endParaRPr lang="en-US" sz="1600" dirty="0"/>
          </a:p>
        </p:txBody>
      </p:sp>
      <p:pic>
        <p:nvPicPr>
          <p:cNvPr id="1026"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2" name="TextBox 11"/>
          <p:cNvSpPr txBox="1"/>
          <p:nvPr/>
        </p:nvSpPr>
        <p:spPr>
          <a:xfrm>
            <a:off x="432615" y="-108156"/>
            <a:ext cx="2064779" cy="6694140"/>
          </a:xfrm>
          <a:prstGeom prst="rect">
            <a:avLst/>
          </a:prstGeom>
          <a:noFill/>
        </p:spPr>
        <p:txBody>
          <a:bodyPr wrap="square" rtlCol="0">
            <a:spAutoFit/>
          </a:bodyPr>
          <a:lstStyle/>
          <a:p>
            <a:endParaRPr lang="en-US" sz="900" dirty="0" smtClean="0"/>
          </a:p>
          <a:p>
            <a:r>
              <a:rPr lang="en-US" sz="1500" dirty="0" smtClean="0"/>
              <a:t>2008: 1,702,537</a:t>
            </a:r>
          </a:p>
          <a:p>
            <a:r>
              <a:rPr lang="en-US" sz="1500" dirty="0" smtClean="0"/>
              <a:t>2007: 1,841,182</a:t>
            </a:r>
          </a:p>
          <a:p>
            <a:r>
              <a:rPr lang="en-US" sz="1500" dirty="0" smtClean="0"/>
              <a:t>2006: 1,889,810</a:t>
            </a:r>
          </a:p>
          <a:p>
            <a:r>
              <a:rPr lang="en-US" sz="1500" dirty="0" smtClean="0"/>
              <a:t>2005: 1,846,351</a:t>
            </a:r>
          </a:p>
          <a:p>
            <a:r>
              <a:rPr lang="en-US" sz="1500" dirty="0" smtClean="0"/>
              <a:t>2004: 1,745,712</a:t>
            </a:r>
          </a:p>
          <a:p>
            <a:r>
              <a:rPr lang="en-US" sz="1500" dirty="0" smtClean="0"/>
              <a:t>2003: 1,678,192</a:t>
            </a:r>
          </a:p>
          <a:p>
            <a:r>
              <a:rPr lang="en-US" sz="1500" dirty="0" smtClean="0"/>
              <a:t>2002: 1,538,813</a:t>
            </a:r>
          </a:p>
          <a:p>
            <a:r>
              <a:rPr lang="en-US" sz="1500" dirty="0" smtClean="0"/>
              <a:t>2001: 1,586,902</a:t>
            </a:r>
          </a:p>
          <a:p>
            <a:r>
              <a:rPr lang="en-US" sz="1500" dirty="0" smtClean="0"/>
              <a:t>2000: 1,579,566</a:t>
            </a:r>
          </a:p>
          <a:p>
            <a:r>
              <a:rPr lang="en-US" sz="1500" dirty="0" smtClean="0"/>
              <a:t>1999: 1,532,200</a:t>
            </a:r>
          </a:p>
          <a:p>
            <a:r>
              <a:rPr lang="en-US" sz="1500" dirty="0" smtClean="0"/>
              <a:t>1998: 1,559,100</a:t>
            </a:r>
          </a:p>
          <a:p>
            <a:r>
              <a:rPr lang="en-US" sz="1500" dirty="0" smtClean="0"/>
              <a:t>1997: 1,583,600</a:t>
            </a:r>
          </a:p>
          <a:p>
            <a:r>
              <a:rPr lang="en-US" sz="1500" dirty="0" smtClean="0"/>
              <a:t>1996: 1,506,200</a:t>
            </a:r>
          </a:p>
          <a:p>
            <a:r>
              <a:rPr lang="en-US" sz="1500" dirty="0" smtClean="0"/>
              <a:t>1995: 1,476,100</a:t>
            </a:r>
          </a:p>
          <a:p>
            <a:r>
              <a:rPr lang="en-US" sz="1500" dirty="0" smtClean="0"/>
              <a:t>1994: 1,351,400</a:t>
            </a:r>
          </a:p>
          <a:p>
            <a:r>
              <a:rPr lang="en-US" sz="1500" dirty="0" smtClean="0"/>
              <a:t>1993: 1,126,300</a:t>
            </a:r>
          </a:p>
          <a:p>
            <a:r>
              <a:rPr lang="en-US" sz="1500" dirty="0" smtClean="0"/>
              <a:t>1992: 1,066,400</a:t>
            </a:r>
          </a:p>
          <a:p>
            <a:r>
              <a:rPr lang="en-US" sz="1500" dirty="0" smtClean="0"/>
              <a:t>1991: 1,010,000</a:t>
            </a:r>
          </a:p>
          <a:p>
            <a:r>
              <a:rPr lang="en-US" sz="1500" dirty="0" smtClean="0"/>
              <a:t>1990: 1,089,500</a:t>
            </a:r>
          </a:p>
          <a:p>
            <a:r>
              <a:rPr lang="en-US" sz="1500" dirty="0" smtClean="0"/>
              <a:t>1989: 1,361,700</a:t>
            </a:r>
          </a:p>
          <a:p>
            <a:r>
              <a:rPr lang="en-US" sz="1500" dirty="0" smtClean="0"/>
              <a:t>1988: 1,155,200</a:t>
            </a:r>
          </a:p>
          <a:p>
            <a:r>
              <a:rPr lang="en-US" sz="1500" dirty="0" smtClean="0"/>
              <a:t>1987: 937,400</a:t>
            </a:r>
          </a:p>
          <a:p>
            <a:r>
              <a:rPr lang="en-US" sz="1500" dirty="0" smtClean="0"/>
              <a:t>1986: 824,100</a:t>
            </a:r>
          </a:p>
          <a:p>
            <a:r>
              <a:rPr lang="en-US" sz="1500" dirty="0" smtClean="0"/>
              <a:t>1985: 811,400</a:t>
            </a:r>
          </a:p>
          <a:p>
            <a:r>
              <a:rPr lang="en-US" sz="1500" dirty="0" smtClean="0"/>
              <a:t>1984: 708,400</a:t>
            </a:r>
          </a:p>
          <a:p>
            <a:r>
              <a:rPr lang="en-US" sz="1500" dirty="0" smtClean="0"/>
              <a:t>1983: 661,400</a:t>
            </a:r>
          </a:p>
          <a:p>
            <a:r>
              <a:rPr lang="en-US" sz="1500" dirty="0" smtClean="0"/>
              <a:t>1982: 676,000</a:t>
            </a:r>
          </a:p>
          <a:p>
            <a:endParaRPr lang="en-US" sz="1500" dirty="0"/>
          </a:p>
        </p:txBody>
      </p:sp>
      <p:sp>
        <p:nvSpPr>
          <p:cNvPr id="13" name="TextBox 12"/>
          <p:cNvSpPr txBox="1"/>
          <p:nvPr/>
        </p:nvSpPr>
        <p:spPr>
          <a:xfrm rot="16200000">
            <a:off x="-2659404" y="2818487"/>
            <a:ext cx="6125046" cy="692497"/>
          </a:xfrm>
          <a:prstGeom prst="rect">
            <a:avLst/>
          </a:prstGeom>
          <a:noFill/>
        </p:spPr>
        <p:txBody>
          <a:bodyPr wrap="square" rtlCol="0">
            <a:spAutoFit/>
          </a:bodyPr>
          <a:lstStyle/>
          <a:p>
            <a:r>
              <a:rPr lang="en-US" sz="2100" dirty="0" smtClean="0">
                <a:solidFill>
                  <a:srgbClr val="FF0000"/>
                </a:solidFill>
              </a:rPr>
              <a:t>Annual U.S. arrests for illicit drug sales and possession</a:t>
            </a:r>
          </a:p>
          <a:p>
            <a:endParaRPr lang="en-US" dirty="0"/>
          </a:p>
        </p:txBody>
      </p:sp>
      <p:sp>
        <p:nvSpPr>
          <p:cNvPr id="14" name="TextBox 13"/>
          <p:cNvSpPr txBox="1"/>
          <p:nvPr/>
        </p:nvSpPr>
        <p:spPr>
          <a:xfrm>
            <a:off x="2310579" y="1042219"/>
            <a:ext cx="6499123" cy="784830"/>
          </a:xfrm>
          <a:prstGeom prst="rect">
            <a:avLst/>
          </a:prstGeom>
          <a:noFill/>
        </p:spPr>
        <p:txBody>
          <a:bodyPr wrap="square" rtlCol="0">
            <a:spAutoFit/>
          </a:bodyPr>
          <a:lstStyle/>
          <a:p>
            <a:r>
              <a:rPr lang="en-US" sz="2400" b="1" i="1" dirty="0" smtClean="0"/>
              <a:t>The Economic Costs of Drug Abuse</a:t>
            </a:r>
            <a:r>
              <a:rPr lang="en-US" sz="2400" b="1" dirty="0" smtClean="0"/>
              <a:t> </a:t>
            </a:r>
            <a:r>
              <a:rPr lang="en-US" sz="2100" dirty="0" smtClean="0"/>
              <a:t>by The Office </a:t>
            </a:r>
            <a:r>
              <a:rPr lang="en-US" sz="2000" dirty="0" smtClean="0"/>
              <a:t>of </a:t>
            </a:r>
            <a:r>
              <a:rPr lang="en-US" sz="2100" dirty="0" smtClean="0"/>
              <a:t>National Drug Control Policy (2003) reports $180.8 billion</a:t>
            </a:r>
            <a:endParaRPr lang="en-US" sz="2100" dirty="0"/>
          </a:p>
        </p:txBody>
      </p:sp>
      <p:sp>
        <p:nvSpPr>
          <p:cNvPr id="15" name="TextBox 14"/>
          <p:cNvSpPr txBox="1"/>
          <p:nvPr/>
        </p:nvSpPr>
        <p:spPr>
          <a:xfrm>
            <a:off x="2890684" y="2428568"/>
            <a:ext cx="5535561" cy="3139321"/>
          </a:xfrm>
          <a:prstGeom prst="rect">
            <a:avLst/>
          </a:prstGeom>
          <a:noFill/>
        </p:spPr>
        <p:txBody>
          <a:bodyPr wrap="square" rtlCol="0">
            <a:spAutoFit/>
          </a:bodyPr>
          <a:lstStyle/>
          <a:p>
            <a:r>
              <a:rPr lang="en-US" dirty="0" smtClean="0"/>
              <a:t>$128.9 billion (71.3%) attributed to lost productivity (illness, incarceration, premature death, etc)</a:t>
            </a:r>
          </a:p>
          <a:p>
            <a:endParaRPr lang="en-US" dirty="0" smtClean="0"/>
          </a:p>
          <a:p>
            <a:r>
              <a:rPr lang="en-US" dirty="0" smtClean="0"/>
              <a:t>$36.4 billion (20.1%) attributed to criminal justice expenses, $14.2 billion for state and local corrections facilities, $9.8 billion for drug-related law enforcement expenses, and $6.2 billion for federal policies.</a:t>
            </a:r>
          </a:p>
          <a:p>
            <a:endParaRPr lang="en-US" dirty="0" smtClean="0"/>
          </a:p>
          <a:p>
            <a:r>
              <a:rPr lang="en-US" dirty="0" smtClean="0"/>
              <a:t>$15.8 billion (8.7%) attributed to health care costs,</a:t>
            </a:r>
          </a:p>
          <a:p>
            <a:r>
              <a:rPr lang="en-US" dirty="0" smtClean="0"/>
              <a:t>$3.7 billion of this for HIV/AIDS related to drug abuse</a:t>
            </a:r>
          </a:p>
          <a:p>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0" y="5918200"/>
            <a:ext cx="9144000" cy="338554"/>
          </a:xfrm>
          <a:prstGeom prst="rect">
            <a:avLst/>
          </a:prstGeom>
          <a:noFill/>
        </p:spPr>
        <p:txBody>
          <a:bodyPr wrap="square" rtlCol="0">
            <a:spAutoFit/>
          </a:bodyPr>
          <a:lstStyle/>
          <a:p>
            <a:pPr algn="ctr"/>
            <a:r>
              <a:rPr lang="en-US" sz="1600" dirty="0" smtClean="0"/>
              <a:t>Image source: http://sgugenetics.pbworks.com</a:t>
            </a:r>
            <a:endParaRPr lang="en-US" sz="1600" dirty="0"/>
          </a:p>
        </p:txBody>
      </p:sp>
      <p:pic>
        <p:nvPicPr>
          <p:cNvPr id="1026"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2" name="TextBox 11"/>
          <p:cNvSpPr txBox="1"/>
          <p:nvPr/>
        </p:nvSpPr>
        <p:spPr>
          <a:xfrm>
            <a:off x="432615" y="-108156"/>
            <a:ext cx="2064779" cy="6694140"/>
          </a:xfrm>
          <a:prstGeom prst="rect">
            <a:avLst/>
          </a:prstGeom>
          <a:noFill/>
        </p:spPr>
        <p:txBody>
          <a:bodyPr wrap="square" rtlCol="0">
            <a:spAutoFit/>
          </a:bodyPr>
          <a:lstStyle/>
          <a:p>
            <a:endParaRPr lang="en-US" sz="900" dirty="0" smtClean="0"/>
          </a:p>
          <a:p>
            <a:r>
              <a:rPr lang="en-US" sz="1500" dirty="0" smtClean="0"/>
              <a:t>2008: 1,702,537</a:t>
            </a:r>
          </a:p>
          <a:p>
            <a:r>
              <a:rPr lang="en-US" sz="1500" dirty="0" smtClean="0"/>
              <a:t>2007: 1,841,182</a:t>
            </a:r>
          </a:p>
          <a:p>
            <a:r>
              <a:rPr lang="en-US" sz="1500" dirty="0" smtClean="0"/>
              <a:t>2006: 1,889,810</a:t>
            </a:r>
          </a:p>
          <a:p>
            <a:r>
              <a:rPr lang="en-US" sz="1500" dirty="0" smtClean="0"/>
              <a:t>2005: 1,846,351</a:t>
            </a:r>
          </a:p>
          <a:p>
            <a:r>
              <a:rPr lang="en-US" sz="1500" dirty="0" smtClean="0"/>
              <a:t>2004: 1,745,712</a:t>
            </a:r>
          </a:p>
          <a:p>
            <a:r>
              <a:rPr lang="en-US" sz="1500" dirty="0" smtClean="0"/>
              <a:t>2003: 1,678,192</a:t>
            </a:r>
          </a:p>
          <a:p>
            <a:r>
              <a:rPr lang="en-US" sz="1500" dirty="0" smtClean="0"/>
              <a:t>2002: 1,538,813</a:t>
            </a:r>
          </a:p>
          <a:p>
            <a:r>
              <a:rPr lang="en-US" sz="1500" dirty="0" smtClean="0"/>
              <a:t>2001: 1,586,902</a:t>
            </a:r>
          </a:p>
          <a:p>
            <a:r>
              <a:rPr lang="en-US" sz="1500" dirty="0" smtClean="0"/>
              <a:t>2000: 1,579,566</a:t>
            </a:r>
          </a:p>
          <a:p>
            <a:r>
              <a:rPr lang="en-US" sz="1500" dirty="0" smtClean="0"/>
              <a:t>1999: 1,532,200</a:t>
            </a:r>
          </a:p>
          <a:p>
            <a:r>
              <a:rPr lang="en-US" sz="1500" dirty="0" smtClean="0"/>
              <a:t>1998: 1,559,100</a:t>
            </a:r>
          </a:p>
          <a:p>
            <a:r>
              <a:rPr lang="en-US" sz="1500" dirty="0" smtClean="0"/>
              <a:t>1997: 1,583,600</a:t>
            </a:r>
          </a:p>
          <a:p>
            <a:r>
              <a:rPr lang="en-US" sz="1500" dirty="0" smtClean="0"/>
              <a:t>1996: 1,506,200</a:t>
            </a:r>
          </a:p>
          <a:p>
            <a:r>
              <a:rPr lang="en-US" sz="1500" dirty="0" smtClean="0"/>
              <a:t>1995: 1,476,100</a:t>
            </a:r>
          </a:p>
          <a:p>
            <a:r>
              <a:rPr lang="en-US" sz="1500" dirty="0" smtClean="0"/>
              <a:t>1994: 1,351,400</a:t>
            </a:r>
          </a:p>
          <a:p>
            <a:r>
              <a:rPr lang="en-US" sz="1500" dirty="0" smtClean="0"/>
              <a:t>1993: 1,126,300</a:t>
            </a:r>
          </a:p>
          <a:p>
            <a:r>
              <a:rPr lang="en-US" sz="1500" dirty="0" smtClean="0"/>
              <a:t>1992: 1,066,400</a:t>
            </a:r>
          </a:p>
          <a:p>
            <a:r>
              <a:rPr lang="en-US" sz="1500" dirty="0" smtClean="0"/>
              <a:t>1991: 1,010,000</a:t>
            </a:r>
          </a:p>
          <a:p>
            <a:r>
              <a:rPr lang="en-US" sz="1500" dirty="0" smtClean="0"/>
              <a:t>1990: 1,089,500</a:t>
            </a:r>
          </a:p>
          <a:p>
            <a:r>
              <a:rPr lang="en-US" sz="1500" dirty="0" smtClean="0"/>
              <a:t>1989: 1,361,700</a:t>
            </a:r>
          </a:p>
          <a:p>
            <a:r>
              <a:rPr lang="en-US" sz="1500" dirty="0" smtClean="0"/>
              <a:t>1988: 1,155,200</a:t>
            </a:r>
          </a:p>
          <a:p>
            <a:r>
              <a:rPr lang="en-US" sz="1500" dirty="0" smtClean="0"/>
              <a:t>1987: 937,400</a:t>
            </a:r>
          </a:p>
          <a:p>
            <a:r>
              <a:rPr lang="en-US" sz="1500" dirty="0" smtClean="0"/>
              <a:t>1986: 824,100</a:t>
            </a:r>
          </a:p>
          <a:p>
            <a:r>
              <a:rPr lang="en-US" sz="1500" dirty="0" smtClean="0"/>
              <a:t>1985: 811,400</a:t>
            </a:r>
          </a:p>
          <a:p>
            <a:r>
              <a:rPr lang="en-US" sz="1500" dirty="0" smtClean="0"/>
              <a:t>1984: 708,400</a:t>
            </a:r>
          </a:p>
          <a:p>
            <a:r>
              <a:rPr lang="en-US" sz="1500" dirty="0" smtClean="0"/>
              <a:t>1983: 661,400</a:t>
            </a:r>
          </a:p>
          <a:p>
            <a:r>
              <a:rPr lang="en-US" sz="1500" dirty="0" smtClean="0"/>
              <a:t>1982: 676,000</a:t>
            </a:r>
          </a:p>
          <a:p>
            <a:endParaRPr lang="en-US" sz="1500" dirty="0"/>
          </a:p>
        </p:txBody>
      </p:sp>
      <p:sp>
        <p:nvSpPr>
          <p:cNvPr id="13" name="TextBox 12"/>
          <p:cNvSpPr txBox="1"/>
          <p:nvPr/>
        </p:nvSpPr>
        <p:spPr>
          <a:xfrm rot="16200000">
            <a:off x="-2659404" y="2818487"/>
            <a:ext cx="6125046" cy="692497"/>
          </a:xfrm>
          <a:prstGeom prst="rect">
            <a:avLst/>
          </a:prstGeom>
          <a:noFill/>
        </p:spPr>
        <p:txBody>
          <a:bodyPr wrap="square" rtlCol="0">
            <a:spAutoFit/>
          </a:bodyPr>
          <a:lstStyle/>
          <a:p>
            <a:r>
              <a:rPr lang="en-US" sz="2100" dirty="0" smtClean="0">
                <a:solidFill>
                  <a:srgbClr val="FF0000"/>
                </a:solidFill>
              </a:rPr>
              <a:t>Annual U.S. arrests for illicit drug sales and possession</a:t>
            </a:r>
          </a:p>
          <a:p>
            <a:endParaRPr lang="en-US" dirty="0"/>
          </a:p>
        </p:txBody>
      </p:sp>
      <p:sp>
        <p:nvSpPr>
          <p:cNvPr id="14" name="TextBox 13"/>
          <p:cNvSpPr txBox="1"/>
          <p:nvPr/>
        </p:nvSpPr>
        <p:spPr>
          <a:xfrm>
            <a:off x="2163099" y="447143"/>
            <a:ext cx="6499123" cy="461665"/>
          </a:xfrm>
          <a:prstGeom prst="rect">
            <a:avLst/>
          </a:prstGeom>
          <a:noFill/>
        </p:spPr>
        <p:txBody>
          <a:bodyPr wrap="square" rtlCol="0">
            <a:spAutoFit/>
          </a:bodyPr>
          <a:lstStyle/>
          <a:p>
            <a:r>
              <a:rPr lang="en-US" sz="2400" b="1" i="1" dirty="0" smtClean="0"/>
              <a:t>Three years later (in billions):</a:t>
            </a:r>
            <a:endParaRPr lang="en-US" sz="2100" dirty="0"/>
          </a:p>
        </p:txBody>
      </p:sp>
      <p:sp>
        <p:nvSpPr>
          <p:cNvPr id="11" name="TextBox 10"/>
          <p:cNvSpPr txBox="1"/>
          <p:nvPr/>
        </p:nvSpPr>
        <p:spPr>
          <a:xfrm>
            <a:off x="2310579" y="5733534"/>
            <a:ext cx="6312308" cy="523220"/>
          </a:xfrm>
          <a:prstGeom prst="rect">
            <a:avLst/>
          </a:prstGeom>
          <a:noFill/>
        </p:spPr>
        <p:txBody>
          <a:bodyPr wrap="square" rtlCol="0">
            <a:spAutoFit/>
          </a:bodyPr>
          <a:lstStyle/>
          <a:p>
            <a:r>
              <a:rPr lang="en-US" sz="1400" dirty="0" smtClean="0"/>
              <a:t>Budgetary data: http://www.census.gov/govs/estimate/0600ussl_1.html</a:t>
            </a:r>
          </a:p>
          <a:p>
            <a:r>
              <a:rPr lang="en-US" sz="1400" dirty="0" smtClean="0"/>
              <a:t>And DEA arrest data: http://www.albany.edu/sourcebook/pdf/t440.pdf.</a:t>
            </a:r>
            <a:endParaRPr lang="en-US" sz="1400" dirty="0"/>
          </a:p>
        </p:txBody>
      </p:sp>
      <p:pic>
        <p:nvPicPr>
          <p:cNvPr id="72709" name="Picture 5"/>
          <p:cNvPicPr>
            <a:picLocks noChangeAspect="1" noChangeArrowheads="1"/>
          </p:cNvPicPr>
          <p:nvPr/>
        </p:nvPicPr>
        <p:blipFill>
          <a:blip r:embed="rId5"/>
          <a:srcRect/>
          <a:stretch>
            <a:fillRect/>
          </a:stretch>
        </p:blipFill>
        <p:spPr bwMode="auto">
          <a:xfrm>
            <a:off x="2163099" y="1041605"/>
            <a:ext cx="6105525" cy="438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pic>
        <p:nvPicPr>
          <p:cNvPr id="67588" name="Picture 4" descr="http://t0.gstatic.com/images?q=tbn:ANd9GcSudMKZyqVMhEquZUxARXDLVUZ-wDIfnZYmeweDgP5MdocIEyu7ySaRSZgRKQ"/>
          <p:cNvPicPr>
            <a:picLocks noChangeAspect="1" noChangeArrowheads="1"/>
          </p:cNvPicPr>
          <p:nvPr/>
        </p:nvPicPr>
        <p:blipFill>
          <a:blip r:embed="rId5"/>
          <a:srcRect/>
          <a:stretch>
            <a:fillRect/>
          </a:stretch>
        </p:blipFill>
        <p:spPr bwMode="auto">
          <a:xfrm>
            <a:off x="2694034" y="875071"/>
            <a:ext cx="1525320" cy="1525320"/>
          </a:xfrm>
          <a:prstGeom prst="rect">
            <a:avLst/>
          </a:prstGeom>
          <a:noFill/>
        </p:spPr>
      </p:pic>
      <p:pic>
        <p:nvPicPr>
          <p:cNvPr id="67586" name="Picture 2" descr="http://www.lose-weight-with-us.com/images/alcohol.png"/>
          <p:cNvPicPr>
            <a:picLocks noChangeAspect="1" noChangeArrowheads="1"/>
          </p:cNvPicPr>
          <p:nvPr/>
        </p:nvPicPr>
        <p:blipFill>
          <a:blip r:embed="rId6"/>
          <a:srcRect/>
          <a:stretch>
            <a:fillRect/>
          </a:stretch>
        </p:blipFill>
        <p:spPr bwMode="auto">
          <a:xfrm>
            <a:off x="5036866" y="3649360"/>
            <a:ext cx="4048125" cy="2686051"/>
          </a:xfrm>
          <a:prstGeom prst="rect">
            <a:avLst/>
          </a:prstGeom>
          <a:noFill/>
        </p:spPr>
      </p:pic>
      <p:sp>
        <p:nvSpPr>
          <p:cNvPr id="4" name="TextBox 3"/>
          <p:cNvSpPr txBox="1"/>
          <p:nvPr/>
        </p:nvSpPr>
        <p:spPr>
          <a:xfrm>
            <a:off x="2163099" y="6018662"/>
            <a:ext cx="5891639" cy="307777"/>
          </a:xfrm>
          <a:prstGeom prst="rect">
            <a:avLst/>
          </a:prstGeom>
          <a:noFill/>
        </p:spPr>
        <p:txBody>
          <a:bodyPr wrap="square" rtlCol="0">
            <a:spAutoFit/>
          </a:bodyPr>
          <a:lstStyle/>
          <a:p>
            <a:r>
              <a:rPr lang="en-US" sz="1400" dirty="0" smtClean="0"/>
              <a:t>Image source: http://www.lose-weight-with-us.com</a:t>
            </a:r>
            <a:endParaRPr lang="en-US" sz="1400" dirty="0"/>
          </a:p>
        </p:txBody>
      </p:sp>
      <p:sp>
        <p:nvSpPr>
          <p:cNvPr id="12" name="TextBox 11"/>
          <p:cNvSpPr txBox="1"/>
          <p:nvPr/>
        </p:nvSpPr>
        <p:spPr>
          <a:xfrm>
            <a:off x="432615" y="-108156"/>
            <a:ext cx="2064779" cy="6694140"/>
          </a:xfrm>
          <a:prstGeom prst="rect">
            <a:avLst/>
          </a:prstGeom>
          <a:noFill/>
        </p:spPr>
        <p:txBody>
          <a:bodyPr wrap="square" rtlCol="0">
            <a:spAutoFit/>
          </a:bodyPr>
          <a:lstStyle/>
          <a:p>
            <a:endParaRPr lang="en-US" sz="900" dirty="0" smtClean="0"/>
          </a:p>
          <a:p>
            <a:r>
              <a:rPr lang="en-US" sz="1500" dirty="0" smtClean="0"/>
              <a:t>2008: 1,702,537</a:t>
            </a:r>
          </a:p>
          <a:p>
            <a:r>
              <a:rPr lang="en-US" sz="1500" dirty="0" smtClean="0"/>
              <a:t>2007: 1,841,182</a:t>
            </a:r>
          </a:p>
          <a:p>
            <a:r>
              <a:rPr lang="en-US" sz="1500" dirty="0" smtClean="0"/>
              <a:t>2006: 1,889,810</a:t>
            </a:r>
          </a:p>
          <a:p>
            <a:r>
              <a:rPr lang="en-US" sz="1500" dirty="0" smtClean="0"/>
              <a:t>2005: 1,846,351</a:t>
            </a:r>
          </a:p>
          <a:p>
            <a:r>
              <a:rPr lang="en-US" sz="1500" dirty="0" smtClean="0"/>
              <a:t>2004: 1,745,712</a:t>
            </a:r>
          </a:p>
          <a:p>
            <a:r>
              <a:rPr lang="en-US" sz="1500" dirty="0" smtClean="0"/>
              <a:t>2003: 1,678,192</a:t>
            </a:r>
          </a:p>
          <a:p>
            <a:r>
              <a:rPr lang="en-US" sz="1500" dirty="0" smtClean="0"/>
              <a:t>2002: 1,538,813</a:t>
            </a:r>
          </a:p>
          <a:p>
            <a:r>
              <a:rPr lang="en-US" sz="1500" dirty="0" smtClean="0"/>
              <a:t>2001: 1,586,902</a:t>
            </a:r>
          </a:p>
          <a:p>
            <a:r>
              <a:rPr lang="en-US" sz="1500" dirty="0" smtClean="0"/>
              <a:t>2000: 1,579,566</a:t>
            </a:r>
          </a:p>
          <a:p>
            <a:r>
              <a:rPr lang="en-US" sz="1500" dirty="0" smtClean="0"/>
              <a:t>1999: 1,532,200</a:t>
            </a:r>
          </a:p>
          <a:p>
            <a:r>
              <a:rPr lang="en-US" sz="1500" dirty="0" smtClean="0"/>
              <a:t>1998: 1,559,100</a:t>
            </a:r>
          </a:p>
          <a:p>
            <a:r>
              <a:rPr lang="en-US" sz="1500" dirty="0" smtClean="0"/>
              <a:t>1997: 1,583,600</a:t>
            </a:r>
          </a:p>
          <a:p>
            <a:r>
              <a:rPr lang="en-US" sz="1500" dirty="0" smtClean="0"/>
              <a:t>1996: 1,506,200</a:t>
            </a:r>
          </a:p>
          <a:p>
            <a:r>
              <a:rPr lang="en-US" sz="1500" dirty="0" smtClean="0"/>
              <a:t>1995: 1,476,100</a:t>
            </a:r>
          </a:p>
          <a:p>
            <a:r>
              <a:rPr lang="en-US" sz="1500" dirty="0" smtClean="0"/>
              <a:t>1994: 1,351,400</a:t>
            </a:r>
          </a:p>
          <a:p>
            <a:r>
              <a:rPr lang="en-US" sz="1500" dirty="0" smtClean="0"/>
              <a:t>1993: 1,126,300</a:t>
            </a:r>
          </a:p>
          <a:p>
            <a:r>
              <a:rPr lang="en-US" sz="1500" dirty="0" smtClean="0"/>
              <a:t>1992: 1,066,400</a:t>
            </a:r>
          </a:p>
          <a:p>
            <a:r>
              <a:rPr lang="en-US" sz="1500" dirty="0" smtClean="0"/>
              <a:t>1991: 1,010,000</a:t>
            </a:r>
          </a:p>
          <a:p>
            <a:r>
              <a:rPr lang="en-US" sz="1500" dirty="0" smtClean="0"/>
              <a:t>1990: 1,089,500</a:t>
            </a:r>
          </a:p>
          <a:p>
            <a:r>
              <a:rPr lang="en-US" sz="1500" dirty="0" smtClean="0"/>
              <a:t>1989: 1,361,700</a:t>
            </a:r>
          </a:p>
          <a:p>
            <a:r>
              <a:rPr lang="en-US" sz="1500" dirty="0" smtClean="0"/>
              <a:t>1988: 1,155,200</a:t>
            </a:r>
          </a:p>
          <a:p>
            <a:r>
              <a:rPr lang="en-US" sz="1500" dirty="0" smtClean="0"/>
              <a:t>1987: 937,400</a:t>
            </a:r>
          </a:p>
          <a:p>
            <a:r>
              <a:rPr lang="en-US" sz="1500" dirty="0" smtClean="0"/>
              <a:t>1986: 824,100</a:t>
            </a:r>
          </a:p>
          <a:p>
            <a:r>
              <a:rPr lang="en-US" sz="1500" dirty="0" smtClean="0"/>
              <a:t>1985: 811,400</a:t>
            </a:r>
          </a:p>
          <a:p>
            <a:r>
              <a:rPr lang="en-US" sz="1500" dirty="0" smtClean="0"/>
              <a:t>1984: 708,400</a:t>
            </a:r>
          </a:p>
          <a:p>
            <a:r>
              <a:rPr lang="en-US" sz="1500" dirty="0" smtClean="0"/>
              <a:t>1983: 661,400</a:t>
            </a:r>
          </a:p>
          <a:p>
            <a:r>
              <a:rPr lang="en-US" sz="1500" dirty="0" smtClean="0"/>
              <a:t>1982: 676,000</a:t>
            </a:r>
          </a:p>
          <a:p>
            <a:endParaRPr lang="en-US" sz="1500" dirty="0"/>
          </a:p>
        </p:txBody>
      </p:sp>
      <p:sp>
        <p:nvSpPr>
          <p:cNvPr id="13" name="TextBox 12"/>
          <p:cNvSpPr txBox="1"/>
          <p:nvPr/>
        </p:nvSpPr>
        <p:spPr>
          <a:xfrm rot="16200000">
            <a:off x="-2659404" y="2818487"/>
            <a:ext cx="6125046" cy="692497"/>
          </a:xfrm>
          <a:prstGeom prst="rect">
            <a:avLst/>
          </a:prstGeom>
          <a:noFill/>
        </p:spPr>
        <p:txBody>
          <a:bodyPr wrap="square" rtlCol="0">
            <a:spAutoFit/>
          </a:bodyPr>
          <a:lstStyle/>
          <a:p>
            <a:r>
              <a:rPr lang="en-US" sz="2100" dirty="0" smtClean="0">
                <a:solidFill>
                  <a:srgbClr val="FF0000"/>
                </a:solidFill>
              </a:rPr>
              <a:t>Annual U.S. arrests for illicit drug sales and possession</a:t>
            </a:r>
          </a:p>
          <a:p>
            <a:endParaRPr lang="en-US" dirty="0"/>
          </a:p>
        </p:txBody>
      </p:sp>
      <p:sp>
        <p:nvSpPr>
          <p:cNvPr id="14" name="TextBox 13"/>
          <p:cNvSpPr txBox="1"/>
          <p:nvPr/>
        </p:nvSpPr>
        <p:spPr>
          <a:xfrm>
            <a:off x="3932903" y="1333344"/>
            <a:ext cx="4522838" cy="461665"/>
          </a:xfrm>
          <a:prstGeom prst="rect">
            <a:avLst/>
          </a:prstGeom>
          <a:noFill/>
        </p:spPr>
        <p:txBody>
          <a:bodyPr wrap="square" rtlCol="0">
            <a:spAutoFit/>
          </a:bodyPr>
          <a:lstStyle/>
          <a:p>
            <a:r>
              <a:rPr lang="en-US" sz="2400" b="1" i="1" dirty="0" smtClean="0"/>
              <a:t>Factor in cigarettes and alcohol:</a:t>
            </a:r>
            <a:endParaRPr lang="en-US" sz="2100" dirty="0"/>
          </a:p>
        </p:txBody>
      </p:sp>
      <p:sp>
        <p:nvSpPr>
          <p:cNvPr id="11" name="TextBox 10"/>
          <p:cNvSpPr txBox="1"/>
          <p:nvPr/>
        </p:nvSpPr>
        <p:spPr>
          <a:xfrm>
            <a:off x="2772683" y="6018662"/>
            <a:ext cx="6312308" cy="307777"/>
          </a:xfrm>
          <a:prstGeom prst="rect">
            <a:avLst/>
          </a:prstGeom>
          <a:noFill/>
        </p:spPr>
        <p:txBody>
          <a:bodyPr wrap="square" rtlCol="0">
            <a:spAutoFit/>
          </a:bodyPr>
          <a:lstStyle/>
          <a:p>
            <a:pPr algn="r"/>
            <a:r>
              <a:rPr lang="en-US" sz="1400" dirty="0" smtClean="0"/>
              <a:t>NSDUH, 2007</a:t>
            </a:r>
            <a:endParaRPr lang="en-US" sz="1400" dirty="0"/>
          </a:p>
        </p:txBody>
      </p:sp>
      <p:sp>
        <p:nvSpPr>
          <p:cNvPr id="15" name="TextBox 14"/>
          <p:cNvSpPr txBox="1"/>
          <p:nvPr/>
        </p:nvSpPr>
        <p:spPr>
          <a:xfrm>
            <a:off x="3953890" y="1942571"/>
            <a:ext cx="4729316" cy="369332"/>
          </a:xfrm>
          <a:prstGeom prst="rect">
            <a:avLst/>
          </a:prstGeom>
          <a:noFill/>
        </p:spPr>
        <p:txBody>
          <a:bodyPr wrap="square" rtlCol="0">
            <a:spAutoFit/>
          </a:bodyPr>
          <a:lstStyle/>
          <a:p>
            <a:r>
              <a:rPr lang="en-US" dirty="0" smtClean="0"/>
              <a:t>Annual cost on society: $484 billion</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0" y="5918200"/>
            <a:ext cx="9144000" cy="338554"/>
          </a:xfrm>
          <a:prstGeom prst="rect">
            <a:avLst/>
          </a:prstGeom>
          <a:noFill/>
        </p:spPr>
        <p:txBody>
          <a:bodyPr wrap="square" rtlCol="0">
            <a:spAutoFit/>
          </a:bodyPr>
          <a:lstStyle/>
          <a:p>
            <a:pPr algn="ctr"/>
            <a:r>
              <a:rPr lang="en-US" sz="1600" dirty="0" smtClean="0"/>
              <a:t>Image source: http://sgugenetics.pbworks.com</a:t>
            </a:r>
            <a:endParaRPr lang="en-US" sz="1600" dirty="0"/>
          </a:p>
        </p:txBody>
      </p:sp>
      <p:pic>
        <p:nvPicPr>
          <p:cNvPr id="1026"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4" name="TextBox 13"/>
          <p:cNvSpPr txBox="1"/>
          <p:nvPr/>
        </p:nvSpPr>
        <p:spPr>
          <a:xfrm>
            <a:off x="1474844" y="447143"/>
            <a:ext cx="6499123" cy="830997"/>
          </a:xfrm>
          <a:prstGeom prst="rect">
            <a:avLst/>
          </a:prstGeom>
          <a:noFill/>
        </p:spPr>
        <p:txBody>
          <a:bodyPr wrap="square" rtlCol="0">
            <a:spAutoFit/>
          </a:bodyPr>
          <a:lstStyle/>
          <a:p>
            <a:r>
              <a:rPr lang="en-US" sz="4800" b="1" i="1" dirty="0" smtClean="0"/>
              <a:t>In total:</a:t>
            </a:r>
            <a:endParaRPr lang="en-US" sz="4800" dirty="0"/>
          </a:p>
        </p:txBody>
      </p:sp>
      <p:sp>
        <p:nvSpPr>
          <p:cNvPr id="11" name="TextBox 10"/>
          <p:cNvSpPr txBox="1"/>
          <p:nvPr/>
        </p:nvSpPr>
        <p:spPr>
          <a:xfrm>
            <a:off x="323338" y="5260258"/>
            <a:ext cx="7941812" cy="830997"/>
          </a:xfrm>
          <a:prstGeom prst="rect">
            <a:avLst/>
          </a:prstGeom>
          <a:noFill/>
        </p:spPr>
        <p:txBody>
          <a:bodyPr wrap="square" rtlCol="0">
            <a:spAutoFit/>
          </a:bodyPr>
          <a:lstStyle/>
          <a:p>
            <a:r>
              <a:rPr lang="en-US" sz="1200" b="1" dirty="0" smtClean="0"/>
              <a:t>1. </a:t>
            </a:r>
            <a:r>
              <a:rPr lang="en-US" sz="1200" dirty="0" smtClean="0"/>
              <a:t>Drug Policy Alliance: http://www.drugpolicy.org/  </a:t>
            </a:r>
            <a:r>
              <a:rPr lang="en-US" sz="1200" b="1" dirty="0" smtClean="0"/>
              <a:t> 2. </a:t>
            </a:r>
            <a:r>
              <a:rPr lang="en-US" sz="1200" dirty="0" smtClean="0"/>
              <a:t>Harris, S. (2004). The End</a:t>
            </a:r>
          </a:p>
          <a:p>
            <a:r>
              <a:rPr lang="en-US" sz="1200" dirty="0" smtClean="0"/>
              <a:t>of Faith: Religion, Terror, and the Future of Reason, W.W. Norton &amp; Company.</a:t>
            </a:r>
          </a:p>
          <a:p>
            <a:pPr marL="228600" indent="-228600"/>
            <a:r>
              <a:rPr lang="en-US" sz="1200" b="1" dirty="0" smtClean="0"/>
              <a:t>3. </a:t>
            </a:r>
            <a:r>
              <a:rPr lang="en-US" sz="1200" dirty="0" smtClean="0"/>
              <a:t>Huffington Post, August 30, 2011: Military Spending Waste: Up To $60 Billion...</a:t>
            </a:r>
          </a:p>
          <a:p>
            <a:pPr marL="228600" indent="-228600"/>
            <a:r>
              <a:rPr lang="en-US" sz="1200" dirty="0" smtClean="0"/>
              <a:t>Image 1 source: http://tubulocity.com  Image 2 source: http://en.wikipedia.org</a:t>
            </a:r>
            <a:endParaRPr lang="en-US" sz="1200" dirty="0"/>
          </a:p>
        </p:txBody>
      </p:sp>
      <p:pic>
        <p:nvPicPr>
          <p:cNvPr id="15" name="Picture 14" descr="180pxBayer_Heroin_bottle.jpg"/>
          <p:cNvPicPr>
            <a:picLocks noChangeAspect="1"/>
          </p:cNvPicPr>
          <p:nvPr/>
        </p:nvPicPr>
        <p:blipFill>
          <a:blip r:embed="rId5"/>
          <a:stretch>
            <a:fillRect/>
          </a:stretch>
        </p:blipFill>
        <p:spPr>
          <a:xfrm>
            <a:off x="7488402" y="4065367"/>
            <a:ext cx="1553496" cy="2278461"/>
          </a:xfrm>
          <a:prstGeom prst="rect">
            <a:avLst/>
          </a:prstGeom>
        </p:spPr>
      </p:pic>
      <p:sp>
        <p:nvSpPr>
          <p:cNvPr id="10" name="Rectangle 9"/>
          <p:cNvSpPr/>
          <p:nvPr/>
        </p:nvSpPr>
        <p:spPr>
          <a:xfrm>
            <a:off x="3667432" y="1443476"/>
            <a:ext cx="5132439" cy="2339102"/>
          </a:xfrm>
          <a:prstGeom prst="rect">
            <a:avLst/>
          </a:prstGeom>
        </p:spPr>
        <p:txBody>
          <a:bodyPr wrap="square">
            <a:spAutoFit/>
          </a:bodyPr>
          <a:lstStyle/>
          <a:p>
            <a:r>
              <a:rPr lang="en-US" dirty="0" smtClean="0"/>
              <a:t>The United Nations values the illicit drug market</a:t>
            </a:r>
          </a:p>
          <a:p>
            <a:r>
              <a:rPr lang="en-US" dirty="0" smtClean="0"/>
              <a:t>at a steady $400 billion a year.  This is 8% of the</a:t>
            </a:r>
          </a:p>
          <a:p>
            <a:r>
              <a:rPr lang="en-US" dirty="0" smtClean="0"/>
              <a:t>total fiscal exchange of all forms of international</a:t>
            </a:r>
          </a:p>
          <a:p>
            <a:r>
              <a:rPr lang="en-US" dirty="0" smtClean="0"/>
              <a:t>commerce combined.</a:t>
            </a:r>
            <a:r>
              <a:rPr lang="en-US" baseline="30000" dirty="0" smtClean="0"/>
              <a:t>1,2</a:t>
            </a:r>
          </a:p>
          <a:p>
            <a:endParaRPr lang="en-US" sz="1000" dirty="0" smtClean="0"/>
          </a:p>
          <a:p>
            <a:r>
              <a:rPr lang="en-US" dirty="0" smtClean="0"/>
              <a:t>The entire automotive industry accounts for 5.3%.</a:t>
            </a:r>
            <a:r>
              <a:rPr lang="en-US" baseline="30000" dirty="0" smtClean="0"/>
              <a:t>2</a:t>
            </a:r>
          </a:p>
          <a:p>
            <a:endParaRPr lang="en-US" sz="1000" dirty="0" smtClean="0"/>
          </a:p>
          <a:p>
            <a:r>
              <a:rPr lang="en-US" dirty="0" smtClean="0"/>
              <a:t>Total cost of the first ten years of war in Afghanistan</a:t>
            </a:r>
          </a:p>
          <a:p>
            <a:r>
              <a:rPr lang="en-US" dirty="0" smtClean="0"/>
              <a:t>and Iraq combined: $60 billion (liberal estimate).</a:t>
            </a:r>
            <a:r>
              <a:rPr lang="en-US" baseline="30000" dirty="0" smtClean="0"/>
              <a:t>3</a:t>
            </a:r>
          </a:p>
        </p:txBody>
      </p:sp>
      <p:pic>
        <p:nvPicPr>
          <p:cNvPr id="88066" name="Picture 2" descr="http://tubulocity.com/wp-content/uploads/2010/12/china_traffic.jpg"/>
          <p:cNvPicPr>
            <a:picLocks noChangeAspect="1" noChangeArrowheads="1"/>
          </p:cNvPicPr>
          <p:nvPr/>
        </p:nvPicPr>
        <p:blipFill>
          <a:blip r:embed="rId6"/>
          <a:srcRect/>
          <a:stretch>
            <a:fillRect/>
          </a:stretch>
        </p:blipFill>
        <p:spPr bwMode="auto">
          <a:xfrm>
            <a:off x="323338" y="1531964"/>
            <a:ext cx="3176946" cy="2113720"/>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10"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1" name="Rectangle 10"/>
          <p:cNvSpPr/>
          <p:nvPr/>
        </p:nvSpPr>
        <p:spPr>
          <a:xfrm>
            <a:off x="5115846" y="1433603"/>
            <a:ext cx="3901154" cy="4185761"/>
          </a:xfrm>
          <a:prstGeom prst="rect">
            <a:avLst/>
          </a:prstGeom>
        </p:spPr>
        <p:txBody>
          <a:bodyPr wrap="square">
            <a:spAutoFit/>
          </a:bodyPr>
          <a:lstStyle/>
          <a:p>
            <a:r>
              <a:rPr lang="en-US" sz="2000" b="1" dirty="0" smtClean="0"/>
              <a:t>Variety of environmental and biological factors lead to SUD</a:t>
            </a:r>
            <a:r>
              <a:rPr lang="en-US" sz="2000" baseline="30000" dirty="0" smtClean="0"/>
              <a:t>1</a:t>
            </a:r>
          </a:p>
          <a:p>
            <a:endParaRPr lang="en-US" sz="1200" b="1" dirty="0" smtClean="0"/>
          </a:p>
          <a:p>
            <a:r>
              <a:rPr lang="en-US" sz="2000" b="1" dirty="0" smtClean="0"/>
              <a:t>Chronic illness conditions are endemic in this population</a:t>
            </a:r>
            <a:r>
              <a:rPr lang="en-US" sz="2000" baseline="30000" dirty="0" smtClean="0"/>
              <a:t>1</a:t>
            </a:r>
          </a:p>
          <a:p>
            <a:endParaRPr lang="en-US" sz="1200" b="1" dirty="0" smtClean="0"/>
          </a:p>
          <a:p>
            <a:r>
              <a:rPr lang="en-US" sz="2000" b="1" dirty="0" smtClean="0"/>
              <a:t>SUD compromises:</a:t>
            </a:r>
          </a:p>
          <a:p>
            <a:endParaRPr lang="en-US" sz="500" b="1" dirty="0" smtClean="0"/>
          </a:p>
          <a:p>
            <a:pPr lvl="1">
              <a:buFont typeface="Arial" pitchFamily="34" charset="0"/>
              <a:buChar char="•"/>
            </a:pPr>
            <a:r>
              <a:rPr lang="en-US" sz="2000" dirty="0" smtClean="0"/>
              <a:t>Physical health</a:t>
            </a:r>
            <a:r>
              <a:rPr lang="en-US" sz="2000" baseline="30000" dirty="0" smtClean="0"/>
              <a:t>2</a:t>
            </a:r>
            <a:r>
              <a:rPr lang="en-US" sz="2000" dirty="0" smtClean="0"/>
              <a:t> </a:t>
            </a:r>
          </a:p>
          <a:p>
            <a:pPr lvl="1"/>
            <a:endParaRPr lang="en-US" sz="300" dirty="0" smtClean="0"/>
          </a:p>
          <a:p>
            <a:pPr lvl="1">
              <a:buFont typeface="Arial" pitchFamily="34" charset="0"/>
              <a:buChar char="•"/>
            </a:pPr>
            <a:r>
              <a:rPr lang="en-US" sz="2000" dirty="0" smtClean="0"/>
              <a:t>Mental health</a:t>
            </a:r>
            <a:r>
              <a:rPr lang="en-US" sz="2000" baseline="30000" dirty="0" smtClean="0"/>
              <a:t>3</a:t>
            </a:r>
          </a:p>
          <a:p>
            <a:pPr lvl="1"/>
            <a:endParaRPr lang="en-US" sz="300" baseline="30000" dirty="0" smtClean="0"/>
          </a:p>
          <a:p>
            <a:pPr lvl="1">
              <a:buFont typeface="Arial" pitchFamily="34" charset="0"/>
              <a:buChar char="•"/>
            </a:pPr>
            <a:r>
              <a:rPr lang="en-US" sz="2000" dirty="0" smtClean="0"/>
              <a:t>Quality of life</a:t>
            </a:r>
            <a:r>
              <a:rPr lang="en-US" sz="2000" baseline="30000" dirty="0" smtClean="0"/>
              <a:t>4</a:t>
            </a:r>
            <a:endParaRPr lang="en-US" sz="2000" dirty="0" smtClean="0"/>
          </a:p>
          <a:p>
            <a:endParaRPr lang="en-US" sz="1200" dirty="0" smtClean="0"/>
          </a:p>
          <a:p>
            <a:r>
              <a:rPr lang="en-US" sz="2000" b="1" dirty="0" smtClean="0"/>
              <a:t>Problems are interrelated and symptoms worsen with age</a:t>
            </a:r>
            <a:r>
              <a:rPr lang="en-US" sz="2000" baseline="30000" dirty="0" smtClean="0"/>
              <a:t>1,5,6</a:t>
            </a:r>
          </a:p>
          <a:p>
            <a:endParaRPr lang="en-US" sz="1200" dirty="0" smtClean="0"/>
          </a:p>
        </p:txBody>
      </p:sp>
      <p:sp>
        <p:nvSpPr>
          <p:cNvPr id="6" name="TextBox 5"/>
          <p:cNvSpPr txBox="1"/>
          <p:nvPr/>
        </p:nvSpPr>
        <p:spPr>
          <a:xfrm>
            <a:off x="9847" y="385388"/>
            <a:ext cx="9134153" cy="769441"/>
          </a:xfrm>
          <a:prstGeom prst="rect">
            <a:avLst/>
          </a:prstGeom>
          <a:noFill/>
        </p:spPr>
        <p:txBody>
          <a:bodyPr wrap="square" rtlCol="0">
            <a:spAutoFit/>
          </a:bodyPr>
          <a:lstStyle/>
          <a:p>
            <a:pPr algn="ctr"/>
            <a:r>
              <a:rPr lang="en-US" sz="4400" b="1" dirty="0" err="1" smtClean="0"/>
              <a:t>Pathophysiology</a:t>
            </a:r>
            <a:r>
              <a:rPr lang="en-US" sz="4400" b="1" dirty="0" smtClean="0"/>
              <a:t> of SUD</a:t>
            </a:r>
            <a:endParaRPr lang="en-US" sz="4400" b="1" dirty="0"/>
          </a:p>
        </p:txBody>
      </p:sp>
      <p:sp>
        <p:nvSpPr>
          <p:cNvPr id="7" name="TextBox 6"/>
          <p:cNvSpPr txBox="1"/>
          <p:nvPr/>
        </p:nvSpPr>
        <p:spPr>
          <a:xfrm>
            <a:off x="410496" y="5826780"/>
            <a:ext cx="8289004" cy="523220"/>
          </a:xfrm>
          <a:prstGeom prst="rect">
            <a:avLst/>
          </a:prstGeom>
          <a:noFill/>
        </p:spPr>
        <p:txBody>
          <a:bodyPr wrap="square" rtlCol="0">
            <a:spAutoFit/>
          </a:bodyPr>
          <a:lstStyle/>
          <a:p>
            <a:r>
              <a:rPr lang="en-US" sz="1400" b="1" dirty="0" smtClean="0"/>
              <a:t>1. </a:t>
            </a:r>
            <a:r>
              <a:rPr lang="en-US" sz="1400" dirty="0" smtClean="0"/>
              <a:t>Roe et al., 2010  </a:t>
            </a:r>
            <a:r>
              <a:rPr lang="en-US" sz="1400" b="1" dirty="0" smtClean="0"/>
              <a:t>2. </a:t>
            </a:r>
            <a:r>
              <a:rPr lang="en-US" sz="1400" dirty="0" smtClean="0"/>
              <a:t>Stein et al., 1998  </a:t>
            </a:r>
            <a:r>
              <a:rPr lang="en-US" sz="1400" b="1" dirty="0" smtClean="0"/>
              <a:t>3.</a:t>
            </a:r>
            <a:r>
              <a:rPr lang="en-US" sz="1400" dirty="0" smtClean="0"/>
              <a:t> Lima et al., 2009  </a:t>
            </a:r>
            <a:r>
              <a:rPr lang="en-US" sz="1400" b="1" dirty="0" smtClean="0"/>
              <a:t>4. </a:t>
            </a:r>
            <a:r>
              <a:rPr lang="en-US" sz="1400" dirty="0" err="1" smtClean="0"/>
              <a:t>Daeppen</a:t>
            </a:r>
            <a:r>
              <a:rPr lang="en-US" sz="1400" dirty="0" smtClean="0"/>
              <a:t> et al., 1998  </a:t>
            </a:r>
            <a:r>
              <a:rPr lang="en-US" sz="1400" b="1" dirty="0" smtClean="0"/>
              <a:t>5. </a:t>
            </a:r>
            <a:r>
              <a:rPr lang="en-US" sz="1400" dirty="0" smtClean="0"/>
              <a:t>Levy &amp; Anderson, 2005  </a:t>
            </a:r>
            <a:r>
              <a:rPr lang="en-US" sz="1400" b="1" dirty="0" smtClean="0"/>
              <a:t>6. </a:t>
            </a:r>
            <a:r>
              <a:rPr lang="en-US" sz="1400" dirty="0" smtClean="0"/>
              <a:t>Rudolf &amp; Watts, 2002</a:t>
            </a:r>
            <a:endParaRPr lang="en-US" sz="1400" i="1" dirty="0" smtClean="0"/>
          </a:p>
        </p:txBody>
      </p:sp>
      <p:pic>
        <p:nvPicPr>
          <p:cNvPr id="9217" name="Picture 1"/>
          <p:cNvPicPr>
            <a:picLocks noChangeAspect="1" noChangeArrowheads="1"/>
          </p:cNvPicPr>
          <p:nvPr/>
        </p:nvPicPr>
        <p:blipFill>
          <a:blip r:embed="rId5"/>
          <a:srcRect/>
          <a:stretch>
            <a:fillRect/>
          </a:stretch>
        </p:blipFill>
        <p:spPr bwMode="auto">
          <a:xfrm>
            <a:off x="29496" y="1248697"/>
            <a:ext cx="4857750" cy="4391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10"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pic>
        <p:nvPicPr>
          <p:cNvPr id="164866" name="Picture 2" descr="http://www.teenmentalhealth.org/images/uploads/fotolia_3259561_XS(1).jpg"/>
          <p:cNvPicPr>
            <a:picLocks noChangeAspect="1" noChangeArrowheads="1"/>
          </p:cNvPicPr>
          <p:nvPr/>
        </p:nvPicPr>
        <p:blipFill>
          <a:blip r:embed="rId5"/>
          <a:srcRect/>
          <a:stretch>
            <a:fillRect/>
          </a:stretch>
        </p:blipFill>
        <p:spPr bwMode="auto">
          <a:xfrm>
            <a:off x="0" y="2241855"/>
            <a:ext cx="2657475" cy="4095750"/>
          </a:xfrm>
          <a:prstGeom prst="rect">
            <a:avLst/>
          </a:prstGeom>
          <a:noFill/>
        </p:spPr>
      </p:pic>
      <p:sp>
        <p:nvSpPr>
          <p:cNvPr id="11" name="Rectangle 10"/>
          <p:cNvSpPr/>
          <p:nvPr/>
        </p:nvSpPr>
        <p:spPr>
          <a:xfrm>
            <a:off x="1759983" y="1457025"/>
            <a:ext cx="6322142" cy="1569660"/>
          </a:xfrm>
          <a:prstGeom prst="rect">
            <a:avLst/>
          </a:prstGeom>
        </p:spPr>
        <p:txBody>
          <a:bodyPr wrap="square">
            <a:spAutoFit/>
          </a:bodyPr>
          <a:lstStyle/>
          <a:p>
            <a:r>
              <a:rPr lang="en-US" sz="2200" b="1" dirty="0" smtClean="0"/>
              <a:t>Nearly 75% have at least one medical problem</a:t>
            </a:r>
            <a:r>
              <a:rPr lang="en-US" sz="2200" baseline="30000" dirty="0" smtClean="0"/>
              <a:t>1</a:t>
            </a:r>
          </a:p>
          <a:p>
            <a:endParaRPr lang="en-US" sz="1400" b="1" dirty="0" smtClean="0"/>
          </a:p>
          <a:p>
            <a:pPr lvl="1">
              <a:buFont typeface="Arial" pitchFamily="34" charset="0"/>
              <a:buChar char="•"/>
            </a:pPr>
            <a:endParaRPr lang="en-US" sz="2000" dirty="0" smtClean="0"/>
          </a:p>
          <a:p>
            <a:pPr lvl="1"/>
            <a:endParaRPr lang="en-US" sz="2000" dirty="0" smtClean="0"/>
          </a:p>
          <a:p>
            <a:pPr lvl="1">
              <a:buFont typeface="Arial" pitchFamily="34" charset="0"/>
              <a:buChar char="•"/>
            </a:pPr>
            <a:endParaRPr lang="en-US" sz="2000" dirty="0" smtClean="0"/>
          </a:p>
        </p:txBody>
      </p:sp>
      <p:sp>
        <p:nvSpPr>
          <p:cNvPr id="6" name="TextBox 5"/>
          <p:cNvSpPr txBox="1"/>
          <p:nvPr/>
        </p:nvSpPr>
        <p:spPr>
          <a:xfrm>
            <a:off x="9847" y="385388"/>
            <a:ext cx="9134153" cy="769441"/>
          </a:xfrm>
          <a:prstGeom prst="rect">
            <a:avLst/>
          </a:prstGeom>
          <a:noFill/>
        </p:spPr>
        <p:txBody>
          <a:bodyPr wrap="square" rtlCol="0">
            <a:spAutoFit/>
          </a:bodyPr>
          <a:lstStyle/>
          <a:p>
            <a:pPr algn="ctr"/>
            <a:r>
              <a:rPr lang="en-US" sz="4400" b="1" dirty="0" err="1" smtClean="0"/>
              <a:t>Pathophysiology</a:t>
            </a:r>
            <a:r>
              <a:rPr lang="en-US" sz="4400" b="1" dirty="0" smtClean="0"/>
              <a:t> of SUD</a:t>
            </a:r>
            <a:endParaRPr lang="en-US" sz="4400" b="1" dirty="0"/>
          </a:p>
        </p:txBody>
      </p:sp>
      <p:sp>
        <p:nvSpPr>
          <p:cNvPr id="7" name="TextBox 6"/>
          <p:cNvSpPr txBox="1"/>
          <p:nvPr/>
        </p:nvSpPr>
        <p:spPr>
          <a:xfrm>
            <a:off x="1966455" y="5826780"/>
            <a:ext cx="7059561" cy="523220"/>
          </a:xfrm>
          <a:prstGeom prst="rect">
            <a:avLst/>
          </a:prstGeom>
          <a:noFill/>
        </p:spPr>
        <p:txBody>
          <a:bodyPr wrap="square" rtlCol="0">
            <a:spAutoFit/>
          </a:bodyPr>
          <a:lstStyle/>
          <a:p>
            <a:pPr algn="r"/>
            <a:r>
              <a:rPr lang="en-US" sz="1400" b="1" dirty="0" smtClean="0"/>
              <a:t>1. </a:t>
            </a:r>
            <a:r>
              <a:rPr lang="en-US" sz="1400" dirty="0" smtClean="0"/>
              <a:t>Lima et al., 2009  </a:t>
            </a:r>
            <a:r>
              <a:rPr lang="en-US" sz="1400" b="1" dirty="0" smtClean="0"/>
              <a:t>2. </a:t>
            </a:r>
            <a:r>
              <a:rPr lang="en-US" sz="1400" dirty="0" smtClean="0"/>
              <a:t>National Vital Statistics Reports,</a:t>
            </a:r>
          </a:p>
          <a:p>
            <a:pPr algn="r"/>
            <a:r>
              <a:rPr lang="en-US" sz="1400" dirty="0" smtClean="0"/>
              <a:t>58(1), 2009. Deaths: 31,800   Image source: http://teenmentalhealth.org</a:t>
            </a:r>
          </a:p>
        </p:txBody>
      </p:sp>
      <p:sp>
        <p:nvSpPr>
          <p:cNvPr id="9" name="TextBox 8"/>
          <p:cNvSpPr txBox="1"/>
          <p:nvPr/>
        </p:nvSpPr>
        <p:spPr>
          <a:xfrm>
            <a:off x="2392006" y="3213484"/>
            <a:ext cx="5965414" cy="1138773"/>
          </a:xfrm>
          <a:prstGeom prst="rect">
            <a:avLst/>
          </a:prstGeom>
          <a:noFill/>
        </p:spPr>
        <p:txBody>
          <a:bodyPr wrap="square" rtlCol="0">
            <a:spAutoFit/>
          </a:bodyPr>
          <a:lstStyle/>
          <a:p>
            <a:r>
              <a:rPr lang="en-US" sz="2200" b="1" dirty="0" smtClean="0"/>
              <a:t>More than 80% are taking medications</a:t>
            </a:r>
            <a:r>
              <a:rPr lang="en-US" sz="2200" baseline="30000" dirty="0" smtClean="0"/>
              <a:t>1</a:t>
            </a:r>
          </a:p>
          <a:p>
            <a:endParaRPr lang="en-US" sz="1200" b="1" dirty="0" smtClean="0"/>
          </a:p>
          <a:p>
            <a:pPr lvl="1">
              <a:buFont typeface="Arial" pitchFamily="34" charset="0"/>
              <a:buChar char="•"/>
            </a:pPr>
            <a:r>
              <a:rPr lang="en-US" sz="2000" dirty="0" smtClean="0"/>
              <a:t>  Commonly for depression or bipolar disorder</a:t>
            </a:r>
          </a:p>
          <a:p>
            <a:endParaRPr lang="en-US" sz="1400" b="1" dirty="0" smtClean="0"/>
          </a:p>
        </p:txBody>
      </p:sp>
      <p:sp>
        <p:nvSpPr>
          <p:cNvPr id="12" name="TextBox 11"/>
          <p:cNvSpPr txBox="1"/>
          <p:nvPr/>
        </p:nvSpPr>
        <p:spPr>
          <a:xfrm>
            <a:off x="2104109" y="4463844"/>
            <a:ext cx="6096000" cy="1269578"/>
          </a:xfrm>
          <a:prstGeom prst="rect">
            <a:avLst/>
          </a:prstGeom>
          <a:noFill/>
        </p:spPr>
        <p:txBody>
          <a:bodyPr wrap="square" rtlCol="0">
            <a:spAutoFit/>
          </a:bodyPr>
          <a:lstStyle/>
          <a:p>
            <a:r>
              <a:rPr lang="en-US" sz="2200" b="1" dirty="0" smtClean="0"/>
              <a:t>30,000 + annual deaths from drug-related causes</a:t>
            </a:r>
            <a:r>
              <a:rPr lang="en-US" sz="2200" baseline="30000" dirty="0" smtClean="0"/>
              <a:t>2</a:t>
            </a:r>
          </a:p>
          <a:p>
            <a:endParaRPr lang="en-US" sz="1200" dirty="0" smtClean="0"/>
          </a:p>
          <a:p>
            <a:pPr lvl="1">
              <a:buFont typeface="Arial" pitchFamily="34" charset="0"/>
              <a:buChar char="•"/>
            </a:pPr>
            <a:r>
              <a:rPr lang="en-US" sz="2000" dirty="0" smtClean="0"/>
              <a:t>  Twice the annual national murder rate</a:t>
            </a:r>
          </a:p>
          <a:p>
            <a:endParaRPr lang="en-US" sz="2200" dirty="0"/>
          </a:p>
        </p:txBody>
      </p:sp>
      <p:sp>
        <p:nvSpPr>
          <p:cNvPr id="13" name="TextBox 12"/>
          <p:cNvSpPr txBox="1"/>
          <p:nvPr/>
        </p:nvSpPr>
        <p:spPr>
          <a:xfrm>
            <a:off x="2910350" y="2310679"/>
            <a:ext cx="5063613" cy="707886"/>
          </a:xfrm>
          <a:prstGeom prst="rect">
            <a:avLst/>
          </a:prstGeom>
          <a:noFill/>
        </p:spPr>
        <p:txBody>
          <a:bodyPr wrap="square" rtlCol="0">
            <a:spAutoFit/>
          </a:bodyPr>
          <a:lstStyle/>
          <a:p>
            <a:r>
              <a:rPr lang="en-US" sz="2200" b="1" dirty="0" smtClean="0"/>
              <a:t>Over 60% have psychiatric diagnoses</a:t>
            </a:r>
            <a:r>
              <a:rPr lang="en-US" sz="2200" baseline="30000" dirty="0" smtClean="0"/>
              <a:t>1</a:t>
            </a:r>
          </a:p>
          <a:p>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11" name="Rectangle 10"/>
          <p:cNvSpPr/>
          <p:nvPr/>
        </p:nvSpPr>
        <p:spPr>
          <a:xfrm>
            <a:off x="1600200" y="1632155"/>
            <a:ext cx="6479858" cy="2492990"/>
          </a:xfrm>
          <a:prstGeom prst="rect">
            <a:avLst/>
          </a:prstGeom>
        </p:spPr>
        <p:txBody>
          <a:bodyPr wrap="square">
            <a:spAutoFit/>
          </a:bodyPr>
          <a:lstStyle/>
          <a:p>
            <a:r>
              <a:rPr lang="en-US" sz="2800" b="1" dirty="0" smtClean="0"/>
              <a:t>People with SUD who go untreated are</a:t>
            </a:r>
          </a:p>
          <a:p>
            <a:r>
              <a:rPr lang="en-US" sz="2800" b="1" dirty="0" smtClean="0"/>
              <a:t>more likely to spread infections</a:t>
            </a:r>
            <a:endParaRPr lang="en-US" sz="2800" b="1" baseline="30000" dirty="0" smtClean="0"/>
          </a:p>
          <a:p>
            <a:endParaRPr lang="en-US" sz="1600" b="1" dirty="0" smtClean="0"/>
          </a:p>
          <a:p>
            <a:r>
              <a:rPr lang="en-US" sz="2800" b="1" dirty="0" smtClean="0"/>
              <a:t>Injection drug use (typically heroin) is a</a:t>
            </a:r>
          </a:p>
          <a:p>
            <a:r>
              <a:rPr lang="en-US" sz="2800" b="1" dirty="0" smtClean="0"/>
              <a:t>common mode of disease transmission,</a:t>
            </a:r>
          </a:p>
          <a:p>
            <a:r>
              <a:rPr lang="en-US" sz="2800" b="1" dirty="0" smtClean="0"/>
              <a:t>including HIV/AIDS</a:t>
            </a:r>
            <a:endParaRPr lang="en-US" b="1" dirty="0"/>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solidFill>
                  <a:schemeClr val="bg1"/>
                </a:solidFill>
              </a:rPr>
              <a:t>Connecting SUD to HIV</a:t>
            </a:r>
            <a:endParaRPr lang="en-US" sz="4400" b="1" dirty="0">
              <a:solidFill>
                <a:schemeClr val="bg1"/>
              </a:solidFill>
            </a:endParaRPr>
          </a:p>
        </p:txBody>
      </p:sp>
      <p:sp>
        <p:nvSpPr>
          <p:cNvPr id="9" name="TextBox 8"/>
          <p:cNvSpPr txBox="1"/>
          <p:nvPr/>
        </p:nvSpPr>
        <p:spPr>
          <a:xfrm>
            <a:off x="5250538" y="4457700"/>
            <a:ext cx="2766020" cy="1846659"/>
          </a:xfrm>
          <a:prstGeom prst="rect">
            <a:avLst/>
          </a:prstGeom>
          <a:noFill/>
        </p:spPr>
        <p:txBody>
          <a:bodyPr wrap="square" rtlCol="0">
            <a:spAutoFit/>
          </a:bodyPr>
          <a:lstStyle/>
          <a:p>
            <a:pPr algn="r"/>
            <a:r>
              <a:rPr lang="en-US" sz="1600" dirty="0" err="1" smtClean="0"/>
              <a:t>Batki</a:t>
            </a:r>
            <a:r>
              <a:rPr lang="en-US" sz="1600" dirty="0" smtClean="0"/>
              <a:t>, 1988</a:t>
            </a:r>
          </a:p>
          <a:p>
            <a:pPr algn="r"/>
            <a:r>
              <a:rPr lang="en-US" sz="1600" dirty="0" smtClean="0"/>
              <a:t>Broome et al., 1999</a:t>
            </a:r>
          </a:p>
          <a:p>
            <a:pPr algn="r"/>
            <a:r>
              <a:rPr lang="en-US" sz="1600" dirty="0" smtClean="0"/>
              <a:t>Crosby et al., 2000</a:t>
            </a:r>
          </a:p>
          <a:p>
            <a:pPr algn="r"/>
            <a:r>
              <a:rPr lang="en-US" sz="1600" dirty="0" smtClean="0"/>
              <a:t>Des </a:t>
            </a:r>
            <a:r>
              <a:rPr lang="en-US" sz="1600" dirty="0" err="1" smtClean="0"/>
              <a:t>Jarlais</a:t>
            </a:r>
            <a:r>
              <a:rPr lang="en-US" sz="1600" dirty="0" smtClean="0"/>
              <a:t> &amp; Hubbard, 1999</a:t>
            </a:r>
          </a:p>
          <a:p>
            <a:pPr algn="r"/>
            <a:r>
              <a:rPr lang="en-US" sz="1600" dirty="0" err="1" smtClean="0"/>
              <a:t>Magura</a:t>
            </a:r>
            <a:r>
              <a:rPr lang="en-US" sz="1600" dirty="0" smtClean="0"/>
              <a:t> et al., 2000</a:t>
            </a:r>
          </a:p>
          <a:p>
            <a:pPr algn="r"/>
            <a:r>
              <a:rPr lang="en-US" sz="1600" dirty="0" err="1" smtClean="0"/>
              <a:t>Mathers</a:t>
            </a:r>
            <a:r>
              <a:rPr lang="en-US" sz="1600" dirty="0" smtClean="0"/>
              <a:t> et al., 2008</a:t>
            </a:r>
          </a:p>
          <a:p>
            <a:pPr algn="r"/>
            <a:r>
              <a:rPr lang="en-US" sz="1600" dirty="0" smtClean="0"/>
              <a:t>Metzger et al., 1993</a:t>
            </a:r>
            <a:endParaRPr lang="en-US" dirty="0"/>
          </a:p>
        </p:txBody>
      </p:sp>
      <p:pic>
        <p:nvPicPr>
          <p:cNvPr id="10" name="Picture 9" descr="AIDSRibbon.gif"/>
          <p:cNvPicPr>
            <a:picLocks noChangeAspect="1"/>
          </p:cNvPicPr>
          <p:nvPr/>
        </p:nvPicPr>
        <p:blipFill>
          <a:blip r:embed="rId4"/>
          <a:stretch>
            <a:fillRect/>
          </a:stretch>
        </p:blipFill>
        <p:spPr>
          <a:xfrm flipH="1">
            <a:off x="8092758" y="4513659"/>
            <a:ext cx="873105" cy="1790700"/>
          </a:xfrm>
          <a:prstGeom prst="rect">
            <a:avLst/>
          </a:prstGeom>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11" name="Rectangle 10"/>
          <p:cNvSpPr/>
          <p:nvPr/>
        </p:nvSpPr>
        <p:spPr>
          <a:xfrm>
            <a:off x="1754434" y="1632155"/>
            <a:ext cx="6160524" cy="3447098"/>
          </a:xfrm>
          <a:prstGeom prst="rect">
            <a:avLst/>
          </a:prstGeom>
        </p:spPr>
        <p:txBody>
          <a:bodyPr wrap="square">
            <a:spAutoFit/>
          </a:bodyPr>
          <a:lstStyle/>
          <a:p>
            <a:r>
              <a:rPr lang="en-US" sz="2800" b="1" dirty="0" smtClean="0"/>
              <a:t>UNODC/UNAIDS estimates there to be 15.9 injection drug users, of whom 3 million to be living with HIV</a:t>
            </a:r>
            <a:r>
              <a:rPr lang="en-US" sz="2800" b="1" baseline="30000" dirty="0" smtClean="0"/>
              <a:t>1</a:t>
            </a:r>
          </a:p>
          <a:p>
            <a:endParaRPr lang="en-US" sz="1600" b="1" dirty="0" smtClean="0"/>
          </a:p>
          <a:p>
            <a:r>
              <a:rPr lang="en-US" sz="2800" b="1" dirty="0" smtClean="0"/>
              <a:t>In Central Asia, Ukraine and the Russian Federation, opiate injection is linked to 60-70% of all HIV infections</a:t>
            </a:r>
            <a:r>
              <a:rPr lang="en-US" sz="2800" b="1" baseline="30000" dirty="0" smtClean="0"/>
              <a:t>1,2</a:t>
            </a:r>
          </a:p>
          <a:p>
            <a:endParaRPr lang="en-US" sz="1400" b="1" dirty="0" smtClean="0"/>
          </a:p>
          <a:p>
            <a:endParaRPr lang="en-US" b="1" dirty="0"/>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solidFill>
                  <a:schemeClr val="bg1"/>
                </a:solidFill>
              </a:rPr>
              <a:t>Connecting SUD to HIV</a:t>
            </a:r>
            <a:endParaRPr lang="en-US" sz="4400" b="1" dirty="0">
              <a:solidFill>
                <a:schemeClr val="bg1"/>
              </a:solidFill>
            </a:endParaRPr>
          </a:p>
        </p:txBody>
      </p:sp>
      <p:sp>
        <p:nvSpPr>
          <p:cNvPr id="7" name="TextBox 6"/>
          <p:cNvSpPr txBox="1"/>
          <p:nvPr/>
        </p:nvSpPr>
        <p:spPr>
          <a:xfrm>
            <a:off x="2929182" y="5813902"/>
            <a:ext cx="4998476" cy="523220"/>
          </a:xfrm>
          <a:prstGeom prst="rect">
            <a:avLst/>
          </a:prstGeom>
          <a:noFill/>
        </p:spPr>
        <p:txBody>
          <a:bodyPr wrap="square" rtlCol="0">
            <a:spAutoFit/>
          </a:bodyPr>
          <a:lstStyle/>
          <a:p>
            <a:pPr algn="r"/>
            <a:r>
              <a:rPr lang="en-US" sz="1400" b="1" dirty="0" smtClean="0"/>
              <a:t>1. </a:t>
            </a:r>
            <a:r>
              <a:rPr lang="en-US" sz="1400" dirty="0" err="1" smtClean="0"/>
              <a:t>Mathers</a:t>
            </a:r>
            <a:r>
              <a:rPr lang="en-US" sz="1400" dirty="0" smtClean="0"/>
              <a:t> et al., 2008   </a:t>
            </a:r>
            <a:r>
              <a:rPr lang="en-US" sz="1400" b="1" dirty="0" smtClean="0"/>
              <a:t>2. </a:t>
            </a:r>
            <a:r>
              <a:rPr lang="en-US" sz="1400" dirty="0" smtClean="0"/>
              <a:t>European Monitoring</a:t>
            </a:r>
          </a:p>
          <a:p>
            <a:pPr algn="r"/>
            <a:r>
              <a:rPr lang="en-US" sz="1400" dirty="0" smtClean="0"/>
              <a:t> Center for Drugs and Drug Addiction (EMCDDA), 2009</a:t>
            </a:r>
          </a:p>
        </p:txBody>
      </p:sp>
      <p:pic>
        <p:nvPicPr>
          <p:cNvPr id="8" name="Picture 7" descr="heroin-needle.gif"/>
          <p:cNvPicPr>
            <a:picLocks noChangeAspect="1"/>
          </p:cNvPicPr>
          <p:nvPr/>
        </p:nvPicPr>
        <p:blipFill>
          <a:blip r:embed="rId4"/>
          <a:stretch>
            <a:fillRect/>
          </a:stretch>
        </p:blipFill>
        <p:spPr>
          <a:xfrm>
            <a:off x="1621082" y="5699137"/>
            <a:ext cx="2667000" cy="504825"/>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11" name="Rectangle 10"/>
          <p:cNvSpPr/>
          <p:nvPr/>
        </p:nvSpPr>
        <p:spPr>
          <a:xfrm>
            <a:off x="541798" y="1632155"/>
            <a:ext cx="8471105" cy="1754326"/>
          </a:xfrm>
          <a:prstGeom prst="rect">
            <a:avLst/>
          </a:prstGeom>
        </p:spPr>
        <p:txBody>
          <a:bodyPr wrap="square">
            <a:spAutoFit/>
          </a:bodyPr>
          <a:lstStyle/>
          <a:p>
            <a:r>
              <a:rPr lang="en-US" sz="2000" b="1" dirty="0" smtClean="0"/>
              <a:t>HIV/AIDS is directly related to injection drug use in Russia</a:t>
            </a:r>
            <a:r>
              <a:rPr lang="en-US" sz="2000" b="1" baseline="30000" dirty="0" smtClean="0"/>
              <a:t>1,2</a:t>
            </a:r>
          </a:p>
          <a:p>
            <a:endParaRPr lang="en-US" sz="600" baseline="30000" dirty="0" smtClean="0"/>
          </a:p>
          <a:p>
            <a:pPr lvl="1">
              <a:buFont typeface="Arial" charset="0"/>
              <a:buChar char="•"/>
            </a:pPr>
            <a:r>
              <a:rPr lang="en-US" sz="2000" dirty="0" smtClean="0"/>
              <a:t> 1.5 million heroin addicts</a:t>
            </a:r>
          </a:p>
          <a:p>
            <a:pPr lvl="1">
              <a:buFont typeface="Arial" charset="0"/>
              <a:buChar char="•"/>
            </a:pPr>
            <a:r>
              <a:rPr lang="en-US" sz="2000" dirty="0" smtClean="0"/>
              <a:t> More than 250,000 registered cases of HIV</a:t>
            </a:r>
          </a:p>
          <a:p>
            <a:pPr lvl="1">
              <a:buFont typeface="Arial" charset="0"/>
              <a:buChar char="•"/>
            </a:pPr>
            <a:r>
              <a:rPr lang="en-US" sz="2000" dirty="0" smtClean="0"/>
              <a:t> Suspected that the number of unregistered cases exceeds this</a:t>
            </a:r>
          </a:p>
          <a:p>
            <a:pPr lvl="1">
              <a:buFont typeface="Arial" charset="0"/>
              <a:buChar char="•"/>
            </a:pPr>
            <a:r>
              <a:rPr lang="en-US" sz="2000" dirty="0" smtClean="0"/>
              <a:t> More than 80% of these cases are among intravenous drug users</a:t>
            </a:r>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solidFill>
                  <a:schemeClr val="bg1"/>
                </a:solidFill>
              </a:rPr>
              <a:t>Connecting SUD to HIV</a:t>
            </a:r>
            <a:endParaRPr lang="en-US" sz="4400" b="1" dirty="0">
              <a:solidFill>
                <a:schemeClr val="bg1"/>
              </a:solidFill>
            </a:endParaRPr>
          </a:p>
        </p:txBody>
      </p:sp>
      <p:sp>
        <p:nvSpPr>
          <p:cNvPr id="7" name="TextBox 6"/>
          <p:cNvSpPr txBox="1"/>
          <p:nvPr/>
        </p:nvSpPr>
        <p:spPr>
          <a:xfrm>
            <a:off x="84204" y="5839974"/>
            <a:ext cx="9163649" cy="523220"/>
          </a:xfrm>
          <a:prstGeom prst="rect">
            <a:avLst/>
          </a:prstGeom>
          <a:noFill/>
        </p:spPr>
        <p:txBody>
          <a:bodyPr wrap="square" rtlCol="0">
            <a:spAutoFit/>
          </a:bodyPr>
          <a:lstStyle/>
          <a:p>
            <a:r>
              <a:rPr lang="en-US" sz="1400" b="1" dirty="0" smtClean="0"/>
              <a:t>1. </a:t>
            </a:r>
            <a:r>
              <a:rPr lang="en-US" sz="1400" dirty="0" err="1" smtClean="0"/>
              <a:t>Mathers</a:t>
            </a:r>
            <a:r>
              <a:rPr lang="en-US" sz="1400" dirty="0" smtClean="0"/>
              <a:t> et al., 2008  </a:t>
            </a:r>
            <a:r>
              <a:rPr lang="en-US" sz="1400" b="1" dirty="0" smtClean="0"/>
              <a:t>2. </a:t>
            </a:r>
            <a:r>
              <a:rPr lang="en-US" sz="1400" dirty="0" smtClean="0"/>
              <a:t>European Monitoring Center for Drugs and Drug Addiction (EMCDDA), 2009  </a:t>
            </a:r>
            <a:r>
              <a:rPr lang="en-US" sz="1400" b="1" dirty="0" smtClean="0"/>
              <a:t>3. </a:t>
            </a:r>
            <a:r>
              <a:rPr lang="en-US" sz="1400" dirty="0" smtClean="0"/>
              <a:t>UNODC Regional Office for Central Asia, Compendium of Drug Related Statistics, 2009  </a:t>
            </a:r>
            <a:r>
              <a:rPr lang="en-US" sz="1400" b="1" dirty="0" smtClean="0"/>
              <a:t>4. </a:t>
            </a:r>
            <a:r>
              <a:rPr lang="en-US" sz="1400" dirty="0" smtClean="0"/>
              <a:t>Emmanuel et al., 2006</a:t>
            </a:r>
          </a:p>
        </p:txBody>
      </p:sp>
      <p:sp>
        <p:nvSpPr>
          <p:cNvPr id="8" name="TextBox 7"/>
          <p:cNvSpPr txBox="1"/>
          <p:nvPr/>
        </p:nvSpPr>
        <p:spPr>
          <a:xfrm>
            <a:off x="517424" y="3425809"/>
            <a:ext cx="7698658" cy="1384995"/>
          </a:xfrm>
          <a:prstGeom prst="rect">
            <a:avLst/>
          </a:prstGeom>
          <a:noFill/>
        </p:spPr>
        <p:txBody>
          <a:bodyPr wrap="square" rtlCol="0">
            <a:spAutoFit/>
          </a:bodyPr>
          <a:lstStyle/>
          <a:p>
            <a:r>
              <a:rPr lang="en-US" sz="2000" b="1" dirty="0" smtClean="0"/>
              <a:t>HIV/AIDS is directly related to injection drug use in Central Asia</a:t>
            </a:r>
            <a:r>
              <a:rPr lang="en-US" sz="2000" b="1" baseline="30000" dirty="0" smtClean="0"/>
              <a:t>3</a:t>
            </a:r>
          </a:p>
          <a:p>
            <a:endParaRPr lang="en-US" sz="600" dirty="0" smtClean="0"/>
          </a:p>
          <a:p>
            <a:pPr lvl="1">
              <a:buFont typeface="Arial" charset="0"/>
              <a:buChar char="•"/>
            </a:pPr>
            <a:r>
              <a:rPr lang="en-US" sz="2000" dirty="0" smtClean="0"/>
              <a:t> Increasing prevalence of injection drugs parallel 19-fold increase</a:t>
            </a:r>
          </a:p>
          <a:p>
            <a:pPr lvl="1"/>
            <a:r>
              <a:rPr lang="en-US" sz="2000" dirty="0" smtClean="0"/>
              <a:t>   in HIV incidence between 2000 and 2008</a:t>
            </a:r>
          </a:p>
          <a:p>
            <a:endParaRPr lang="en-US" dirty="0"/>
          </a:p>
        </p:txBody>
      </p:sp>
      <p:sp>
        <p:nvSpPr>
          <p:cNvPr id="9" name="TextBox 8"/>
          <p:cNvSpPr txBox="1"/>
          <p:nvPr/>
        </p:nvSpPr>
        <p:spPr>
          <a:xfrm>
            <a:off x="530124" y="4653492"/>
            <a:ext cx="8471105" cy="1323439"/>
          </a:xfrm>
          <a:prstGeom prst="rect">
            <a:avLst/>
          </a:prstGeom>
          <a:noFill/>
        </p:spPr>
        <p:txBody>
          <a:bodyPr wrap="square" rtlCol="0">
            <a:spAutoFit/>
          </a:bodyPr>
          <a:lstStyle/>
          <a:p>
            <a:r>
              <a:rPr lang="en-US" sz="2000" b="1" dirty="0" smtClean="0"/>
              <a:t>HIV/AIDS is directly related to injection drug use in Pakistan</a:t>
            </a:r>
            <a:r>
              <a:rPr lang="en-US" sz="2000" b="1" baseline="30000" dirty="0" smtClean="0"/>
              <a:t>4</a:t>
            </a:r>
          </a:p>
          <a:p>
            <a:endParaRPr lang="en-US" sz="600" b="1" baseline="30000" dirty="0" smtClean="0"/>
          </a:p>
          <a:p>
            <a:pPr lvl="1">
              <a:buFont typeface="Arial" pitchFamily="34" charset="0"/>
              <a:buChar char="•"/>
            </a:pPr>
            <a:r>
              <a:rPr lang="en-US" sz="2000" dirty="0" smtClean="0"/>
              <a:t> HIV prevalence among drug users increased from 1% to 24% in 1 year</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11" name="Rectangle 10"/>
          <p:cNvSpPr/>
          <p:nvPr/>
        </p:nvSpPr>
        <p:spPr>
          <a:xfrm>
            <a:off x="1303798" y="1657555"/>
            <a:ext cx="8471105" cy="769441"/>
          </a:xfrm>
          <a:prstGeom prst="rect">
            <a:avLst/>
          </a:prstGeom>
        </p:spPr>
        <p:txBody>
          <a:bodyPr wrap="square">
            <a:spAutoFit/>
          </a:bodyPr>
          <a:lstStyle/>
          <a:p>
            <a:r>
              <a:rPr lang="en-US" sz="2000" b="1" dirty="0" smtClean="0"/>
              <a:t>HIV/AIDS is directly related to injection drug use in Ukraine</a:t>
            </a:r>
            <a:r>
              <a:rPr lang="en-US" sz="2000" b="1" baseline="30000" dirty="0" smtClean="0"/>
              <a:t>1</a:t>
            </a:r>
          </a:p>
          <a:p>
            <a:endParaRPr lang="en-US" sz="600" baseline="30000" dirty="0" smtClean="0"/>
          </a:p>
          <a:p>
            <a:pPr lvl="1">
              <a:buFont typeface="Arial" charset="0"/>
              <a:buChar char="•"/>
            </a:pPr>
            <a:r>
              <a:rPr lang="en-US" sz="2000" dirty="0" smtClean="0"/>
              <a:t> 41.8% of injection drug users are HIV-positive</a:t>
            </a:r>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solidFill>
                  <a:schemeClr val="bg1"/>
                </a:solidFill>
              </a:rPr>
              <a:t>Connecting SUD to HIV</a:t>
            </a:r>
            <a:endParaRPr lang="en-US" sz="4400" b="1" dirty="0">
              <a:solidFill>
                <a:schemeClr val="bg1"/>
              </a:solidFill>
            </a:endParaRPr>
          </a:p>
        </p:txBody>
      </p:sp>
      <p:sp>
        <p:nvSpPr>
          <p:cNvPr id="7" name="TextBox 6"/>
          <p:cNvSpPr txBox="1"/>
          <p:nvPr/>
        </p:nvSpPr>
        <p:spPr>
          <a:xfrm>
            <a:off x="1" y="5993862"/>
            <a:ext cx="9144000" cy="307777"/>
          </a:xfrm>
          <a:prstGeom prst="rect">
            <a:avLst/>
          </a:prstGeom>
          <a:noFill/>
        </p:spPr>
        <p:txBody>
          <a:bodyPr wrap="square" rtlCol="0">
            <a:spAutoFit/>
          </a:bodyPr>
          <a:lstStyle/>
          <a:p>
            <a:pPr algn="ctr"/>
            <a:r>
              <a:rPr lang="en-US" sz="1400" b="1" dirty="0" smtClean="0"/>
              <a:t>1. </a:t>
            </a:r>
            <a:r>
              <a:rPr lang="en-US" sz="1400" dirty="0" err="1" smtClean="0"/>
              <a:t>Mathers</a:t>
            </a:r>
            <a:r>
              <a:rPr lang="en-US" sz="1400" dirty="0" smtClean="0"/>
              <a:t> et al., 2008  </a:t>
            </a:r>
            <a:r>
              <a:rPr lang="en-US" sz="1400" b="1" dirty="0" smtClean="0"/>
              <a:t>2. </a:t>
            </a:r>
            <a:r>
              <a:rPr lang="en-US" sz="1400" dirty="0" smtClean="0"/>
              <a:t>Kaplan &amp; </a:t>
            </a:r>
            <a:r>
              <a:rPr lang="en-US" sz="1400" dirty="0" err="1" smtClean="0"/>
              <a:t>Heimer</a:t>
            </a:r>
            <a:r>
              <a:rPr lang="en-US" sz="1400" dirty="0" smtClean="0"/>
              <a:t>, 1992; Kaplan &amp; </a:t>
            </a:r>
            <a:r>
              <a:rPr lang="en-US" sz="1400" dirty="0" err="1" smtClean="0"/>
              <a:t>Heimer</a:t>
            </a:r>
            <a:r>
              <a:rPr lang="en-US" sz="1400" dirty="0" smtClean="0"/>
              <a:t>, 1995   Image source: http://www.guardian.co.uk</a:t>
            </a:r>
          </a:p>
        </p:txBody>
      </p:sp>
      <p:sp>
        <p:nvSpPr>
          <p:cNvPr id="10" name="Rectangle 9"/>
          <p:cNvSpPr/>
          <p:nvPr/>
        </p:nvSpPr>
        <p:spPr>
          <a:xfrm>
            <a:off x="1341898" y="2690336"/>
            <a:ext cx="6735302" cy="707886"/>
          </a:xfrm>
          <a:prstGeom prst="rect">
            <a:avLst/>
          </a:prstGeom>
        </p:spPr>
        <p:txBody>
          <a:bodyPr wrap="square">
            <a:spAutoFit/>
          </a:bodyPr>
          <a:lstStyle/>
          <a:p>
            <a:r>
              <a:rPr lang="en-US" sz="2000" b="1" dirty="0" smtClean="0"/>
              <a:t>Intravenous drug use transmission rate: 0.7% per exposure</a:t>
            </a:r>
            <a:r>
              <a:rPr lang="en-US" sz="2000" baseline="30000" dirty="0" smtClean="0"/>
              <a:t>2</a:t>
            </a:r>
            <a:endParaRPr lang="en-US" sz="2000" b="1" dirty="0" smtClean="0"/>
          </a:p>
          <a:p>
            <a:pPr lvl="1">
              <a:buFont typeface="Arial" pitchFamily="34" charset="0"/>
              <a:buChar char="•"/>
            </a:pPr>
            <a:r>
              <a:rPr lang="en-US" sz="2000" dirty="0" smtClean="0"/>
              <a:t>Translates to a 49% risk of infection after 100 exposures</a:t>
            </a:r>
            <a:endParaRPr lang="en-US" sz="2000" baseline="30000" dirty="0"/>
          </a:p>
        </p:txBody>
      </p:sp>
      <p:pic>
        <p:nvPicPr>
          <p:cNvPr id="26627" name="Picture 3" descr="http://static.guim.co.uk/sys-images/Guardian/Pix/pictures/2007/11/21/heroin460.jpg"/>
          <p:cNvPicPr>
            <a:picLocks noChangeAspect="1" noChangeArrowheads="1"/>
          </p:cNvPicPr>
          <p:nvPr/>
        </p:nvPicPr>
        <p:blipFill>
          <a:blip r:embed="rId4"/>
          <a:srcRect/>
          <a:stretch>
            <a:fillRect/>
          </a:stretch>
        </p:blipFill>
        <p:spPr bwMode="auto">
          <a:xfrm>
            <a:off x="3049587" y="3752947"/>
            <a:ext cx="3248025" cy="194881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1" y="1"/>
            <a:ext cx="9134153" cy="6351642"/>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Methods</a:t>
            </a:r>
            <a:endParaRPr lang="en-US" sz="4400" b="1" dirty="0"/>
          </a:p>
        </p:txBody>
      </p:sp>
      <p:pic>
        <p:nvPicPr>
          <p:cNvPr id="7" name="Picture 3"/>
          <p:cNvPicPr>
            <a:picLocks noChangeAspect="1" noChangeArrowheads="1"/>
          </p:cNvPicPr>
          <p:nvPr/>
        </p:nvPicPr>
        <p:blipFill>
          <a:blip r:embed="rId5"/>
          <a:srcRect/>
          <a:stretch>
            <a:fillRect/>
          </a:stretch>
        </p:blipFill>
        <p:spPr bwMode="auto">
          <a:xfrm>
            <a:off x="104724" y="2536723"/>
            <a:ext cx="4663920" cy="3327366"/>
          </a:xfrm>
          <a:prstGeom prst="rect">
            <a:avLst/>
          </a:prstGeom>
          <a:noFill/>
          <a:ln w="9525">
            <a:noFill/>
            <a:miter lim="800000"/>
            <a:headEnd/>
            <a:tailEnd/>
          </a:ln>
        </p:spPr>
      </p:pic>
      <p:sp>
        <p:nvSpPr>
          <p:cNvPr id="8" name="Rectangle 7"/>
          <p:cNvSpPr/>
          <p:nvPr/>
        </p:nvSpPr>
        <p:spPr>
          <a:xfrm>
            <a:off x="1056968" y="1521060"/>
            <a:ext cx="7192297" cy="1015663"/>
          </a:xfrm>
          <a:prstGeom prst="rect">
            <a:avLst/>
          </a:prstGeom>
        </p:spPr>
        <p:txBody>
          <a:bodyPr wrap="square">
            <a:spAutoFit/>
          </a:bodyPr>
          <a:lstStyle/>
          <a:p>
            <a:r>
              <a:rPr lang="en-US" sz="2000" dirty="0" smtClean="0"/>
              <a:t>Electronic databases were searched for studies relevant to exercise</a:t>
            </a:r>
          </a:p>
          <a:p>
            <a:r>
              <a:rPr lang="en-US" sz="2000" dirty="0" smtClean="0"/>
              <a:t>or physical activity (PA) and SUD or HIV.</a:t>
            </a:r>
          </a:p>
          <a:p>
            <a:endParaRPr lang="en-US" sz="2000" dirty="0" smtClean="0"/>
          </a:p>
        </p:txBody>
      </p:sp>
      <p:sp>
        <p:nvSpPr>
          <p:cNvPr id="10" name="TextBox 9"/>
          <p:cNvSpPr txBox="1"/>
          <p:nvPr/>
        </p:nvSpPr>
        <p:spPr>
          <a:xfrm>
            <a:off x="4876801" y="2627547"/>
            <a:ext cx="4021394" cy="3170099"/>
          </a:xfrm>
          <a:prstGeom prst="rect">
            <a:avLst/>
          </a:prstGeom>
          <a:noFill/>
        </p:spPr>
        <p:txBody>
          <a:bodyPr wrap="square" rtlCol="0">
            <a:spAutoFit/>
          </a:bodyPr>
          <a:lstStyle/>
          <a:p>
            <a:r>
              <a:rPr lang="en-US" sz="2000" dirty="0" smtClean="0"/>
              <a:t>Databases were: </a:t>
            </a:r>
            <a:r>
              <a:rPr lang="en-US" sz="2000" b="1" dirty="0" err="1" smtClean="0"/>
              <a:t>PubMed</a:t>
            </a:r>
            <a:r>
              <a:rPr lang="en-US" sz="2000" dirty="0" smtClean="0"/>
              <a:t>, CINAHL, Sport Discuss, </a:t>
            </a:r>
            <a:r>
              <a:rPr lang="en-US" sz="2000" b="1" dirty="0" err="1" smtClean="0"/>
              <a:t>PsycInfo</a:t>
            </a:r>
            <a:r>
              <a:rPr lang="en-US" sz="2000" dirty="0" smtClean="0"/>
              <a:t>, Academic                       Search Premier, Rehabilitation and Physical Medicine, Scopus, and </a:t>
            </a:r>
            <a:r>
              <a:rPr lang="en-US" sz="2000" b="1" dirty="0" smtClean="0"/>
              <a:t>Cochrane Library</a:t>
            </a:r>
            <a:r>
              <a:rPr lang="en-US" sz="2000" dirty="0" smtClean="0"/>
              <a:t>.</a:t>
            </a:r>
          </a:p>
          <a:p>
            <a:endParaRPr lang="en-US" sz="2000" dirty="0" smtClean="0"/>
          </a:p>
          <a:p>
            <a:r>
              <a:rPr lang="en-US" sz="2000" dirty="0" err="1" smtClean="0"/>
              <a:t>PubMed</a:t>
            </a:r>
            <a:r>
              <a:rPr lang="en-US" sz="2000" dirty="0" smtClean="0"/>
              <a:t> medical subject heading (</a:t>
            </a:r>
            <a:r>
              <a:rPr lang="en-US" sz="2000" dirty="0" err="1" smtClean="0"/>
              <a:t>MeSH</a:t>
            </a:r>
            <a:r>
              <a:rPr lang="en-US" sz="2000" dirty="0" smtClean="0"/>
              <a:t>) descriptors were used to facilitate a more comprehensive search result. </a:t>
            </a:r>
            <a:endParaRPr lang="en-US" dirty="0"/>
          </a:p>
        </p:txBody>
      </p:sp>
      <p:sp>
        <p:nvSpPr>
          <p:cNvPr id="12" name="TextBox 11"/>
          <p:cNvSpPr txBox="1"/>
          <p:nvPr/>
        </p:nvSpPr>
        <p:spPr>
          <a:xfrm>
            <a:off x="104724" y="6031233"/>
            <a:ext cx="3877341" cy="307777"/>
          </a:xfrm>
          <a:prstGeom prst="rect">
            <a:avLst/>
          </a:prstGeom>
          <a:noFill/>
        </p:spPr>
        <p:txBody>
          <a:bodyPr wrap="square" rtlCol="0">
            <a:spAutoFit/>
          </a:bodyPr>
          <a:lstStyle/>
          <a:p>
            <a:r>
              <a:rPr lang="en-US" sz="1400" dirty="0" smtClean="0"/>
              <a:t>Image source: http://www.bcpiweb.com</a:t>
            </a:r>
            <a:endParaRPr lang="en-US" sz="1400"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8"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1" name="Rectangle 10"/>
          <p:cNvSpPr/>
          <p:nvPr/>
        </p:nvSpPr>
        <p:spPr>
          <a:xfrm>
            <a:off x="952500" y="1955800"/>
            <a:ext cx="7391400" cy="3108543"/>
          </a:xfrm>
          <a:prstGeom prst="rect">
            <a:avLst/>
          </a:prstGeom>
        </p:spPr>
        <p:txBody>
          <a:bodyPr wrap="square">
            <a:spAutoFit/>
          </a:bodyPr>
          <a:lstStyle/>
          <a:p>
            <a:r>
              <a:rPr lang="en-US" sz="2800" b="1" dirty="0" smtClean="0"/>
              <a:t>Global: </a:t>
            </a:r>
            <a:r>
              <a:rPr lang="en-US" sz="2800" dirty="0" smtClean="0"/>
              <a:t>34 million people are living with HIV</a:t>
            </a:r>
            <a:r>
              <a:rPr lang="en-US" sz="2800" baseline="30000" dirty="0" smtClean="0"/>
              <a:t>1</a:t>
            </a:r>
          </a:p>
          <a:p>
            <a:r>
              <a:rPr lang="en-US" sz="2800" dirty="0" smtClean="0"/>
              <a:t>1.8 million people  die of HIV/AIDS each year</a:t>
            </a:r>
            <a:r>
              <a:rPr lang="en-US" sz="2800" baseline="30000" dirty="0" smtClean="0"/>
              <a:t>1</a:t>
            </a:r>
            <a:endParaRPr lang="en-US" sz="2800" dirty="0" smtClean="0"/>
          </a:p>
          <a:p>
            <a:r>
              <a:rPr lang="en-US" sz="2800" dirty="0" smtClean="0"/>
              <a:t>2.7 million new infections  appear annually</a:t>
            </a:r>
            <a:r>
              <a:rPr lang="en-US" sz="2800" baseline="30000" dirty="0" smtClean="0"/>
              <a:t>1</a:t>
            </a:r>
            <a:endParaRPr lang="en-US" sz="2800" b="1" dirty="0" smtClean="0"/>
          </a:p>
          <a:p>
            <a:endParaRPr lang="en-US" sz="2800" b="1" dirty="0" smtClean="0"/>
          </a:p>
          <a:p>
            <a:r>
              <a:rPr lang="en-US" sz="2800" b="1" dirty="0" smtClean="0"/>
              <a:t>United States: </a:t>
            </a:r>
            <a:r>
              <a:rPr lang="en-US" sz="2800" dirty="0" smtClean="0"/>
              <a:t>1.2 million people infected (0.4%)</a:t>
            </a:r>
            <a:r>
              <a:rPr lang="en-US" sz="2800" baseline="30000" dirty="0" smtClean="0"/>
              <a:t>2</a:t>
            </a:r>
          </a:p>
          <a:p>
            <a:r>
              <a:rPr lang="en-US" sz="2800" dirty="0" smtClean="0"/>
              <a:t>56,000 new infections appear annually</a:t>
            </a:r>
            <a:r>
              <a:rPr lang="en-US" sz="2800" baseline="30000" dirty="0" smtClean="0"/>
              <a:t>3</a:t>
            </a:r>
          </a:p>
          <a:p>
            <a:r>
              <a:rPr lang="en-US" sz="2800" dirty="0" smtClean="0"/>
              <a:t>24-27% unaware of their infection</a:t>
            </a:r>
            <a:r>
              <a:rPr lang="en-US" sz="2800" baseline="30000" dirty="0" smtClean="0"/>
              <a:t>4</a:t>
            </a:r>
          </a:p>
        </p:txBody>
      </p:sp>
      <p:sp>
        <p:nvSpPr>
          <p:cNvPr id="6" name="TextBox 5"/>
          <p:cNvSpPr txBox="1"/>
          <p:nvPr/>
        </p:nvSpPr>
        <p:spPr>
          <a:xfrm>
            <a:off x="9847" y="605503"/>
            <a:ext cx="9134153" cy="769441"/>
          </a:xfrm>
          <a:prstGeom prst="rect">
            <a:avLst/>
          </a:prstGeom>
          <a:noFill/>
        </p:spPr>
        <p:txBody>
          <a:bodyPr wrap="square" rtlCol="0">
            <a:spAutoFit/>
          </a:bodyPr>
          <a:lstStyle/>
          <a:p>
            <a:pPr algn="ctr"/>
            <a:r>
              <a:rPr lang="en-US" sz="4400" b="1" dirty="0" smtClean="0"/>
              <a:t>Prevalence &amp; Magnitude of HIV</a:t>
            </a:r>
            <a:endParaRPr lang="en-US" sz="4400" b="1" dirty="0"/>
          </a:p>
        </p:txBody>
      </p:sp>
      <p:sp>
        <p:nvSpPr>
          <p:cNvPr id="7" name="TextBox 6"/>
          <p:cNvSpPr txBox="1"/>
          <p:nvPr/>
        </p:nvSpPr>
        <p:spPr>
          <a:xfrm>
            <a:off x="0" y="5820310"/>
            <a:ext cx="9144001" cy="523220"/>
          </a:xfrm>
          <a:prstGeom prst="rect">
            <a:avLst/>
          </a:prstGeom>
          <a:noFill/>
        </p:spPr>
        <p:txBody>
          <a:bodyPr wrap="square" rtlCol="0">
            <a:spAutoFit/>
          </a:bodyPr>
          <a:lstStyle/>
          <a:p>
            <a:pPr algn="ctr"/>
            <a:r>
              <a:rPr lang="en-US" sz="1400" b="1" dirty="0" smtClean="0"/>
              <a:t>1. </a:t>
            </a:r>
            <a:r>
              <a:rPr lang="en-US" sz="1400" dirty="0" smtClean="0"/>
              <a:t>Joint United Nations Program on HIV/AIDS, 2012  </a:t>
            </a:r>
            <a:r>
              <a:rPr lang="en-US" sz="1400" b="1" dirty="0" smtClean="0"/>
              <a:t>2.</a:t>
            </a:r>
            <a:r>
              <a:rPr lang="en-US" sz="1400" dirty="0" smtClean="0"/>
              <a:t> </a:t>
            </a:r>
            <a:r>
              <a:rPr lang="en-US" sz="1400" dirty="0" err="1" smtClean="0"/>
              <a:t>Karim</a:t>
            </a:r>
            <a:r>
              <a:rPr lang="en-US" sz="1400" dirty="0" smtClean="0"/>
              <a:t> et al., 2007</a:t>
            </a:r>
          </a:p>
          <a:p>
            <a:pPr algn="ctr"/>
            <a:r>
              <a:rPr lang="en-US" sz="1400" b="1" dirty="0" smtClean="0"/>
              <a:t>3.</a:t>
            </a:r>
            <a:r>
              <a:rPr lang="en-US" sz="1400" dirty="0" smtClean="0"/>
              <a:t> Lansky et al., 2010  </a:t>
            </a:r>
            <a:r>
              <a:rPr lang="en-US" sz="1400" b="1" dirty="0" smtClean="0"/>
              <a:t>4. </a:t>
            </a:r>
            <a:r>
              <a:rPr lang="en-US" sz="1400" dirty="0" smtClean="0"/>
              <a:t>U.S. Centers for Disease Control and Prevention, 2006</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8"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6" name="TextBox 5"/>
          <p:cNvSpPr txBox="1"/>
          <p:nvPr/>
        </p:nvSpPr>
        <p:spPr>
          <a:xfrm>
            <a:off x="9847" y="605503"/>
            <a:ext cx="9134153" cy="769441"/>
          </a:xfrm>
          <a:prstGeom prst="rect">
            <a:avLst/>
          </a:prstGeom>
          <a:noFill/>
        </p:spPr>
        <p:txBody>
          <a:bodyPr wrap="square" rtlCol="0">
            <a:spAutoFit/>
          </a:bodyPr>
          <a:lstStyle/>
          <a:p>
            <a:pPr algn="ctr"/>
            <a:r>
              <a:rPr lang="en-US" sz="4400" b="1" dirty="0" smtClean="0"/>
              <a:t>Prevalence &amp; Magnitude of HIV</a:t>
            </a:r>
            <a:endParaRPr lang="en-US" sz="4400" b="1" dirty="0"/>
          </a:p>
        </p:txBody>
      </p:sp>
      <p:sp>
        <p:nvSpPr>
          <p:cNvPr id="7" name="TextBox 6"/>
          <p:cNvSpPr txBox="1"/>
          <p:nvPr/>
        </p:nvSpPr>
        <p:spPr>
          <a:xfrm>
            <a:off x="5524276" y="5563838"/>
            <a:ext cx="3620849" cy="738664"/>
          </a:xfrm>
          <a:prstGeom prst="rect">
            <a:avLst/>
          </a:prstGeom>
          <a:noFill/>
        </p:spPr>
        <p:txBody>
          <a:bodyPr wrap="square" rtlCol="0">
            <a:spAutoFit/>
          </a:bodyPr>
          <a:lstStyle/>
          <a:p>
            <a:pPr algn="ctr"/>
            <a:r>
              <a:rPr lang="en-US" sz="1400" dirty="0" smtClean="0"/>
              <a:t>http</a:t>
            </a:r>
            <a:r>
              <a:rPr lang="en-US" sz="1400" dirty="0"/>
              <a:t>://</a:t>
            </a:r>
            <a:r>
              <a:rPr lang="en-US" sz="1400" dirty="0" smtClean="0"/>
              <a:t>www.healthypeople.gov/2020/topicsobjectives2020/nationalsnapshot.aspx?topicId=22</a:t>
            </a:r>
          </a:p>
          <a:p>
            <a:r>
              <a:rPr lang="en-US" sz="1400" i="1" dirty="0" smtClean="0"/>
              <a:t>Retrieved 4 April 2013</a:t>
            </a:r>
            <a:endParaRPr lang="en-US" sz="1400" i="1" dirty="0" smtClean="0"/>
          </a:p>
        </p:txBody>
      </p:sp>
      <p:sp>
        <p:nvSpPr>
          <p:cNvPr id="2" name="TextBox 1"/>
          <p:cNvSpPr txBox="1"/>
          <p:nvPr/>
        </p:nvSpPr>
        <p:spPr>
          <a:xfrm>
            <a:off x="5582525" y="2163245"/>
            <a:ext cx="3371467" cy="3139321"/>
          </a:xfrm>
          <a:prstGeom prst="rect">
            <a:avLst/>
          </a:prstGeom>
          <a:noFill/>
        </p:spPr>
        <p:txBody>
          <a:bodyPr wrap="square" rtlCol="0">
            <a:spAutoFit/>
          </a:bodyPr>
          <a:lstStyle/>
          <a:p>
            <a:r>
              <a:rPr lang="en-US" dirty="0" smtClean="0"/>
              <a:t>The rate of new AIDS cases varies by state</a:t>
            </a:r>
          </a:p>
          <a:p>
            <a:endParaRPr lang="en-US" dirty="0"/>
          </a:p>
          <a:p>
            <a:r>
              <a:rPr lang="en-US" dirty="0" smtClean="0"/>
              <a:t>Alaska, New </a:t>
            </a:r>
            <a:r>
              <a:rPr lang="en-US" dirty="0"/>
              <a:t>Hampshire, </a:t>
            </a:r>
            <a:r>
              <a:rPr lang="en-US" dirty="0" smtClean="0"/>
              <a:t>Vermont, and several </a:t>
            </a:r>
            <a:r>
              <a:rPr lang="en-US" dirty="0"/>
              <a:t>Midwestern and Mountain </a:t>
            </a:r>
            <a:r>
              <a:rPr lang="en-US" dirty="0" smtClean="0"/>
              <a:t>states had the lowest rates in 2007</a:t>
            </a:r>
          </a:p>
          <a:p>
            <a:endParaRPr lang="en-US" dirty="0"/>
          </a:p>
          <a:p>
            <a:r>
              <a:rPr lang="en-US" dirty="0" smtClean="0"/>
              <a:t>District </a:t>
            </a:r>
            <a:r>
              <a:rPr lang="en-US" dirty="0"/>
              <a:t>of </a:t>
            </a:r>
            <a:r>
              <a:rPr lang="en-US" dirty="0" smtClean="0"/>
              <a:t>Columbia had a higher rate than any state in 2007 (154.6 </a:t>
            </a:r>
            <a:r>
              <a:rPr lang="en-US" dirty="0"/>
              <a:t>new </a:t>
            </a:r>
            <a:r>
              <a:rPr lang="en-US" dirty="0" smtClean="0"/>
              <a:t>cases </a:t>
            </a:r>
            <a:r>
              <a:rPr lang="en-US" dirty="0"/>
              <a:t>per 100,000 </a:t>
            </a:r>
            <a:r>
              <a:rPr lang="en-US" dirty="0" smtClean="0"/>
              <a:t>residents)</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623" y="1374944"/>
            <a:ext cx="5162528" cy="4732317"/>
          </a:xfrm>
          <a:prstGeom prst="rect">
            <a:avLst/>
          </a:prstGeom>
        </p:spPr>
      </p:pic>
    </p:spTree>
    <p:extLst>
      <p:ext uri="{BB962C8B-B14F-4D97-AF65-F5344CB8AC3E}">
        <p14:creationId xmlns:p14="http://schemas.microsoft.com/office/powerpoint/2010/main" val="103041850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8"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1" name="Rectangle 10"/>
          <p:cNvSpPr/>
          <p:nvPr/>
        </p:nvSpPr>
        <p:spPr>
          <a:xfrm>
            <a:off x="952500" y="1955800"/>
            <a:ext cx="7391400" cy="2970044"/>
          </a:xfrm>
          <a:prstGeom prst="rect">
            <a:avLst/>
          </a:prstGeom>
        </p:spPr>
        <p:txBody>
          <a:bodyPr wrap="square">
            <a:spAutoFit/>
          </a:bodyPr>
          <a:lstStyle/>
          <a:p>
            <a:r>
              <a:rPr lang="en-US" sz="3200" b="1" dirty="0" smtClean="0"/>
              <a:t>Annual financial cost in the U.S.:</a:t>
            </a:r>
            <a:r>
              <a:rPr lang="en-US" sz="2800" b="1" dirty="0" smtClean="0"/>
              <a:t> </a:t>
            </a:r>
            <a:r>
              <a:rPr lang="en-US" sz="2800" i="1" dirty="0" smtClean="0"/>
              <a:t>$30 billion</a:t>
            </a:r>
            <a:r>
              <a:rPr lang="en-US" sz="2800" baseline="30000" dirty="0" smtClean="0"/>
              <a:t>1</a:t>
            </a:r>
            <a:endParaRPr lang="en-US" sz="2800" i="1" dirty="0" smtClean="0"/>
          </a:p>
          <a:p>
            <a:endParaRPr lang="en-US" sz="700" dirty="0" smtClean="0"/>
          </a:p>
          <a:p>
            <a:pPr>
              <a:buFont typeface="Arial" pitchFamily="34" charset="0"/>
              <a:buChar char="•"/>
            </a:pPr>
            <a:r>
              <a:rPr lang="en-US" sz="2800" dirty="0" smtClean="0"/>
              <a:t>  </a:t>
            </a:r>
            <a:r>
              <a:rPr lang="en-US" sz="2600" dirty="0" smtClean="0"/>
              <a:t>More than $6 billion in direct medical expenses</a:t>
            </a:r>
            <a:r>
              <a:rPr lang="en-US" sz="2400" baseline="30000" dirty="0" smtClean="0"/>
              <a:t>1</a:t>
            </a:r>
            <a:endParaRPr lang="en-US" sz="2600" dirty="0" smtClean="0"/>
          </a:p>
          <a:p>
            <a:pPr>
              <a:buFont typeface="Arial" pitchFamily="34" charset="0"/>
              <a:buChar char="•"/>
            </a:pPr>
            <a:endParaRPr lang="en-US" sz="3600" dirty="0" smtClean="0"/>
          </a:p>
          <a:p>
            <a:r>
              <a:rPr lang="en-US" sz="2800" dirty="0" smtClean="0"/>
              <a:t>Since the first recognized cases of HIV in 1981 (known then as </a:t>
            </a:r>
            <a:r>
              <a:rPr lang="en-US" sz="2800" dirty="0" err="1" smtClean="0"/>
              <a:t>pneumocystis</a:t>
            </a:r>
            <a:r>
              <a:rPr lang="en-US" sz="2800" dirty="0" smtClean="0"/>
              <a:t> </a:t>
            </a:r>
            <a:r>
              <a:rPr lang="en-US" sz="2800" dirty="0" err="1" smtClean="0"/>
              <a:t>carinii</a:t>
            </a:r>
            <a:r>
              <a:rPr lang="en-US" sz="2800" dirty="0" smtClean="0"/>
              <a:t> pneumonia), it has spread to every region of the world</a:t>
            </a:r>
            <a:r>
              <a:rPr lang="en-US" sz="2800" baseline="30000" dirty="0" smtClean="0"/>
              <a:t>2</a:t>
            </a:r>
          </a:p>
        </p:txBody>
      </p:sp>
      <p:sp>
        <p:nvSpPr>
          <p:cNvPr id="6" name="TextBox 5"/>
          <p:cNvSpPr txBox="1"/>
          <p:nvPr/>
        </p:nvSpPr>
        <p:spPr>
          <a:xfrm>
            <a:off x="9847" y="605503"/>
            <a:ext cx="9134153" cy="769441"/>
          </a:xfrm>
          <a:prstGeom prst="rect">
            <a:avLst/>
          </a:prstGeom>
          <a:noFill/>
        </p:spPr>
        <p:txBody>
          <a:bodyPr wrap="square" rtlCol="0">
            <a:spAutoFit/>
          </a:bodyPr>
          <a:lstStyle/>
          <a:p>
            <a:pPr algn="ctr"/>
            <a:r>
              <a:rPr lang="en-US" sz="4400" b="1" dirty="0" smtClean="0"/>
              <a:t>Prevalence &amp; Magnitude of HIV</a:t>
            </a:r>
            <a:endParaRPr lang="en-US" sz="4400" b="1" dirty="0"/>
          </a:p>
        </p:txBody>
      </p:sp>
      <p:sp>
        <p:nvSpPr>
          <p:cNvPr id="7" name="TextBox 6"/>
          <p:cNvSpPr txBox="1"/>
          <p:nvPr/>
        </p:nvSpPr>
        <p:spPr>
          <a:xfrm>
            <a:off x="1" y="5979674"/>
            <a:ext cx="9144000" cy="307777"/>
          </a:xfrm>
          <a:prstGeom prst="rect">
            <a:avLst/>
          </a:prstGeom>
          <a:noFill/>
        </p:spPr>
        <p:txBody>
          <a:bodyPr wrap="square" rtlCol="0">
            <a:spAutoFit/>
          </a:bodyPr>
          <a:lstStyle/>
          <a:p>
            <a:pPr algn="ctr"/>
            <a:r>
              <a:rPr lang="en-US" sz="1400" b="1" dirty="0" smtClean="0"/>
              <a:t>1. </a:t>
            </a:r>
            <a:r>
              <a:rPr lang="en-US" sz="1400" dirty="0" smtClean="0"/>
              <a:t>Hutchinson et al., 2006  </a:t>
            </a:r>
            <a:r>
              <a:rPr lang="en-US" sz="1400" b="1" dirty="0" smtClean="0"/>
              <a:t>2. </a:t>
            </a:r>
            <a:r>
              <a:rPr lang="en-US" sz="1400" dirty="0" smtClean="0"/>
              <a:t>Gottlieb et al., 1996; </a:t>
            </a:r>
            <a:r>
              <a:rPr lang="en-US" sz="1400" dirty="0" err="1" smtClean="0"/>
              <a:t>Faunci</a:t>
            </a:r>
            <a:r>
              <a:rPr lang="en-US" sz="1400" dirty="0" smtClean="0"/>
              <a:t>, 2006</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0" y="5918200"/>
            <a:ext cx="9144000" cy="338554"/>
          </a:xfrm>
          <a:prstGeom prst="rect">
            <a:avLst/>
          </a:prstGeom>
          <a:noFill/>
        </p:spPr>
        <p:txBody>
          <a:bodyPr wrap="square" rtlCol="0">
            <a:spAutoFit/>
          </a:bodyPr>
          <a:lstStyle/>
          <a:p>
            <a:pPr algn="ctr"/>
            <a:r>
              <a:rPr lang="en-US" sz="1600" dirty="0" smtClean="0"/>
              <a:t>Image source: http://sgugenetics.pbworks.com</a:t>
            </a:r>
            <a:endParaRPr lang="en-US" sz="1600" dirty="0"/>
          </a:p>
        </p:txBody>
      </p:sp>
      <p:pic>
        <p:nvPicPr>
          <p:cNvPr id="1026"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pic>
        <p:nvPicPr>
          <p:cNvPr id="8" name="Picture 7" descr="Aids-and-HIV-worldwide-004.jpg"/>
          <p:cNvPicPr>
            <a:picLocks noChangeAspect="1"/>
          </p:cNvPicPr>
          <p:nvPr/>
        </p:nvPicPr>
        <p:blipFill>
          <a:blip r:embed="rId5"/>
          <a:stretch>
            <a:fillRect/>
          </a:stretch>
        </p:blipFill>
        <p:spPr>
          <a:xfrm>
            <a:off x="190500" y="603250"/>
            <a:ext cx="8763000" cy="5238750"/>
          </a:xfrm>
          <a:prstGeom prst="rect">
            <a:avLst/>
          </a:prstGeom>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4" name="TextBox 3"/>
          <p:cNvSpPr txBox="1"/>
          <p:nvPr/>
        </p:nvSpPr>
        <p:spPr>
          <a:xfrm>
            <a:off x="0" y="5918200"/>
            <a:ext cx="9144000" cy="338554"/>
          </a:xfrm>
          <a:prstGeom prst="rect">
            <a:avLst/>
          </a:prstGeom>
          <a:noFill/>
        </p:spPr>
        <p:txBody>
          <a:bodyPr wrap="square" rtlCol="0">
            <a:spAutoFit/>
          </a:bodyPr>
          <a:lstStyle/>
          <a:p>
            <a:pPr algn="ctr"/>
            <a:r>
              <a:rPr lang="en-US" sz="1600" dirty="0" smtClean="0"/>
              <a:t>Image source: http://sgugenetics.pbworks.com</a:t>
            </a:r>
            <a:endParaRPr lang="en-US" sz="1600" dirty="0"/>
          </a:p>
        </p:txBody>
      </p:sp>
      <p:pic>
        <p:nvPicPr>
          <p:cNvPr id="1026"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pic>
        <p:nvPicPr>
          <p:cNvPr id="10" name="Picture 9" descr="Africa_HIV-AIDS_300px.png"/>
          <p:cNvPicPr>
            <a:picLocks noChangeAspect="1"/>
          </p:cNvPicPr>
          <p:nvPr/>
        </p:nvPicPr>
        <p:blipFill>
          <a:blip r:embed="rId5"/>
          <a:stretch>
            <a:fillRect/>
          </a:stretch>
        </p:blipFill>
        <p:spPr>
          <a:xfrm>
            <a:off x="5742039" y="2931312"/>
            <a:ext cx="2853292" cy="3037688"/>
          </a:xfrm>
          <a:prstGeom prst="rect">
            <a:avLst/>
          </a:prstGeom>
        </p:spPr>
      </p:pic>
      <p:sp>
        <p:nvSpPr>
          <p:cNvPr id="7" name="TextBox 6"/>
          <p:cNvSpPr txBox="1"/>
          <p:nvPr/>
        </p:nvSpPr>
        <p:spPr>
          <a:xfrm>
            <a:off x="5418914" y="1988703"/>
            <a:ext cx="3449783" cy="646331"/>
          </a:xfrm>
          <a:prstGeom prst="rect">
            <a:avLst/>
          </a:prstGeom>
          <a:noFill/>
        </p:spPr>
        <p:txBody>
          <a:bodyPr wrap="square" rtlCol="0">
            <a:spAutoFit/>
          </a:bodyPr>
          <a:lstStyle/>
          <a:p>
            <a:r>
              <a:rPr lang="en-US" dirty="0" smtClean="0"/>
              <a:t>Most estimated by UNAIDS</a:t>
            </a:r>
          </a:p>
          <a:p>
            <a:r>
              <a:rPr lang="en-US" dirty="0" smtClean="0"/>
              <a:t>Different categorical distributions</a:t>
            </a:r>
          </a:p>
        </p:txBody>
      </p:sp>
      <p:pic>
        <p:nvPicPr>
          <p:cNvPr id="11" name="Picture 10" descr="AIDS percentage map.jpg"/>
          <p:cNvPicPr>
            <a:picLocks noChangeAspect="1"/>
          </p:cNvPicPr>
          <p:nvPr/>
        </p:nvPicPr>
        <p:blipFill>
          <a:blip r:embed="rId6"/>
          <a:stretch>
            <a:fillRect/>
          </a:stretch>
        </p:blipFill>
        <p:spPr>
          <a:xfrm>
            <a:off x="334297" y="274028"/>
            <a:ext cx="5093110" cy="5742800"/>
          </a:xfrm>
          <a:prstGeom prst="rect">
            <a:avLst/>
          </a:prstGeom>
        </p:spPr>
      </p:pic>
      <p:sp>
        <p:nvSpPr>
          <p:cNvPr id="8" name="TextBox 7"/>
          <p:cNvSpPr txBox="1"/>
          <p:nvPr/>
        </p:nvSpPr>
        <p:spPr>
          <a:xfrm>
            <a:off x="5378766" y="456399"/>
            <a:ext cx="3616931" cy="1446550"/>
          </a:xfrm>
          <a:prstGeom prst="rect">
            <a:avLst/>
          </a:prstGeom>
          <a:noFill/>
        </p:spPr>
        <p:txBody>
          <a:bodyPr wrap="square" rtlCol="0">
            <a:spAutoFit/>
          </a:bodyPr>
          <a:lstStyle/>
          <a:p>
            <a:r>
              <a:rPr lang="en-US" sz="4400" b="1" dirty="0" smtClean="0"/>
              <a:t>Not all maps are the same</a:t>
            </a:r>
            <a:endParaRPr lang="en-US" sz="4400" b="1"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3730"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pic>
        <p:nvPicPr>
          <p:cNvPr id="7" name="Picture 6" descr="AIDS-HIV_0.jpg"/>
          <p:cNvPicPr>
            <a:picLocks noChangeAspect="1"/>
          </p:cNvPicPr>
          <p:nvPr/>
        </p:nvPicPr>
        <p:blipFill>
          <a:blip r:embed="rId5"/>
          <a:stretch>
            <a:fillRect/>
          </a:stretch>
        </p:blipFill>
        <p:spPr>
          <a:xfrm>
            <a:off x="104724" y="0"/>
            <a:ext cx="2623165" cy="2615381"/>
          </a:xfrm>
          <a:prstGeom prst="rect">
            <a:avLst/>
          </a:prstGeom>
        </p:spPr>
      </p:pic>
      <p:sp>
        <p:nvSpPr>
          <p:cNvPr id="6" name="TextBox 5"/>
          <p:cNvSpPr txBox="1"/>
          <p:nvPr/>
        </p:nvSpPr>
        <p:spPr>
          <a:xfrm>
            <a:off x="2733363" y="928363"/>
            <a:ext cx="6973923" cy="769441"/>
          </a:xfrm>
          <a:prstGeom prst="rect">
            <a:avLst/>
          </a:prstGeom>
          <a:noFill/>
        </p:spPr>
        <p:txBody>
          <a:bodyPr wrap="square" rtlCol="0">
            <a:spAutoFit/>
          </a:bodyPr>
          <a:lstStyle/>
          <a:p>
            <a:r>
              <a:rPr lang="en-US" sz="4400" b="1" dirty="0" err="1" smtClean="0"/>
              <a:t>Pathophysiology</a:t>
            </a:r>
            <a:r>
              <a:rPr lang="en-US" sz="4400" b="1" dirty="0" smtClean="0"/>
              <a:t> of HIV</a:t>
            </a:r>
            <a:endParaRPr lang="en-US" sz="4400" b="1" dirty="0"/>
          </a:p>
        </p:txBody>
      </p:sp>
      <p:sp>
        <p:nvSpPr>
          <p:cNvPr id="11" name="Rectangle 10"/>
          <p:cNvSpPr/>
          <p:nvPr/>
        </p:nvSpPr>
        <p:spPr>
          <a:xfrm>
            <a:off x="2109019" y="2615381"/>
            <a:ext cx="6759677" cy="1292662"/>
          </a:xfrm>
          <a:prstGeom prst="rect">
            <a:avLst/>
          </a:prstGeom>
        </p:spPr>
        <p:txBody>
          <a:bodyPr wrap="square">
            <a:spAutoFit/>
          </a:bodyPr>
          <a:lstStyle/>
          <a:p>
            <a:r>
              <a:rPr lang="en-US" sz="2000" b="1" dirty="0" smtClean="0"/>
              <a:t>The contraction and progression of HIV compounds </a:t>
            </a:r>
          </a:p>
          <a:p>
            <a:r>
              <a:rPr lang="en-US" sz="2000" b="1" dirty="0" smtClean="0"/>
              <a:t>the impairments suffered by the individual as well as</a:t>
            </a:r>
          </a:p>
          <a:p>
            <a:r>
              <a:rPr lang="en-US" sz="2000" b="1" dirty="0" smtClean="0"/>
              <a:t>the individual’s burden on society</a:t>
            </a:r>
            <a:endParaRPr lang="en-US" sz="2000" baseline="30000" dirty="0" smtClean="0"/>
          </a:p>
          <a:p>
            <a:endParaRPr lang="en-US" dirty="0" smtClean="0"/>
          </a:p>
        </p:txBody>
      </p:sp>
      <p:sp>
        <p:nvSpPr>
          <p:cNvPr id="10" name="TextBox 9"/>
          <p:cNvSpPr txBox="1"/>
          <p:nvPr/>
        </p:nvSpPr>
        <p:spPr>
          <a:xfrm>
            <a:off x="12699" y="3962401"/>
            <a:ext cx="9131301" cy="1384995"/>
          </a:xfrm>
          <a:prstGeom prst="rect">
            <a:avLst/>
          </a:prstGeom>
          <a:noFill/>
        </p:spPr>
        <p:txBody>
          <a:bodyPr wrap="square" rtlCol="0">
            <a:spAutoFit/>
          </a:bodyPr>
          <a:lstStyle/>
          <a:p>
            <a:pPr algn="ctr"/>
            <a:endParaRPr lang="en-US" sz="1400" dirty="0" smtClean="0"/>
          </a:p>
          <a:p>
            <a:pPr algn="ctr"/>
            <a:r>
              <a:rPr lang="en-US" sz="1400" dirty="0" smtClean="0"/>
              <a:t>Bing et al., 2001</a:t>
            </a:r>
          </a:p>
          <a:p>
            <a:pPr algn="ctr"/>
            <a:r>
              <a:rPr lang="en-US" sz="1400" dirty="0" smtClean="0"/>
              <a:t>Cress et al., 2003</a:t>
            </a:r>
          </a:p>
          <a:p>
            <a:pPr algn="ctr"/>
            <a:r>
              <a:rPr lang="en-US" sz="1400" dirty="0" smtClean="0"/>
              <a:t>Dudgeon et al., 2004</a:t>
            </a:r>
          </a:p>
          <a:p>
            <a:pPr algn="ctr"/>
            <a:r>
              <a:rPr lang="en-US" sz="1400" dirty="0" smtClean="0"/>
              <a:t>French et al., 2000 </a:t>
            </a:r>
          </a:p>
          <a:p>
            <a:pPr algn="ctr"/>
            <a:r>
              <a:rPr lang="en-US" sz="1400" dirty="0" smtClean="0"/>
              <a:t>Nelson et al., 2002</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3730"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pic>
        <p:nvPicPr>
          <p:cNvPr id="7" name="Picture 6" descr="hiv aids scrabble.jpg"/>
          <p:cNvPicPr>
            <a:picLocks noChangeAspect="1"/>
          </p:cNvPicPr>
          <p:nvPr/>
        </p:nvPicPr>
        <p:blipFill>
          <a:blip r:embed="rId5"/>
          <a:stretch>
            <a:fillRect/>
          </a:stretch>
        </p:blipFill>
        <p:spPr>
          <a:xfrm>
            <a:off x="6360446" y="3563479"/>
            <a:ext cx="2783553" cy="2775531"/>
          </a:xfrm>
          <a:prstGeom prst="rect">
            <a:avLst/>
          </a:prstGeom>
        </p:spPr>
      </p:pic>
      <p:sp>
        <p:nvSpPr>
          <p:cNvPr id="6" name="TextBox 5"/>
          <p:cNvSpPr txBox="1"/>
          <p:nvPr/>
        </p:nvSpPr>
        <p:spPr>
          <a:xfrm>
            <a:off x="329381" y="761219"/>
            <a:ext cx="6501975" cy="769441"/>
          </a:xfrm>
          <a:prstGeom prst="rect">
            <a:avLst/>
          </a:prstGeom>
          <a:noFill/>
        </p:spPr>
        <p:txBody>
          <a:bodyPr wrap="square" rtlCol="0">
            <a:spAutoFit/>
          </a:bodyPr>
          <a:lstStyle/>
          <a:p>
            <a:r>
              <a:rPr lang="en-US" sz="4400" b="1" dirty="0" err="1" smtClean="0"/>
              <a:t>Pathophysiology</a:t>
            </a:r>
            <a:r>
              <a:rPr lang="en-US" sz="4400" b="1" dirty="0" smtClean="0"/>
              <a:t> of HIV</a:t>
            </a:r>
            <a:endParaRPr lang="en-US" sz="4400" b="1" dirty="0"/>
          </a:p>
        </p:txBody>
      </p:sp>
      <p:sp>
        <p:nvSpPr>
          <p:cNvPr id="11" name="Rectangle 10"/>
          <p:cNvSpPr/>
          <p:nvPr/>
        </p:nvSpPr>
        <p:spPr>
          <a:xfrm>
            <a:off x="329381" y="1687972"/>
            <a:ext cx="7192297" cy="4016484"/>
          </a:xfrm>
          <a:prstGeom prst="rect">
            <a:avLst/>
          </a:prstGeom>
        </p:spPr>
        <p:txBody>
          <a:bodyPr wrap="square">
            <a:spAutoFit/>
          </a:bodyPr>
          <a:lstStyle/>
          <a:p>
            <a:r>
              <a:rPr lang="en-US" b="1" dirty="0" smtClean="0"/>
              <a:t>Once infected, people with HIV experience a variety</a:t>
            </a:r>
          </a:p>
          <a:p>
            <a:r>
              <a:rPr lang="en-US" b="1" dirty="0" smtClean="0"/>
              <a:t>of symptoms, which are presented in stages based</a:t>
            </a:r>
          </a:p>
          <a:p>
            <a:r>
              <a:rPr lang="en-US" b="1" dirty="0" smtClean="0"/>
              <a:t>on the amount of the virus present in the blood</a:t>
            </a:r>
            <a:r>
              <a:rPr lang="en-US" baseline="30000" dirty="0" smtClean="0"/>
              <a:t>1</a:t>
            </a:r>
          </a:p>
          <a:p>
            <a:endParaRPr lang="en-US" sz="1050" dirty="0" smtClean="0"/>
          </a:p>
          <a:p>
            <a:r>
              <a:rPr lang="en-US" b="1" dirty="0" smtClean="0"/>
              <a:t>Acute infection phase</a:t>
            </a:r>
            <a:r>
              <a:rPr lang="en-US" baseline="30000" dirty="0" smtClean="0"/>
              <a:t>1,2</a:t>
            </a:r>
          </a:p>
          <a:p>
            <a:pPr lvl="1">
              <a:buFont typeface="Arial" pitchFamily="34" charset="0"/>
              <a:buChar char="•"/>
            </a:pPr>
            <a:r>
              <a:rPr lang="en-US" dirty="0" smtClean="0"/>
              <a:t>  Mouth and esophageal sores </a:t>
            </a:r>
          </a:p>
          <a:p>
            <a:pPr lvl="1">
              <a:buFont typeface="Arial" pitchFamily="34" charset="0"/>
              <a:buChar char="•"/>
            </a:pPr>
            <a:r>
              <a:rPr lang="en-US" dirty="0" smtClean="0"/>
              <a:t>  </a:t>
            </a:r>
            <a:r>
              <a:rPr lang="en-US" dirty="0" err="1" smtClean="0"/>
              <a:t>Lymphadenopathy</a:t>
            </a:r>
            <a:endParaRPr lang="en-US" dirty="0" smtClean="0"/>
          </a:p>
          <a:p>
            <a:pPr lvl="1">
              <a:buFont typeface="Arial" pitchFamily="34" charset="0"/>
              <a:buChar char="•"/>
            </a:pPr>
            <a:r>
              <a:rPr lang="en-US" dirty="0" smtClean="0"/>
              <a:t>  </a:t>
            </a:r>
            <a:r>
              <a:rPr lang="en-US" dirty="0" err="1" smtClean="0"/>
              <a:t>Pharyngitis</a:t>
            </a:r>
            <a:r>
              <a:rPr lang="en-US" dirty="0" smtClean="0"/>
              <a:t> </a:t>
            </a:r>
          </a:p>
          <a:p>
            <a:pPr lvl="1">
              <a:buFont typeface="Arial" pitchFamily="34" charset="0"/>
              <a:buChar char="•"/>
            </a:pPr>
            <a:r>
              <a:rPr lang="en-US" dirty="0" smtClean="0"/>
              <a:t>  Fever</a:t>
            </a:r>
          </a:p>
          <a:p>
            <a:pPr lvl="1">
              <a:buFont typeface="Arial" pitchFamily="34" charset="0"/>
              <a:buChar char="•"/>
            </a:pPr>
            <a:r>
              <a:rPr lang="en-US" dirty="0" smtClean="0"/>
              <a:t>  Malaise</a:t>
            </a:r>
          </a:p>
          <a:p>
            <a:pPr lvl="1">
              <a:buFont typeface="Arial" pitchFamily="34" charset="0"/>
              <a:buChar char="•"/>
            </a:pPr>
            <a:r>
              <a:rPr lang="en-US" dirty="0" smtClean="0"/>
              <a:t>  </a:t>
            </a:r>
            <a:r>
              <a:rPr lang="en-US" dirty="0" err="1" smtClean="0"/>
              <a:t>Myalgia</a:t>
            </a:r>
            <a:endParaRPr lang="en-US" dirty="0" smtClean="0"/>
          </a:p>
          <a:p>
            <a:pPr lvl="1">
              <a:buFont typeface="Arial" pitchFamily="34" charset="0"/>
              <a:buChar char="•"/>
            </a:pPr>
            <a:r>
              <a:rPr lang="en-US" dirty="0" smtClean="0"/>
              <a:t>  Rash</a:t>
            </a:r>
          </a:p>
          <a:p>
            <a:endParaRPr lang="en-US" sz="1050" dirty="0" smtClean="0"/>
          </a:p>
          <a:p>
            <a:r>
              <a:rPr lang="en-US" b="1" dirty="0" smtClean="0"/>
              <a:t>As HIV progresses, metabolic disturbances, ulcerations,</a:t>
            </a:r>
          </a:p>
          <a:p>
            <a:r>
              <a:rPr lang="en-US" b="1" dirty="0" smtClean="0"/>
              <a:t>and parasitic and fungal infections commonly manifest</a:t>
            </a:r>
            <a:r>
              <a:rPr lang="en-US" baseline="30000" dirty="0" smtClean="0"/>
              <a:t>1,2</a:t>
            </a:r>
          </a:p>
        </p:txBody>
      </p:sp>
      <p:sp>
        <p:nvSpPr>
          <p:cNvPr id="10" name="TextBox 9"/>
          <p:cNvSpPr txBox="1"/>
          <p:nvPr/>
        </p:nvSpPr>
        <p:spPr>
          <a:xfrm>
            <a:off x="12700" y="6031233"/>
            <a:ext cx="9131300" cy="307777"/>
          </a:xfrm>
          <a:prstGeom prst="rect">
            <a:avLst/>
          </a:prstGeom>
          <a:noFill/>
        </p:spPr>
        <p:txBody>
          <a:bodyPr wrap="square" rtlCol="0">
            <a:spAutoFit/>
          </a:bodyPr>
          <a:lstStyle/>
          <a:p>
            <a:pPr algn="ctr"/>
            <a:r>
              <a:rPr lang="en-US" sz="1400" b="1" dirty="0" smtClean="0"/>
              <a:t>1. </a:t>
            </a:r>
            <a:r>
              <a:rPr lang="en-US" sz="1400" dirty="0" err="1" smtClean="0"/>
              <a:t>Kah</a:t>
            </a:r>
            <a:r>
              <a:rPr lang="en-US" sz="1400" dirty="0" smtClean="0"/>
              <a:t>, &amp; Walker, 1998  </a:t>
            </a:r>
            <a:r>
              <a:rPr lang="en-US" sz="1400" b="1" dirty="0" smtClean="0"/>
              <a:t>2.</a:t>
            </a:r>
            <a:r>
              <a:rPr lang="en-US" sz="1400" dirty="0" smtClean="0"/>
              <a:t> World Health Organization, 1990</a:t>
            </a:r>
            <a:endParaRPr lang="en-US" sz="14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3730"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12699" y="582971"/>
            <a:ext cx="9134153" cy="769441"/>
          </a:xfrm>
          <a:prstGeom prst="rect">
            <a:avLst/>
          </a:prstGeom>
          <a:noFill/>
        </p:spPr>
        <p:txBody>
          <a:bodyPr wrap="square" rtlCol="0">
            <a:spAutoFit/>
          </a:bodyPr>
          <a:lstStyle/>
          <a:p>
            <a:pPr algn="ctr"/>
            <a:r>
              <a:rPr lang="en-US" sz="4400" b="1" dirty="0" err="1" smtClean="0"/>
              <a:t>Pathophysiology</a:t>
            </a:r>
            <a:r>
              <a:rPr lang="en-US" sz="4400" b="1" dirty="0" smtClean="0"/>
              <a:t> of HIV</a:t>
            </a:r>
            <a:endParaRPr lang="en-US" sz="4400" b="1" dirty="0"/>
          </a:p>
        </p:txBody>
      </p:sp>
      <p:sp>
        <p:nvSpPr>
          <p:cNvPr id="11" name="Rectangle 10"/>
          <p:cNvSpPr/>
          <p:nvPr/>
        </p:nvSpPr>
        <p:spPr>
          <a:xfrm>
            <a:off x="1056967" y="1521060"/>
            <a:ext cx="7595419" cy="4016484"/>
          </a:xfrm>
          <a:prstGeom prst="rect">
            <a:avLst/>
          </a:prstGeom>
        </p:spPr>
        <p:txBody>
          <a:bodyPr wrap="square">
            <a:spAutoFit/>
          </a:bodyPr>
          <a:lstStyle/>
          <a:p>
            <a:r>
              <a:rPr lang="en-US" b="1" dirty="0" smtClean="0"/>
              <a:t>Beginning highly active antiretroviral therapy (HAART) while</a:t>
            </a:r>
          </a:p>
          <a:p>
            <a:r>
              <a:rPr lang="en-US" b="1" dirty="0" smtClean="0"/>
              <a:t>early in the infection stage enhances long-term survival</a:t>
            </a:r>
            <a:r>
              <a:rPr lang="en-US" baseline="30000" dirty="0" smtClean="0"/>
              <a:t>1</a:t>
            </a:r>
          </a:p>
          <a:p>
            <a:endParaRPr lang="en-US" dirty="0" smtClean="0"/>
          </a:p>
          <a:p>
            <a:r>
              <a:rPr lang="en-US" b="1" dirty="0" smtClean="0"/>
              <a:t>HAART has reduced mortality rates by more than 70%</a:t>
            </a:r>
            <a:r>
              <a:rPr lang="en-US" baseline="30000" dirty="0" smtClean="0"/>
              <a:t>2</a:t>
            </a:r>
          </a:p>
          <a:p>
            <a:endParaRPr lang="en-US" dirty="0" smtClean="0"/>
          </a:p>
          <a:p>
            <a:r>
              <a:rPr lang="en-US" b="1" dirty="0" smtClean="0"/>
              <a:t>The combination of HIV and HAART commonly elicits</a:t>
            </a:r>
          </a:p>
          <a:p>
            <a:endParaRPr lang="en-US" sz="800" b="1" dirty="0" smtClean="0"/>
          </a:p>
          <a:p>
            <a:pPr lvl="1">
              <a:buFont typeface="Arial" pitchFamily="34" charset="0"/>
              <a:buChar char="•"/>
            </a:pPr>
            <a:r>
              <a:rPr lang="en-US" b="1" dirty="0" smtClean="0"/>
              <a:t> </a:t>
            </a:r>
            <a:r>
              <a:rPr lang="en-US" sz="1700" dirty="0" smtClean="0"/>
              <a:t>Morphological changes (e.g., abdominal adiposity and wasting syndromes)</a:t>
            </a:r>
            <a:r>
              <a:rPr lang="en-US" sz="1700" baseline="30000" dirty="0" smtClean="0"/>
              <a:t>3</a:t>
            </a:r>
          </a:p>
          <a:p>
            <a:pPr lvl="1">
              <a:buFont typeface="Arial" pitchFamily="34" charset="0"/>
              <a:buChar char="•"/>
            </a:pPr>
            <a:endParaRPr lang="en-US" sz="800" baseline="30000" dirty="0" smtClean="0"/>
          </a:p>
          <a:p>
            <a:pPr lvl="1">
              <a:buFont typeface="Arial" pitchFamily="34" charset="0"/>
              <a:buChar char="•"/>
            </a:pPr>
            <a:r>
              <a:rPr lang="en-US" sz="1700" dirty="0" smtClean="0"/>
              <a:t> </a:t>
            </a:r>
            <a:r>
              <a:rPr lang="en-US" sz="1700" dirty="0" err="1" smtClean="0"/>
              <a:t>Cardiometabolic</a:t>
            </a:r>
            <a:r>
              <a:rPr lang="en-US" sz="1700" dirty="0" smtClean="0"/>
              <a:t> changes (e.g., </a:t>
            </a:r>
            <a:r>
              <a:rPr lang="en-US" sz="1700" dirty="0" err="1" smtClean="0"/>
              <a:t>dyslipidemia</a:t>
            </a:r>
            <a:r>
              <a:rPr lang="en-US" sz="1700" dirty="0" smtClean="0"/>
              <a:t> and insulin resistance)</a:t>
            </a:r>
            <a:r>
              <a:rPr lang="en-US" sz="1700" baseline="30000" dirty="0" smtClean="0"/>
              <a:t>3</a:t>
            </a:r>
          </a:p>
          <a:p>
            <a:pPr lvl="1">
              <a:buFont typeface="Arial" pitchFamily="34" charset="0"/>
              <a:buChar char="•"/>
            </a:pPr>
            <a:endParaRPr lang="en-US" sz="800" baseline="30000" dirty="0" smtClean="0"/>
          </a:p>
          <a:p>
            <a:pPr lvl="1">
              <a:buFont typeface="Arial" pitchFamily="34" charset="0"/>
              <a:buChar char="•"/>
            </a:pPr>
            <a:r>
              <a:rPr lang="en-US" sz="1700" dirty="0" smtClean="0"/>
              <a:t> A high prevalence of developing cardiovascular disease</a:t>
            </a:r>
            <a:r>
              <a:rPr lang="en-US" sz="1700" baseline="30000" dirty="0" smtClean="0"/>
              <a:t>4</a:t>
            </a:r>
          </a:p>
          <a:p>
            <a:pPr lvl="1">
              <a:buFont typeface="Arial" pitchFamily="34" charset="0"/>
              <a:buChar char="•"/>
            </a:pPr>
            <a:endParaRPr lang="en-US" sz="800" baseline="30000" dirty="0" smtClean="0"/>
          </a:p>
          <a:p>
            <a:pPr lvl="1">
              <a:buFont typeface="Arial" pitchFamily="34" charset="0"/>
              <a:buChar char="•"/>
            </a:pPr>
            <a:r>
              <a:rPr lang="en-US" sz="1700" dirty="0" smtClean="0"/>
              <a:t> A high prevalence of developing the metabolic syndrome</a:t>
            </a:r>
            <a:r>
              <a:rPr lang="en-US" sz="1700" baseline="30000" dirty="0" smtClean="0"/>
              <a:t>5</a:t>
            </a:r>
          </a:p>
          <a:p>
            <a:endParaRPr lang="en-US" dirty="0" smtClean="0"/>
          </a:p>
          <a:p>
            <a:r>
              <a:rPr lang="en-US" b="1" dirty="0" smtClean="0"/>
              <a:t>People with HIV also routinely experience major depression,</a:t>
            </a:r>
          </a:p>
          <a:p>
            <a:r>
              <a:rPr lang="en-US" b="1" dirty="0" smtClean="0"/>
              <a:t>generalized anxiety disorder, and a reduce quality of life</a:t>
            </a:r>
            <a:r>
              <a:rPr lang="en-US" baseline="30000" dirty="0" smtClean="0"/>
              <a:t>6</a:t>
            </a:r>
          </a:p>
        </p:txBody>
      </p:sp>
      <p:sp>
        <p:nvSpPr>
          <p:cNvPr id="10" name="TextBox 9"/>
          <p:cNvSpPr txBox="1"/>
          <p:nvPr/>
        </p:nvSpPr>
        <p:spPr>
          <a:xfrm>
            <a:off x="1530975" y="5818591"/>
            <a:ext cx="7288555" cy="523220"/>
          </a:xfrm>
          <a:prstGeom prst="rect">
            <a:avLst/>
          </a:prstGeom>
          <a:noFill/>
        </p:spPr>
        <p:txBody>
          <a:bodyPr wrap="square" rtlCol="0">
            <a:spAutoFit/>
          </a:bodyPr>
          <a:lstStyle/>
          <a:p>
            <a:pPr algn="r"/>
            <a:r>
              <a:rPr lang="en-US" sz="1400" b="1" dirty="0" smtClean="0"/>
              <a:t>1. </a:t>
            </a:r>
            <a:r>
              <a:rPr lang="en-US" sz="1400" dirty="0" err="1" smtClean="0"/>
              <a:t>Kitahata</a:t>
            </a:r>
            <a:r>
              <a:rPr lang="en-US" sz="1400" dirty="0" smtClean="0"/>
              <a:t> et al., 2009  </a:t>
            </a:r>
            <a:r>
              <a:rPr lang="en-US" sz="1400" b="1" dirty="0" smtClean="0"/>
              <a:t>2. </a:t>
            </a:r>
            <a:r>
              <a:rPr lang="da-DK" sz="1400" dirty="0" smtClean="0"/>
              <a:t>Palella et al., 1998; Crum et al., 2006</a:t>
            </a:r>
          </a:p>
          <a:p>
            <a:pPr algn="r"/>
            <a:r>
              <a:rPr lang="da-DK" sz="1400" b="1" dirty="0" smtClean="0"/>
              <a:t>3. </a:t>
            </a:r>
            <a:r>
              <a:rPr lang="da-DK" sz="1400" dirty="0" smtClean="0"/>
              <a:t>Hicks et al., 2003  </a:t>
            </a:r>
            <a:r>
              <a:rPr lang="da-DK" sz="1400" b="1" dirty="0" smtClean="0"/>
              <a:t>4. </a:t>
            </a:r>
            <a:r>
              <a:rPr lang="da-DK" sz="1400" dirty="0" smtClean="0"/>
              <a:t>Grinspoon &amp; Carr, 2005  </a:t>
            </a:r>
            <a:r>
              <a:rPr lang="da-DK" sz="1400" b="1" dirty="0" smtClean="0"/>
              <a:t>5. </a:t>
            </a:r>
            <a:r>
              <a:rPr lang="da-DK" sz="1400" dirty="0" smtClean="0"/>
              <a:t>Samaras, 2007  </a:t>
            </a:r>
            <a:r>
              <a:rPr lang="da-DK" sz="1400" b="1" dirty="0" smtClean="0"/>
              <a:t>6.</a:t>
            </a:r>
            <a:r>
              <a:rPr lang="da-DK" sz="1400" dirty="0" smtClean="0"/>
              <a:t> Bing et al., 2001</a:t>
            </a:r>
            <a:endParaRPr lang="en-US" sz="1400"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6" name="TextBox 5"/>
          <p:cNvSpPr txBox="1"/>
          <p:nvPr/>
        </p:nvSpPr>
        <p:spPr>
          <a:xfrm>
            <a:off x="9847" y="580103"/>
            <a:ext cx="9134153" cy="1446550"/>
          </a:xfrm>
          <a:prstGeom prst="rect">
            <a:avLst/>
          </a:prstGeom>
          <a:noFill/>
        </p:spPr>
        <p:txBody>
          <a:bodyPr wrap="square" rtlCol="0">
            <a:spAutoFit/>
          </a:bodyPr>
          <a:lstStyle/>
          <a:p>
            <a:pPr algn="ctr"/>
            <a:r>
              <a:rPr lang="en-US" sz="4400" b="1" dirty="0" smtClean="0">
                <a:solidFill>
                  <a:schemeClr val="bg1"/>
                </a:solidFill>
              </a:rPr>
              <a:t>Benefits of Exercise and</a:t>
            </a:r>
          </a:p>
          <a:p>
            <a:pPr algn="ctr"/>
            <a:r>
              <a:rPr lang="en-US" sz="4200" b="1" dirty="0" smtClean="0">
                <a:solidFill>
                  <a:schemeClr val="bg1"/>
                </a:solidFill>
              </a:rPr>
              <a:t>Habitual Physical Activity</a:t>
            </a:r>
            <a:endParaRPr lang="en-US" sz="4200" b="1" dirty="0">
              <a:solidFill>
                <a:schemeClr val="bg1"/>
              </a:solidFill>
            </a:endParaRPr>
          </a:p>
        </p:txBody>
      </p:sp>
      <p:sp>
        <p:nvSpPr>
          <p:cNvPr id="8" name="Rectangle 7"/>
          <p:cNvSpPr/>
          <p:nvPr/>
        </p:nvSpPr>
        <p:spPr>
          <a:xfrm>
            <a:off x="1445338" y="2762862"/>
            <a:ext cx="7197213" cy="2769989"/>
          </a:xfrm>
          <a:prstGeom prst="rect">
            <a:avLst/>
          </a:prstGeom>
        </p:spPr>
        <p:txBody>
          <a:bodyPr wrap="square">
            <a:spAutoFit/>
          </a:bodyPr>
          <a:lstStyle/>
          <a:p>
            <a:r>
              <a:rPr lang="en-US" b="1" dirty="0" smtClean="0"/>
              <a:t>Physical benefits</a:t>
            </a:r>
            <a:r>
              <a:rPr lang="en-US" baseline="30000" dirty="0" smtClean="0"/>
              <a:t>1</a:t>
            </a:r>
          </a:p>
          <a:p>
            <a:pPr lvl="1">
              <a:buFont typeface="Arial" pitchFamily="34" charset="0"/>
              <a:buChar char="•"/>
            </a:pPr>
            <a:r>
              <a:rPr lang="en-US" sz="1600" dirty="0" smtClean="0"/>
              <a:t>  Increase strength and lean body mass</a:t>
            </a:r>
          </a:p>
          <a:p>
            <a:pPr lvl="1">
              <a:buFont typeface="Arial" pitchFamily="34" charset="0"/>
              <a:buChar char="•"/>
            </a:pPr>
            <a:r>
              <a:rPr lang="en-US" sz="1600" dirty="0" smtClean="0"/>
              <a:t>  Decrease fat mass and improve body composition</a:t>
            </a:r>
          </a:p>
          <a:p>
            <a:pPr lvl="1">
              <a:buFont typeface="Arial" pitchFamily="34" charset="0"/>
              <a:buChar char="•"/>
            </a:pPr>
            <a:r>
              <a:rPr lang="en-US" sz="1600" dirty="0" smtClean="0"/>
              <a:t>  Reduce abdominal fat distribution and waist circumference</a:t>
            </a:r>
          </a:p>
          <a:p>
            <a:pPr lvl="1">
              <a:buFont typeface="Arial" pitchFamily="34" charset="0"/>
              <a:buChar char="•"/>
            </a:pPr>
            <a:r>
              <a:rPr lang="en-US" sz="1600" dirty="0" smtClean="0"/>
              <a:t>  Enhance metabolic functioning</a:t>
            </a:r>
          </a:p>
          <a:p>
            <a:pPr lvl="1"/>
            <a:r>
              <a:rPr lang="en-US" sz="1600" dirty="0" smtClean="0"/>
              <a:t>	</a:t>
            </a:r>
            <a:r>
              <a:rPr lang="en-US" sz="1600" i="1" dirty="0" smtClean="0"/>
              <a:t>Insulin action and glucose homeostasis</a:t>
            </a:r>
          </a:p>
          <a:p>
            <a:pPr lvl="1">
              <a:buFont typeface="Arial" pitchFamily="34" charset="0"/>
              <a:buChar char="•"/>
            </a:pPr>
            <a:r>
              <a:rPr lang="en-US" sz="1600" dirty="0" smtClean="0"/>
              <a:t>  Improve cardiovascular markers</a:t>
            </a:r>
          </a:p>
          <a:p>
            <a:r>
              <a:rPr lang="en-US" sz="1600" dirty="0" smtClean="0"/>
              <a:t>		</a:t>
            </a:r>
            <a:r>
              <a:rPr lang="en-US" sz="1600" i="1" dirty="0" smtClean="0"/>
              <a:t>Blood pressure and blood lipid profile </a:t>
            </a:r>
          </a:p>
          <a:p>
            <a:endParaRPr lang="da-DK" sz="1000" dirty="0" smtClean="0"/>
          </a:p>
          <a:p>
            <a:r>
              <a:rPr lang="da-DK" b="1" dirty="0" smtClean="0"/>
              <a:t>People with HIV may experience improved immune funcitoning</a:t>
            </a:r>
            <a:r>
              <a:rPr lang="da-DK" baseline="30000" dirty="0" smtClean="0"/>
              <a:t>2</a:t>
            </a:r>
          </a:p>
          <a:p>
            <a:pPr lvl="1">
              <a:buFont typeface="Arial" pitchFamily="34" charset="0"/>
              <a:buChar char="•"/>
            </a:pPr>
            <a:r>
              <a:rPr lang="da-DK" sz="1600" dirty="0" smtClean="0"/>
              <a:t>  Improvements to CD4+ counts and viral load</a:t>
            </a:r>
          </a:p>
        </p:txBody>
      </p:sp>
      <p:sp>
        <p:nvSpPr>
          <p:cNvPr id="7" name="TextBox 6"/>
          <p:cNvSpPr txBox="1"/>
          <p:nvPr/>
        </p:nvSpPr>
        <p:spPr>
          <a:xfrm>
            <a:off x="924215" y="5643711"/>
            <a:ext cx="7344697" cy="692497"/>
          </a:xfrm>
          <a:prstGeom prst="rect">
            <a:avLst/>
          </a:prstGeom>
          <a:noFill/>
        </p:spPr>
        <p:txBody>
          <a:bodyPr wrap="square" rtlCol="0">
            <a:spAutoFit/>
          </a:bodyPr>
          <a:lstStyle/>
          <a:p>
            <a:pPr algn="ctr"/>
            <a:r>
              <a:rPr lang="da-DK" sz="1300" b="1" dirty="0" smtClean="0"/>
              <a:t>1. </a:t>
            </a:r>
            <a:r>
              <a:rPr lang="da-DK" sz="1300" dirty="0" smtClean="0"/>
              <a:t>Corcoran &amp; Grinspoon, 1999; Henricksen, 2002; Jones et al., 2001; Macarthur et al., 1993; Thoni et al., 2002; Pate et al., 1995: Pescatello, 1998, 1999, 2000; Anderson et al., 1999; Blair et al., 1992; Dunn et al., 1999; Hakim et al., 1999; USDHHA, 1996  </a:t>
            </a:r>
            <a:r>
              <a:rPr lang="da-DK" sz="1300" b="1" dirty="0" smtClean="0"/>
              <a:t>2. </a:t>
            </a:r>
            <a:r>
              <a:rPr lang="da-DK" sz="1300" dirty="0" smtClean="0"/>
              <a:t>O’Brien et al., 2004</a:t>
            </a:r>
            <a:endParaRPr lang="en-US" sz="1300" dirty="0"/>
          </a:p>
        </p:txBody>
      </p:sp>
      <p:sp>
        <p:nvSpPr>
          <p:cNvPr id="9" name="TextBox 8"/>
          <p:cNvSpPr txBox="1"/>
          <p:nvPr/>
        </p:nvSpPr>
        <p:spPr>
          <a:xfrm>
            <a:off x="1602649" y="2065981"/>
            <a:ext cx="7256206" cy="923330"/>
          </a:xfrm>
          <a:prstGeom prst="rect">
            <a:avLst/>
          </a:prstGeom>
          <a:noFill/>
        </p:spPr>
        <p:txBody>
          <a:bodyPr wrap="square" rtlCol="0">
            <a:spAutoFit/>
          </a:bodyPr>
          <a:lstStyle/>
          <a:p>
            <a:r>
              <a:rPr lang="en-US" b="1" dirty="0" smtClean="0"/>
              <a:t>PA &amp; exercise interventions are possible strategies to manage</a:t>
            </a:r>
          </a:p>
          <a:p>
            <a:r>
              <a:rPr lang="en-US" b="1" dirty="0" smtClean="0"/>
              <a:t>both physical and mental health of populations with HIV/SUD</a:t>
            </a:r>
          </a:p>
          <a:p>
            <a:endParaRPr lang="en-US" dirty="0"/>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6" name="TextBox 5"/>
          <p:cNvSpPr txBox="1"/>
          <p:nvPr/>
        </p:nvSpPr>
        <p:spPr>
          <a:xfrm>
            <a:off x="9847" y="580103"/>
            <a:ext cx="9134153" cy="1446550"/>
          </a:xfrm>
          <a:prstGeom prst="rect">
            <a:avLst/>
          </a:prstGeom>
          <a:noFill/>
        </p:spPr>
        <p:txBody>
          <a:bodyPr wrap="square" rtlCol="0">
            <a:spAutoFit/>
          </a:bodyPr>
          <a:lstStyle/>
          <a:p>
            <a:pPr algn="ctr"/>
            <a:r>
              <a:rPr lang="en-US" sz="4400" b="1" dirty="0" smtClean="0">
                <a:solidFill>
                  <a:schemeClr val="bg1"/>
                </a:solidFill>
              </a:rPr>
              <a:t>Benefits of Exercise and</a:t>
            </a:r>
          </a:p>
          <a:p>
            <a:pPr algn="ctr"/>
            <a:r>
              <a:rPr lang="en-US" sz="4200" b="1" dirty="0" smtClean="0">
                <a:solidFill>
                  <a:schemeClr val="bg1"/>
                </a:solidFill>
              </a:rPr>
              <a:t>Habitual Physical Activity</a:t>
            </a:r>
            <a:endParaRPr lang="en-US" sz="4200" b="1" dirty="0">
              <a:solidFill>
                <a:schemeClr val="bg1"/>
              </a:solidFill>
            </a:endParaRPr>
          </a:p>
        </p:txBody>
      </p:sp>
      <p:sp>
        <p:nvSpPr>
          <p:cNvPr id="8" name="Rectangle 7"/>
          <p:cNvSpPr/>
          <p:nvPr/>
        </p:nvSpPr>
        <p:spPr>
          <a:xfrm>
            <a:off x="1592825" y="2310581"/>
            <a:ext cx="6243485" cy="1554272"/>
          </a:xfrm>
          <a:prstGeom prst="rect">
            <a:avLst/>
          </a:prstGeom>
        </p:spPr>
        <p:txBody>
          <a:bodyPr wrap="square">
            <a:spAutoFit/>
          </a:bodyPr>
          <a:lstStyle/>
          <a:p>
            <a:r>
              <a:rPr lang="en-US" b="1" dirty="0" smtClean="0"/>
              <a:t>Mental health outcomes improve with exercise and PA</a:t>
            </a:r>
          </a:p>
          <a:p>
            <a:endParaRPr lang="en-US" sz="500" b="1" dirty="0" smtClean="0"/>
          </a:p>
          <a:p>
            <a:pPr lvl="1">
              <a:buFont typeface="Arial" pitchFamily="34" charset="0"/>
              <a:buChar char="•"/>
            </a:pPr>
            <a:r>
              <a:rPr lang="en-US" dirty="0" smtClean="0"/>
              <a:t>  Quality of life markers</a:t>
            </a:r>
          </a:p>
          <a:p>
            <a:pPr lvl="1">
              <a:buFont typeface="Arial" pitchFamily="34" charset="0"/>
              <a:buChar char="•"/>
            </a:pPr>
            <a:r>
              <a:rPr lang="en-US" dirty="0" smtClean="0"/>
              <a:t>  Overall psychological distress</a:t>
            </a:r>
          </a:p>
          <a:p>
            <a:pPr lvl="1">
              <a:buFont typeface="Arial" pitchFamily="34" charset="0"/>
              <a:buChar char="•"/>
            </a:pPr>
            <a:r>
              <a:rPr lang="en-US" dirty="0" smtClean="0"/>
              <a:t>  Mood and anxiety disorders</a:t>
            </a:r>
          </a:p>
          <a:p>
            <a:pPr lvl="1">
              <a:buFont typeface="Arial" pitchFamily="34" charset="0"/>
              <a:buChar char="•"/>
            </a:pPr>
            <a:r>
              <a:rPr lang="en-US" dirty="0" smtClean="0"/>
              <a:t>  Depression</a:t>
            </a:r>
          </a:p>
        </p:txBody>
      </p:sp>
      <p:sp>
        <p:nvSpPr>
          <p:cNvPr id="7" name="TextBox 6"/>
          <p:cNvSpPr txBox="1"/>
          <p:nvPr/>
        </p:nvSpPr>
        <p:spPr>
          <a:xfrm>
            <a:off x="3352799" y="3264310"/>
            <a:ext cx="5643715" cy="3108543"/>
          </a:xfrm>
          <a:prstGeom prst="rect">
            <a:avLst/>
          </a:prstGeom>
          <a:noFill/>
        </p:spPr>
        <p:txBody>
          <a:bodyPr wrap="square" rtlCol="0">
            <a:spAutoFit/>
          </a:bodyPr>
          <a:lstStyle/>
          <a:p>
            <a:pPr algn="r"/>
            <a:r>
              <a:rPr lang="en-US" sz="1400" dirty="0" smtClean="0"/>
              <a:t>Bock et al., 1999</a:t>
            </a:r>
          </a:p>
          <a:p>
            <a:pPr algn="r"/>
            <a:r>
              <a:rPr lang="en-US" sz="1400" dirty="0" smtClean="0"/>
              <a:t>Byrne &amp; Byrne, 1993</a:t>
            </a:r>
          </a:p>
          <a:p>
            <a:pPr algn="r"/>
            <a:r>
              <a:rPr lang="en-US" sz="1400" dirty="0" err="1" smtClean="0"/>
              <a:t>Penedo</a:t>
            </a:r>
            <a:r>
              <a:rPr lang="en-US" sz="1400" dirty="0" smtClean="0"/>
              <a:t> &amp; </a:t>
            </a:r>
            <a:r>
              <a:rPr lang="en-US" sz="1400" dirty="0" err="1" smtClean="0"/>
              <a:t>Dahn</a:t>
            </a:r>
            <a:r>
              <a:rPr lang="en-US" sz="1400" dirty="0" smtClean="0"/>
              <a:t>, 2005</a:t>
            </a:r>
          </a:p>
          <a:p>
            <a:pPr algn="r"/>
            <a:r>
              <a:rPr lang="en-US" sz="1400" dirty="0" err="1" smtClean="0"/>
              <a:t>DiLorenzo</a:t>
            </a:r>
            <a:r>
              <a:rPr lang="en-US" sz="1400" dirty="0" smtClean="0"/>
              <a:t> et al., 1999</a:t>
            </a:r>
          </a:p>
          <a:p>
            <a:pPr algn="r"/>
            <a:r>
              <a:rPr lang="en-US" sz="1400" dirty="0" err="1" smtClean="0"/>
              <a:t>Doyne</a:t>
            </a:r>
            <a:r>
              <a:rPr lang="en-US" sz="1400" dirty="0" smtClean="0"/>
              <a:t> et al., 1983, 1987</a:t>
            </a:r>
          </a:p>
          <a:p>
            <a:pPr algn="r"/>
            <a:r>
              <a:rPr lang="en-US" sz="1400" dirty="0" smtClean="0"/>
              <a:t>Frankel &amp; Murphy, 1974</a:t>
            </a:r>
          </a:p>
          <a:p>
            <a:pPr algn="r"/>
            <a:r>
              <a:rPr lang="en-US" sz="1400" dirty="0" smtClean="0"/>
              <a:t>Hughes, 1984</a:t>
            </a:r>
          </a:p>
          <a:p>
            <a:pPr algn="r"/>
            <a:r>
              <a:rPr lang="en-US" sz="1400" dirty="0" smtClean="0"/>
              <a:t>Martin &amp; </a:t>
            </a:r>
            <a:r>
              <a:rPr lang="en-US" sz="1400" dirty="0" err="1" smtClean="0"/>
              <a:t>Dubbert</a:t>
            </a:r>
            <a:r>
              <a:rPr lang="en-US" sz="1400" dirty="0" smtClean="0"/>
              <a:t>, 1982</a:t>
            </a:r>
          </a:p>
          <a:p>
            <a:pPr algn="r"/>
            <a:r>
              <a:rPr lang="en-US" sz="1400" dirty="0" smtClean="0"/>
              <a:t>Palmer et al., 1995</a:t>
            </a:r>
          </a:p>
          <a:p>
            <a:pPr algn="r"/>
            <a:r>
              <a:rPr lang="en-US" sz="1400" dirty="0" err="1" smtClean="0"/>
              <a:t>Penedo</a:t>
            </a:r>
            <a:r>
              <a:rPr lang="en-US" sz="1400" dirty="0" smtClean="0"/>
              <a:t> &amp; </a:t>
            </a:r>
            <a:r>
              <a:rPr lang="en-US" sz="1400" dirty="0" err="1" smtClean="0"/>
              <a:t>Dahn</a:t>
            </a:r>
            <a:r>
              <a:rPr lang="en-US" sz="1400" dirty="0" smtClean="0"/>
              <a:t>, 2005</a:t>
            </a:r>
          </a:p>
          <a:p>
            <a:pPr algn="r"/>
            <a:r>
              <a:rPr lang="en-US" sz="1400" dirty="0" err="1" smtClean="0"/>
              <a:t>Salguero</a:t>
            </a:r>
            <a:r>
              <a:rPr lang="en-US" sz="1400" dirty="0" smtClean="0"/>
              <a:t> et al., 2010</a:t>
            </a:r>
          </a:p>
          <a:p>
            <a:pPr algn="r"/>
            <a:r>
              <a:rPr lang="en-US" sz="1400" dirty="0" smtClean="0"/>
              <a:t>Taylor et al., 1985</a:t>
            </a:r>
          </a:p>
          <a:p>
            <a:pPr algn="r"/>
            <a:endParaRPr lang="en-US" sz="1400" dirty="0" smtClean="0"/>
          </a:p>
          <a:p>
            <a:pPr algn="r"/>
            <a:r>
              <a:rPr lang="en-US" sz="1400" dirty="0" smtClean="0"/>
              <a:t>Image source: http://www.bic.mni.mcgill.ca</a:t>
            </a:r>
          </a:p>
        </p:txBody>
      </p:sp>
      <p:pic>
        <p:nvPicPr>
          <p:cNvPr id="10" name="Picture 9" descr="brain.gif"/>
          <p:cNvPicPr>
            <a:picLocks noChangeAspect="1"/>
          </p:cNvPicPr>
          <p:nvPr/>
        </p:nvPicPr>
        <p:blipFill>
          <a:blip r:embed="rId4"/>
          <a:stretch>
            <a:fillRect/>
          </a:stretch>
        </p:blipFill>
        <p:spPr>
          <a:xfrm>
            <a:off x="1720661" y="3894349"/>
            <a:ext cx="2774336" cy="2080752"/>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1" y="1"/>
            <a:ext cx="9134153" cy="6351642"/>
          </a:xfrm>
          <a:prstGeom prst="rect">
            <a:avLst/>
          </a:prstGeom>
          <a:noFill/>
          <a:ln w="9525">
            <a:noFill/>
            <a:miter lim="800000"/>
            <a:headEnd/>
            <a:tailEnd/>
          </a:ln>
        </p:spPr>
      </p:pic>
      <p:sp>
        <p:nvSpPr>
          <p:cNvPr id="11" name="Rectangle 10"/>
          <p:cNvSpPr/>
          <p:nvPr/>
        </p:nvSpPr>
        <p:spPr>
          <a:xfrm>
            <a:off x="560437" y="1700981"/>
            <a:ext cx="8072293" cy="3785652"/>
          </a:xfrm>
          <a:prstGeom prst="rect">
            <a:avLst/>
          </a:prstGeom>
        </p:spPr>
        <p:txBody>
          <a:bodyPr wrap="square">
            <a:spAutoFit/>
          </a:bodyPr>
          <a:lstStyle/>
          <a:p>
            <a:r>
              <a:rPr lang="en-US" sz="2000" b="1" dirty="0" err="1" smtClean="0"/>
              <a:t>MeSH</a:t>
            </a:r>
            <a:r>
              <a:rPr lang="en-US" sz="2000" b="1" dirty="0" smtClean="0"/>
              <a:t> descriptors for exercise and PA: </a:t>
            </a:r>
            <a:r>
              <a:rPr lang="en-US" sz="2000" dirty="0" smtClean="0"/>
              <a:t>“Exercise therapy/methods”, “exercise”, “motor activity”, “resistance training”, “weight lifting”, “running” and “walking.”</a:t>
            </a:r>
          </a:p>
          <a:p>
            <a:endParaRPr lang="en-US" sz="2000" dirty="0" smtClean="0"/>
          </a:p>
          <a:p>
            <a:r>
              <a:rPr lang="en-US" sz="2000" b="1" dirty="0" err="1" smtClean="0"/>
              <a:t>MeSH</a:t>
            </a:r>
            <a:r>
              <a:rPr lang="en-US" sz="2000" b="1" dirty="0" smtClean="0"/>
              <a:t> descriptors for SUD: </a:t>
            </a:r>
            <a:r>
              <a:rPr lang="en-US" sz="2000" dirty="0" smtClean="0"/>
              <a:t>“Substance-related disorders”, “street drugs”, “cocaine”, “heroin”, “</a:t>
            </a:r>
            <a:r>
              <a:rPr lang="en-US" sz="2000" dirty="0" err="1" smtClean="0"/>
              <a:t>dextroamphetamine</a:t>
            </a:r>
            <a:r>
              <a:rPr lang="en-US" sz="2000" dirty="0" smtClean="0"/>
              <a:t>”, “ethanol”, “cannabis”, and “smoking.”</a:t>
            </a:r>
          </a:p>
          <a:p>
            <a:endParaRPr lang="en-US" sz="2000" dirty="0" smtClean="0"/>
          </a:p>
          <a:p>
            <a:r>
              <a:rPr lang="en-US" sz="2000" b="1" dirty="0" err="1" smtClean="0"/>
              <a:t>MeSH</a:t>
            </a:r>
            <a:r>
              <a:rPr lang="en-US" sz="2000" b="1" dirty="0" smtClean="0"/>
              <a:t> descriptors for HIV: </a:t>
            </a:r>
            <a:r>
              <a:rPr lang="en-US" sz="2000" dirty="0" smtClean="0"/>
              <a:t>“HIV”, “HIV infections”, “HIV wasting syndrome”, “immunologic deficiency syndromes”, “acquired immunodeficiency syndrome”, and “antiretroviral therapy, highly active.”</a:t>
            </a:r>
          </a:p>
          <a:p>
            <a:endParaRPr lang="en-US" sz="2000" dirty="0" smtClean="0"/>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Methods</a:t>
            </a:r>
            <a:endParaRPr lang="en-US" sz="4400" b="1"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6" name="TextBox 5"/>
          <p:cNvSpPr txBox="1"/>
          <p:nvPr/>
        </p:nvSpPr>
        <p:spPr>
          <a:xfrm>
            <a:off x="9847" y="580103"/>
            <a:ext cx="9134153" cy="1446550"/>
          </a:xfrm>
          <a:prstGeom prst="rect">
            <a:avLst/>
          </a:prstGeom>
          <a:noFill/>
        </p:spPr>
        <p:txBody>
          <a:bodyPr wrap="square" rtlCol="0">
            <a:spAutoFit/>
          </a:bodyPr>
          <a:lstStyle/>
          <a:p>
            <a:pPr algn="ctr"/>
            <a:r>
              <a:rPr lang="en-US" sz="4400" b="1" dirty="0" smtClean="0">
                <a:solidFill>
                  <a:schemeClr val="bg1"/>
                </a:solidFill>
              </a:rPr>
              <a:t>Benefits of Exercise and</a:t>
            </a:r>
          </a:p>
          <a:p>
            <a:pPr algn="ctr"/>
            <a:r>
              <a:rPr lang="en-US" sz="4200" b="1" dirty="0" smtClean="0">
                <a:solidFill>
                  <a:schemeClr val="bg1"/>
                </a:solidFill>
              </a:rPr>
              <a:t>Habitual Physical Activity</a:t>
            </a:r>
            <a:endParaRPr lang="en-US" sz="4200" b="1" dirty="0">
              <a:solidFill>
                <a:schemeClr val="bg1"/>
              </a:solidFill>
            </a:endParaRPr>
          </a:p>
        </p:txBody>
      </p:sp>
      <p:sp>
        <p:nvSpPr>
          <p:cNvPr id="8" name="Rectangle 7"/>
          <p:cNvSpPr/>
          <p:nvPr/>
        </p:nvSpPr>
        <p:spPr>
          <a:xfrm>
            <a:off x="707920" y="2408903"/>
            <a:ext cx="6109233" cy="1908215"/>
          </a:xfrm>
          <a:prstGeom prst="rect">
            <a:avLst/>
          </a:prstGeom>
        </p:spPr>
        <p:txBody>
          <a:bodyPr wrap="square">
            <a:spAutoFit/>
          </a:bodyPr>
          <a:lstStyle/>
          <a:p>
            <a:r>
              <a:rPr lang="en-US" sz="2000" b="1" dirty="0" smtClean="0"/>
              <a:t>Improved drug abstinence through various mechanisms</a:t>
            </a:r>
          </a:p>
          <a:p>
            <a:endParaRPr lang="en-US" sz="800" b="1" dirty="0" smtClean="0"/>
          </a:p>
          <a:p>
            <a:pPr lvl="1">
              <a:buFont typeface="Arial" pitchFamily="34" charset="0"/>
              <a:buChar char="•"/>
            </a:pPr>
            <a:r>
              <a:rPr lang="en-US" dirty="0" smtClean="0"/>
              <a:t>  Physiological moderation of cravings</a:t>
            </a:r>
          </a:p>
          <a:p>
            <a:pPr lvl="1">
              <a:buFont typeface="Arial" pitchFamily="34" charset="0"/>
              <a:buChar char="•"/>
            </a:pPr>
            <a:r>
              <a:rPr lang="en-US" dirty="0" smtClean="0"/>
              <a:t>  Altering of environmental triggers (social, etc)</a:t>
            </a:r>
          </a:p>
          <a:p>
            <a:pPr lvl="1">
              <a:buFont typeface="Arial" pitchFamily="34" charset="0"/>
              <a:buChar char="•"/>
            </a:pPr>
            <a:r>
              <a:rPr lang="en-US" dirty="0" smtClean="0"/>
              <a:t>  Improved coping skills</a:t>
            </a:r>
          </a:p>
          <a:p>
            <a:pPr lvl="1">
              <a:buFont typeface="Arial" pitchFamily="34" charset="0"/>
              <a:buChar char="•"/>
            </a:pPr>
            <a:r>
              <a:rPr lang="pt-BR" dirty="0" smtClean="0"/>
              <a:t>  Exercise as a substitute behavior</a:t>
            </a:r>
          </a:p>
          <a:p>
            <a:pPr lvl="1">
              <a:buFont typeface="Arial" pitchFamily="34" charset="0"/>
              <a:buChar char="•"/>
            </a:pPr>
            <a:r>
              <a:rPr lang="en-US" dirty="0" smtClean="0"/>
              <a:t>  Changing of one’s life goals</a:t>
            </a:r>
          </a:p>
        </p:txBody>
      </p:sp>
      <p:sp>
        <p:nvSpPr>
          <p:cNvPr id="7" name="TextBox 6"/>
          <p:cNvSpPr txBox="1"/>
          <p:nvPr/>
        </p:nvSpPr>
        <p:spPr>
          <a:xfrm>
            <a:off x="153917" y="4985746"/>
            <a:ext cx="4663889" cy="1261884"/>
          </a:xfrm>
          <a:prstGeom prst="rect">
            <a:avLst/>
          </a:prstGeom>
          <a:noFill/>
        </p:spPr>
        <p:txBody>
          <a:bodyPr wrap="square" rtlCol="0">
            <a:spAutoFit/>
          </a:bodyPr>
          <a:lstStyle/>
          <a:p>
            <a:r>
              <a:rPr lang="en-US" sz="1400" dirty="0" smtClean="0"/>
              <a:t>Brown, 2008; </a:t>
            </a:r>
            <a:r>
              <a:rPr lang="en-US" sz="1400" dirty="0" err="1" smtClean="0"/>
              <a:t>Correia</a:t>
            </a:r>
            <a:r>
              <a:rPr lang="en-US" sz="1400" dirty="0" smtClean="0"/>
              <a:t> et al., 200; Hobson &amp; </a:t>
            </a:r>
            <a:r>
              <a:rPr lang="en-US" sz="1400" dirty="0" err="1" smtClean="0"/>
              <a:t>Rejeski</a:t>
            </a:r>
            <a:r>
              <a:rPr lang="en-US" sz="1400" dirty="0" smtClean="0"/>
              <a:t>, 1993; Keller, 1980; </a:t>
            </a:r>
            <a:r>
              <a:rPr lang="en-US" sz="1400" dirty="0" err="1" smtClean="0"/>
              <a:t>Marlatt</a:t>
            </a:r>
            <a:r>
              <a:rPr lang="en-US" sz="1400" dirty="0" smtClean="0"/>
              <a:t>, 1985; Murphy et al., 1986; </a:t>
            </a:r>
            <a:r>
              <a:rPr lang="en-US" sz="1400" dirty="0" err="1" smtClean="0"/>
              <a:t>Rejeski</a:t>
            </a:r>
            <a:r>
              <a:rPr lang="en-US" sz="1400" dirty="0" smtClean="0"/>
              <a:t> et al., 1991; Read &amp; Brown, 2003; </a:t>
            </a:r>
            <a:r>
              <a:rPr lang="en-US" sz="1400" dirty="0" err="1" smtClean="0"/>
              <a:t>Sinyor</a:t>
            </a:r>
            <a:r>
              <a:rPr lang="en-US" sz="1400" dirty="0" smtClean="0"/>
              <a:t> et al., 1982; Taylor et al., 1985; </a:t>
            </a:r>
            <a:r>
              <a:rPr lang="en-US" sz="1400" dirty="0" err="1" smtClean="0"/>
              <a:t>Tkachuk</a:t>
            </a:r>
            <a:r>
              <a:rPr lang="en-US" sz="1400" dirty="0" smtClean="0"/>
              <a:t> &amp; Martin, 1999</a:t>
            </a:r>
          </a:p>
          <a:p>
            <a:endParaRPr lang="en-US" sz="600" dirty="0" smtClean="0"/>
          </a:p>
          <a:p>
            <a:r>
              <a:rPr lang="en-US" sz="1400" dirty="0" smtClean="0"/>
              <a:t>Image source: http://wesmantoddshaw.hubpages.com</a:t>
            </a:r>
          </a:p>
        </p:txBody>
      </p:sp>
      <p:pic>
        <p:nvPicPr>
          <p:cNvPr id="9" name="Picture 8" descr="4675659_f520.jpg"/>
          <p:cNvPicPr>
            <a:picLocks noChangeAspect="1"/>
          </p:cNvPicPr>
          <p:nvPr/>
        </p:nvPicPr>
        <p:blipFill>
          <a:blip r:embed="rId4"/>
          <a:stretch>
            <a:fillRect/>
          </a:stretch>
        </p:blipFill>
        <p:spPr>
          <a:xfrm>
            <a:off x="6449961" y="3724141"/>
            <a:ext cx="2474329" cy="2474329"/>
          </a:xfrm>
          <a:prstGeom prst="rect">
            <a:avLst/>
          </a:prstGeom>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6" name="TextBox 5"/>
          <p:cNvSpPr txBox="1"/>
          <p:nvPr/>
        </p:nvSpPr>
        <p:spPr>
          <a:xfrm>
            <a:off x="9847" y="580103"/>
            <a:ext cx="9134153" cy="1446550"/>
          </a:xfrm>
          <a:prstGeom prst="rect">
            <a:avLst/>
          </a:prstGeom>
          <a:noFill/>
        </p:spPr>
        <p:txBody>
          <a:bodyPr wrap="square" rtlCol="0">
            <a:spAutoFit/>
          </a:bodyPr>
          <a:lstStyle/>
          <a:p>
            <a:pPr algn="ctr"/>
            <a:r>
              <a:rPr lang="en-US" sz="4400" b="1" dirty="0" smtClean="0">
                <a:solidFill>
                  <a:schemeClr val="bg1"/>
                </a:solidFill>
              </a:rPr>
              <a:t>Benefits of Exercise and</a:t>
            </a:r>
          </a:p>
          <a:p>
            <a:pPr algn="ctr"/>
            <a:r>
              <a:rPr lang="en-US" sz="4200" b="1" dirty="0" smtClean="0">
                <a:solidFill>
                  <a:schemeClr val="bg1"/>
                </a:solidFill>
              </a:rPr>
              <a:t>Habitual Physical Activity</a:t>
            </a:r>
            <a:endParaRPr lang="en-US" sz="4200" b="1" dirty="0">
              <a:solidFill>
                <a:schemeClr val="bg1"/>
              </a:solidFill>
            </a:endParaRPr>
          </a:p>
        </p:txBody>
      </p:sp>
      <p:sp>
        <p:nvSpPr>
          <p:cNvPr id="8" name="Rectangle 7"/>
          <p:cNvSpPr/>
          <p:nvPr/>
        </p:nvSpPr>
        <p:spPr>
          <a:xfrm>
            <a:off x="9847" y="2285369"/>
            <a:ext cx="9134153" cy="754053"/>
          </a:xfrm>
          <a:prstGeom prst="rect">
            <a:avLst/>
          </a:prstGeom>
        </p:spPr>
        <p:txBody>
          <a:bodyPr wrap="square">
            <a:spAutoFit/>
          </a:bodyPr>
          <a:lstStyle/>
          <a:p>
            <a:pPr algn="ctr"/>
            <a:r>
              <a:rPr lang="en-US" sz="2500" b="1" dirty="0" smtClean="0">
                <a:solidFill>
                  <a:srgbClr val="FFC000"/>
                </a:solidFill>
              </a:rPr>
              <a:t>Aerobic and resistance exercise is safe for people with SUD and HIV</a:t>
            </a:r>
          </a:p>
          <a:p>
            <a:endParaRPr lang="en-US" dirty="0" smtClean="0"/>
          </a:p>
        </p:txBody>
      </p:sp>
      <p:sp>
        <p:nvSpPr>
          <p:cNvPr id="7" name="TextBox 6"/>
          <p:cNvSpPr txBox="1"/>
          <p:nvPr/>
        </p:nvSpPr>
        <p:spPr>
          <a:xfrm>
            <a:off x="1248699" y="5535564"/>
            <a:ext cx="6577780" cy="738664"/>
          </a:xfrm>
          <a:prstGeom prst="rect">
            <a:avLst/>
          </a:prstGeom>
          <a:noFill/>
        </p:spPr>
        <p:txBody>
          <a:bodyPr wrap="square" rtlCol="0">
            <a:spAutoFit/>
          </a:bodyPr>
          <a:lstStyle/>
          <a:p>
            <a:pPr algn="ctr"/>
            <a:r>
              <a:rPr lang="en-US" sz="1400" dirty="0" err="1" smtClean="0"/>
              <a:t>Baigis</a:t>
            </a:r>
            <a:r>
              <a:rPr lang="en-US" sz="1400" dirty="0" smtClean="0"/>
              <a:t> et al. 2002; </a:t>
            </a:r>
            <a:r>
              <a:rPr lang="en-US" sz="1400" dirty="0" err="1" smtClean="0"/>
              <a:t>Grinspoon</a:t>
            </a:r>
            <a:r>
              <a:rPr lang="en-US" sz="1400" dirty="0" smtClean="0"/>
              <a:t> et al. 2000, </a:t>
            </a:r>
            <a:r>
              <a:rPr lang="en-US" sz="1400" dirty="0" err="1" smtClean="0"/>
              <a:t>Laperriere</a:t>
            </a:r>
            <a:r>
              <a:rPr lang="en-US" sz="1400" dirty="0" smtClean="0"/>
              <a:t> et al., 1991; Lox et al. 1995, 1996; McArthur et al., 1993; O’Brien et al., 2004; </a:t>
            </a:r>
            <a:r>
              <a:rPr lang="en-US" sz="1400" dirty="0" err="1" smtClean="0"/>
              <a:t>Perna</a:t>
            </a:r>
            <a:r>
              <a:rPr lang="en-US" sz="1400" dirty="0" smtClean="0"/>
              <a:t> et al., 1999; </a:t>
            </a:r>
            <a:r>
              <a:rPr lang="en-US" sz="1400" dirty="0" err="1" smtClean="0"/>
              <a:t>Rigsby</a:t>
            </a:r>
            <a:r>
              <a:rPr lang="en-US" sz="1400" dirty="0" smtClean="0"/>
              <a:t> et al., 1992; Stringer et al., 1998; Terry et al., 1999  Image source: http://www.trust2move.com</a:t>
            </a:r>
            <a:endParaRPr lang="en-US" dirty="0"/>
          </a:p>
        </p:txBody>
      </p:sp>
      <p:pic>
        <p:nvPicPr>
          <p:cNvPr id="22530" name="Picture 2" descr="http://www.trust2move.com/wp-content/uploads/2011/12/safety_first_sign.jpg"/>
          <p:cNvPicPr>
            <a:picLocks noChangeAspect="1" noChangeArrowheads="1"/>
          </p:cNvPicPr>
          <p:nvPr/>
        </p:nvPicPr>
        <p:blipFill>
          <a:blip r:embed="rId4"/>
          <a:srcRect/>
          <a:stretch>
            <a:fillRect/>
          </a:stretch>
        </p:blipFill>
        <p:spPr bwMode="auto">
          <a:xfrm>
            <a:off x="0" y="2781197"/>
            <a:ext cx="9144000" cy="2667000"/>
          </a:xfrm>
          <a:prstGeom prst="rect">
            <a:avLst/>
          </a:prstGeom>
          <a:noFill/>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Pre-Exercise Evaluation</a:t>
            </a:r>
          </a:p>
        </p:txBody>
      </p:sp>
      <p:sp>
        <p:nvSpPr>
          <p:cNvPr id="10" name="TextBox 9"/>
          <p:cNvSpPr txBox="1"/>
          <p:nvPr/>
        </p:nvSpPr>
        <p:spPr>
          <a:xfrm>
            <a:off x="0" y="1349544"/>
            <a:ext cx="9131300" cy="984885"/>
          </a:xfrm>
          <a:prstGeom prst="rect">
            <a:avLst/>
          </a:prstGeom>
          <a:noFill/>
        </p:spPr>
        <p:txBody>
          <a:bodyPr wrap="square" rtlCol="0">
            <a:spAutoFit/>
          </a:bodyPr>
          <a:lstStyle/>
          <a:p>
            <a:pPr algn="ctr"/>
            <a:r>
              <a:rPr lang="en-US" sz="2000" b="1" dirty="0" smtClean="0"/>
              <a:t>A variety of procedures can be used to assess</a:t>
            </a:r>
          </a:p>
          <a:p>
            <a:pPr algn="ctr"/>
            <a:r>
              <a:rPr lang="en-US" sz="2000" b="1" dirty="0" smtClean="0"/>
              <a:t>physical fitness among people with SUD and HIV</a:t>
            </a:r>
          </a:p>
          <a:p>
            <a:endParaRPr lang="en-US" dirty="0"/>
          </a:p>
        </p:txBody>
      </p:sp>
      <p:sp>
        <p:nvSpPr>
          <p:cNvPr id="11" name="TextBox 10"/>
          <p:cNvSpPr txBox="1"/>
          <p:nvPr/>
        </p:nvSpPr>
        <p:spPr>
          <a:xfrm>
            <a:off x="12699" y="2048530"/>
            <a:ext cx="9134153" cy="307777"/>
          </a:xfrm>
          <a:prstGeom prst="rect">
            <a:avLst/>
          </a:prstGeom>
          <a:noFill/>
        </p:spPr>
        <p:txBody>
          <a:bodyPr wrap="square" rtlCol="0">
            <a:spAutoFit/>
          </a:bodyPr>
          <a:lstStyle/>
          <a:p>
            <a:pPr algn="ctr"/>
            <a:r>
              <a:rPr lang="en-US" sz="1400" dirty="0" smtClean="0"/>
              <a:t>ACSM, GETP8, 2009</a:t>
            </a:r>
            <a:endParaRPr lang="en-US" sz="1400" dirty="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Pre-Exercise Evaluation</a:t>
            </a:r>
          </a:p>
        </p:txBody>
      </p:sp>
      <p:sp>
        <p:nvSpPr>
          <p:cNvPr id="8" name="Rectangle 7"/>
          <p:cNvSpPr/>
          <p:nvPr/>
        </p:nvSpPr>
        <p:spPr>
          <a:xfrm>
            <a:off x="255639" y="2202419"/>
            <a:ext cx="4424518" cy="1354217"/>
          </a:xfrm>
          <a:prstGeom prst="rect">
            <a:avLst/>
          </a:prstGeom>
        </p:spPr>
        <p:txBody>
          <a:bodyPr wrap="square">
            <a:spAutoFit/>
          </a:bodyPr>
          <a:lstStyle/>
          <a:p>
            <a:r>
              <a:rPr lang="en-US" b="1" dirty="0" err="1" smtClean="0">
                <a:solidFill>
                  <a:schemeClr val="tx2"/>
                </a:solidFill>
              </a:rPr>
              <a:t>Cardiometabolic</a:t>
            </a:r>
            <a:r>
              <a:rPr lang="en-US" b="1" dirty="0" smtClean="0">
                <a:solidFill>
                  <a:schemeClr val="tx2"/>
                </a:solidFill>
              </a:rPr>
              <a:t> health</a:t>
            </a:r>
          </a:p>
          <a:p>
            <a:pPr>
              <a:buFont typeface="Arial" pitchFamily="34" charset="0"/>
              <a:buChar char="•"/>
            </a:pPr>
            <a:r>
              <a:rPr lang="en-US" dirty="0" smtClean="0">
                <a:solidFill>
                  <a:schemeClr val="tx2"/>
                </a:solidFill>
              </a:rPr>
              <a:t>  Resting BP</a:t>
            </a:r>
          </a:p>
          <a:p>
            <a:pPr>
              <a:buFont typeface="Arial" pitchFamily="34" charset="0"/>
              <a:buChar char="•"/>
            </a:pPr>
            <a:r>
              <a:rPr lang="en-US" dirty="0" smtClean="0">
                <a:solidFill>
                  <a:schemeClr val="tx2"/>
                </a:solidFill>
              </a:rPr>
              <a:t>  BMI</a:t>
            </a:r>
          </a:p>
          <a:p>
            <a:pPr>
              <a:buFont typeface="Arial" pitchFamily="34" charset="0"/>
              <a:buChar char="•"/>
            </a:pPr>
            <a:r>
              <a:rPr lang="en-US" dirty="0" smtClean="0">
                <a:solidFill>
                  <a:schemeClr val="tx2"/>
                </a:solidFill>
              </a:rPr>
              <a:t>  Waist circumference</a:t>
            </a:r>
          </a:p>
          <a:p>
            <a:endParaRPr lang="en-US" sz="1000" dirty="0" smtClean="0">
              <a:solidFill>
                <a:schemeClr val="tx2"/>
              </a:solidFill>
            </a:endParaRPr>
          </a:p>
        </p:txBody>
      </p:sp>
      <p:sp>
        <p:nvSpPr>
          <p:cNvPr id="9" name="TextBox 8"/>
          <p:cNvSpPr txBox="1"/>
          <p:nvPr/>
        </p:nvSpPr>
        <p:spPr>
          <a:xfrm>
            <a:off x="5958349" y="4031977"/>
            <a:ext cx="2920180" cy="369332"/>
          </a:xfrm>
          <a:prstGeom prst="rect">
            <a:avLst/>
          </a:prstGeom>
          <a:noFill/>
        </p:spPr>
        <p:txBody>
          <a:bodyPr wrap="square" rtlCol="0">
            <a:spAutoFit/>
          </a:bodyPr>
          <a:lstStyle/>
          <a:p>
            <a:pPr algn="r"/>
            <a:endParaRPr lang="en-US" dirty="0" smtClean="0">
              <a:solidFill>
                <a:schemeClr val="tx2"/>
              </a:solidFill>
            </a:endParaRPr>
          </a:p>
        </p:txBody>
      </p:sp>
      <p:sp>
        <p:nvSpPr>
          <p:cNvPr id="10" name="TextBox 9"/>
          <p:cNvSpPr txBox="1"/>
          <p:nvPr/>
        </p:nvSpPr>
        <p:spPr>
          <a:xfrm>
            <a:off x="0" y="1349544"/>
            <a:ext cx="9131300" cy="984885"/>
          </a:xfrm>
          <a:prstGeom prst="rect">
            <a:avLst/>
          </a:prstGeom>
          <a:noFill/>
        </p:spPr>
        <p:txBody>
          <a:bodyPr wrap="square" rtlCol="0">
            <a:spAutoFit/>
          </a:bodyPr>
          <a:lstStyle/>
          <a:p>
            <a:pPr algn="ctr"/>
            <a:r>
              <a:rPr lang="en-US" sz="2000" b="1" dirty="0" smtClean="0"/>
              <a:t>A variety of procedures can be used to assess</a:t>
            </a:r>
          </a:p>
          <a:p>
            <a:pPr algn="ctr"/>
            <a:r>
              <a:rPr lang="en-US" sz="2000" b="1" dirty="0" smtClean="0"/>
              <a:t>physical fitness among people with SUD and HIV</a:t>
            </a:r>
          </a:p>
          <a:p>
            <a:endParaRPr lang="en-US" dirty="0"/>
          </a:p>
        </p:txBody>
      </p:sp>
      <p:sp>
        <p:nvSpPr>
          <p:cNvPr id="11" name="TextBox 10"/>
          <p:cNvSpPr txBox="1"/>
          <p:nvPr/>
        </p:nvSpPr>
        <p:spPr>
          <a:xfrm>
            <a:off x="12699" y="2048530"/>
            <a:ext cx="9134153" cy="307777"/>
          </a:xfrm>
          <a:prstGeom prst="rect">
            <a:avLst/>
          </a:prstGeom>
          <a:noFill/>
        </p:spPr>
        <p:txBody>
          <a:bodyPr wrap="square" rtlCol="0">
            <a:spAutoFit/>
          </a:bodyPr>
          <a:lstStyle/>
          <a:p>
            <a:pPr algn="ctr"/>
            <a:r>
              <a:rPr lang="en-US" sz="1400" dirty="0" smtClean="0"/>
              <a:t>ACSM, GETP8, 2009</a:t>
            </a:r>
            <a:endParaRPr lang="en-US" sz="1400"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Pre-Exercise Evaluation</a:t>
            </a:r>
          </a:p>
        </p:txBody>
      </p:sp>
      <p:sp>
        <p:nvSpPr>
          <p:cNvPr id="8" name="Rectangle 7"/>
          <p:cNvSpPr/>
          <p:nvPr/>
        </p:nvSpPr>
        <p:spPr>
          <a:xfrm>
            <a:off x="255639" y="2202419"/>
            <a:ext cx="4424518" cy="2616101"/>
          </a:xfrm>
          <a:prstGeom prst="rect">
            <a:avLst/>
          </a:prstGeom>
        </p:spPr>
        <p:txBody>
          <a:bodyPr wrap="square">
            <a:spAutoFit/>
          </a:bodyPr>
          <a:lstStyle/>
          <a:p>
            <a:r>
              <a:rPr lang="en-US" b="1" dirty="0" err="1" smtClean="0">
                <a:solidFill>
                  <a:schemeClr val="tx2"/>
                </a:solidFill>
              </a:rPr>
              <a:t>Cardiometabolic</a:t>
            </a:r>
            <a:r>
              <a:rPr lang="en-US" b="1" dirty="0" smtClean="0">
                <a:solidFill>
                  <a:schemeClr val="tx2"/>
                </a:solidFill>
              </a:rPr>
              <a:t> health</a:t>
            </a:r>
          </a:p>
          <a:p>
            <a:pPr>
              <a:buFont typeface="Arial" pitchFamily="34" charset="0"/>
              <a:buChar char="•"/>
            </a:pPr>
            <a:r>
              <a:rPr lang="en-US" dirty="0" smtClean="0">
                <a:solidFill>
                  <a:schemeClr val="tx2"/>
                </a:solidFill>
              </a:rPr>
              <a:t>  Resting BP</a:t>
            </a:r>
          </a:p>
          <a:p>
            <a:pPr>
              <a:buFont typeface="Arial" pitchFamily="34" charset="0"/>
              <a:buChar char="•"/>
            </a:pPr>
            <a:r>
              <a:rPr lang="en-US" dirty="0" smtClean="0">
                <a:solidFill>
                  <a:schemeClr val="tx2"/>
                </a:solidFill>
              </a:rPr>
              <a:t>  BMI</a:t>
            </a:r>
          </a:p>
          <a:p>
            <a:pPr>
              <a:buFont typeface="Arial" pitchFamily="34" charset="0"/>
              <a:buChar char="•"/>
            </a:pPr>
            <a:r>
              <a:rPr lang="en-US" dirty="0" smtClean="0">
                <a:solidFill>
                  <a:schemeClr val="tx2"/>
                </a:solidFill>
              </a:rPr>
              <a:t>  Waist circumference</a:t>
            </a:r>
          </a:p>
          <a:p>
            <a:endParaRPr lang="en-US" sz="1000" dirty="0" smtClean="0">
              <a:solidFill>
                <a:schemeClr val="tx2"/>
              </a:solidFill>
            </a:endParaRPr>
          </a:p>
          <a:p>
            <a:r>
              <a:rPr lang="en-US" b="1" dirty="0" smtClean="0">
                <a:solidFill>
                  <a:schemeClr val="tx2"/>
                </a:solidFill>
              </a:rPr>
              <a:t>Graded exercise tests</a:t>
            </a:r>
          </a:p>
          <a:p>
            <a:pPr>
              <a:buFont typeface="Arial" pitchFamily="34" charset="0"/>
              <a:buChar char="•"/>
            </a:pPr>
            <a:r>
              <a:rPr lang="en-US" dirty="0" smtClean="0">
                <a:solidFill>
                  <a:schemeClr val="tx2"/>
                </a:solidFill>
              </a:rPr>
              <a:t>  Cycle </a:t>
            </a:r>
            <a:r>
              <a:rPr lang="en-US" dirty="0" err="1" smtClean="0">
                <a:solidFill>
                  <a:schemeClr val="tx2"/>
                </a:solidFill>
              </a:rPr>
              <a:t>ergometer</a:t>
            </a:r>
            <a:endParaRPr lang="en-US" dirty="0" smtClean="0">
              <a:solidFill>
                <a:schemeClr val="tx2"/>
              </a:solidFill>
            </a:endParaRPr>
          </a:p>
          <a:p>
            <a:pPr>
              <a:buFont typeface="Arial" pitchFamily="34" charset="0"/>
              <a:buChar char="•"/>
            </a:pPr>
            <a:r>
              <a:rPr lang="en-US" dirty="0" smtClean="0">
                <a:solidFill>
                  <a:schemeClr val="tx2"/>
                </a:solidFill>
              </a:rPr>
              <a:t>  6-minute walk test</a:t>
            </a:r>
          </a:p>
          <a:p>
            <a:pPr>
              <a:buFont typeface="Arial" pitchFamily="34" charset="0"/>
              <a:buChar char="•"/>
            </a:pPr>
            <a:r>
              <a:rPr lang="en-US" dirty="0" smtClean="0">
                <a:solidFill>
                  <a:schemeClr val="tx2"/>
                </a:solidFill>
              </a:rPr>
              <a:t>  3-minute step test</a:t>
            </a:r>
          </a:p>
          <a:p>
            <a:endParaRPr lang="en-US" sz="1000" dirty="0" smtClean="0">
              <a:solidFill>
                <a:schemeClr val="tx2"/>
              </a:solidFill>
            </a:endParaRPr>
          </a:p>
        </p:txBody>
      </p:sp>
      <p:sp>
        <p:nvSpPr>
          <p:cNvPr id="10" name="TextBox 9"/>
          <p:cNvSpPr txBox="1"/>
          <p:nvPr/>
        </p:nvSpPr>
        <p:spPr>
          <a:xfrm>
            <a:off x="0" y="1349544"/>
            <a:ext cx="9131300" cy="984885"/>
          </a:xfrm>
          <a:prstGeom prst="rect">
            <a:avLst/>
          </a:prstGeom>
          <a:noFill/>
        </p:spPr>
        <p:txBody>
          <a:bodyPr wrap="square" rtlCol="0">
            <a:spAutoFit/>
          </a:bodyPr>
          <a:lstStyle/>
          <a:p>
            <a:pPr algn="ctr"/>
            <a:r>
              <a:rPr lang="en-US" sz="2000" b="1" dirty="0" smtClean="0"/>
              <a:t>A variety of procedures can be used to assess</a:t>
            </a:r>
          </a:p>
          <a:p>
            <a:pPr algn="ctr"/>
            <a:r>
              <a:rPr lang="en-US" sz="2000" b="1" dirty="0" smtClean="0"/>
              <a:t>physical fitness among people with SUD and HIV</a:t>
            </a:r>
          </a:p>
          <a:p>
            <a:endParaRPr lang="en-US" dirty="0"/>
          </a:p>
        </p:txBody>
      </p:sp>
      <p:sp>
        <p:nvSpPr>
          <p:cNvPr id="11" name="TextBox 10"/>
          <p:cNvSpPr txBox="1"/>
          <p:nvPr/>
        </p:nvSpPr>
        <p:spPr>
          <a:xfrm>
            <a:off x="12699" y="2048530"/>
            <a:ext cx="9134153" cy="307777"/>
          </a:xfrm>
          <a:prstGeom prst="rect">
            <a:avLst/>
          </a:prstGeom>
          <a:noFill/>
        </p:spPr>
        <p:txBody>
          <a:bodyPr wrap="square" rtlCol="0">
            <a:spAutoFit/>
          </a:bodyPr>
          <a:lstStyle/>
          <a:p>
            <a:pPr algn="ctr"/>
            <a:r>
              <a:rPr lang="en-US" sz="1400" dirty="0" smtClean="0"/>
              <a:t>ACSM, GETP8, 2009</a:t>
            </a:r>
            <a:endParaRPr lang="en-US" sz="14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Pre-Exercise Evaluation</a:t>
            </a:r>
          </a:p>
        </p:txBody>
      </p:sp>
      <p:sp>
        <p:nvSpPr>
          <p:cNvPr id="8" name="Rectangle 7"/>
          <p:cNvSpPr/>
          <p:nvPr/>
        </p:nvSpPr>
        <p:spPr>
          <a:xfrm>
            <a:off x="255639" y="2202419"/>
            <a:ext cx="4424518" cy="3816429"/>
          </a:xfrm>
          <a:prstGeom prst="rect">
            <a:avLst/>
          </a:prstGeom>
        </p:spPr>
        <p:txBody>
          <a:bodyPr wrap="square">
            <a:spAutoFit/>
          </a:bodyPr>
          <a:lstStyle/>
          <a:p>
            <a:r>
              <a:rPr lang="en-US" b="1" dirty="0" err="1" smtClean="0">
                <a:solidFill>
                  <a:schemeClr val="tx2"/>
                </a:solidFill>
              </a:rPr>
              <a:t>Cardiometabolic</a:t>
            </a:r>
            <a:r>
              <a:rPr lang="en-US" b="1" dirty="0" smtClean="0">
                <a:solidFill>
                  <a:schemeClr val="tx2"/>
                </a:solidFill>
              </a:rPr>
              <a:t> health</a:t>
            </a:r>
          </a:p>
          <a:p>
            <a:pPr>
              <a:buFont typeface="Arial" pitchFamily="34" charset="0"/>
              <a:buChar char="•"/>
            </a:pPr>
            <a:r>
              <a:rPr lang="en-US" dirty="0" smtClean="0">
                <a:solidFill>
                  <a:schemeClr val="tx2"/>
                </a:solidFill>
              </a:rPr>
              <a:t>  Resting BP</a:t>
            </a:r>
          </a:p>
          <a:p>
            <a:pPr>
              <a:buFont typeface="Arial" pitchFamily="34" charset="0"/>
              <a:buChar char="•"/>
            </a:pPr>
            <a:r>
              <a:rPr lang="en-US" dirty="0" smtClean="0">
                <a:solidFill>
                  <a:schemeClr val="tx2"/>
                </a:solidFill>
              </a:rPr>
              <a:t>  BMI</a:t>
            </a:r>
          </a:p>
          <a:p>
            <a:pPr>
              <a:buFont typeface="Arial" pitchFamily="34" charset="0"/>
              <a:buChar char="•"/>
            </a:pPr>
            <a:r>
              <a:rPr lang="en-US" dirty="0" smtClean="0">
                <a:solidFill>
                  <a:schemeClr val="tx2"/>
                </a:solidFill>
              </a:rPr>
              <a:t>  Waist circumference</a:t>
            </a:r>
          </a:p>
          <a:p>
            <a:endParaRPr lang="en-US" sz="1000" dirty="0" smtClean="0">
              <a:solidFill>
                <a:schemeClr val="tx2"/>
              </a:solidFill>
            </a:endParaRPr>
          </a:p>
          <a:p>
            <a:r>
              <a:rPr lang="en-US" b="1" dirty="0" smtClean="0">
                <a:solidFill>
                  <a:schemeClr val="tx2"/>
                </a:solidFill>
              </a:rPr>
              <a:t>Graded exercise tests</a:t>
            </a:r>
          </a:p>
          <a:p>
            <a:pPr>
              <a:buFont typeface="Arial" pitchFamily="34" charset="0"/>
              <a:buChar char="•"/>
            </a:pPr>
            <a:r>
              <a:rPr lang="en-US" dirty="0" smtClean="0">
                <a:solidFill>
                  <a:schemeClr val="tx2"/>
                </a:solidFill>
              </a:rPr>
              <a:t>  Cycle </a:t>
            </a:r>
            <a:r>
              <a:rPr lang="en-US" dirty="0" err="1" smtClean="0">
                <a:solidFill>
                  <a:schemeClr val="tx2"/>
                </a:solidFill>
              </a:rPr>
              <a:t>ergometer</a:t>
            </a:r>
            <a:endParaRPr lang="en-US" dirty="0" smtClean="0">
              <a:solidFill>
                <a:schemeClr val="tx2"/>
              </a:solidFill>
            </a:endParaRPr>
          </a:p>
          <a:p>
            <a:pPr>
              <a:buFont typeface="Arial" pitchFamily="34" charset="0"/>
              <a:buChar char="•"/>
            </a:pPr>
            <a:r>
              <a:rPr lang="en-US" dirty="0" smtClean="0">
                <a:solidFill>
                  <a:schemeClr val="tx2"/>
                </a:solidFill>
              </a:rPr>
              <a:t>  6-minute walk test</a:t>
            </a:r>
          </a:p>
          <a:p>
            <a:pPr>
              <a:buFont typeface="Arial" pitchFamily="34" charset="0"/>
              <a:buChar char="•"/>
            </a:pPr>
            <a:r>
              <a:rPr lang="en-US" dirty="0" smtClean="0">
                <a:solidFill>
                  <a:schemeClr val="tx2"/>
                </a:solidFill>
              </a:rPr>
              <a:t>  3-minute step test</a:t>
            </a:r>
          </a:p>
          <a:p>
            <a:endParaRPr lang="en-US" sz="1000" dirty="0" smtClean="0">
              <a:solidFill>
                <a:schemeClr val="tx2"/>
              </a:solidFill>
            </a:endParaRPr>
          </a:p>
          <a:p>
            <a:r>
              <a:rPr lang="en-US" b="1" dirty="0" smtClean="0">
                <a:solidFill>
                  <a:schemeClr val="tx2"/>
                </a:solidFill>
              </a:rPr>
              <a:t>Measures of strength</a:t>
            </a:r>
          </a:p>
          <a:p>
            <a:pPr>
              <a:buFont typeface="Arial" pitchFamily="34" charset="0"/>
              <a:buChar char="•"/>
            </a:pPr>
            <a:r>
              <a:rPr lang="en-US" dirty="0" smtClean="0">
                <a:solidFill>
                  <a:schemeClr val="tx2"/>
                </a:solidFill>
              </a:rPr>
              <a:t>  ACSM push-up test</a:t>
            </a:r>
          </a:p>
          <a:p>
            <a:pPr>
              <a:buFont typeface="Arial" pitchFamily="34" charset="0"/>
              <a:buChar char="•"/>
            </a:pPr>
            <a:r>
              <a:rPr lang="en-US" dirty="0" smtClean="0">
                <a:solidFill>
                  <a:schemeClr val="tx2"/>
                </a:solidFill>
              </a:rPr>
              <a:t>  ACSM curl-up test</a:t>
            </a:r>
          </a:p>
          <a:p>
            <a:pPr>
              <a:buFont typeface="Arial" pitchFamily="34" charset="0"/>
              <a:buChar char="•"/>
            </a:pPr>
            <a:r>
              <a:rPr lang="en-US" dirty="0" smtClean="0">
                <a:solidFill>
                  <a:schemeClr val="tx2"/>
                </a:solidFill>
              </a:rPr>
              <a:t>  Isometric handgrip dynamometry</a:t>
            </a:r>
          </a:p>
        </p:txBody>
      </p:sp>
      <p:sp>
        <p:nvSpPr>
          <p:cNvPr id="10" name="TextBox 9"/>
          <p:cNvSpPr txBox="1"/>
          <p:nvPr/>
        </p:nvSpPr>
        <p:spPr>
          <a:xfrm>
            <a:off x="0" y="1349544"/>
            <a:ext cx="9131300" cy="984885"/>
          </a:xfrm>
          <a:prstGeom prst="rect">
            <a:avLst/>
          </a:prstGeom>
          <a:noFill/>
        </p:spPr>
        <p:txBody>
          <a:bodyPr wrap="square" rtlCol="0">
            <a:spAutoFit/>
          </a:bodyPr>
          <a:lstStyle/>
          <a:p>
            <a:pPr algn="ctr"/>
            <a:r>
              <a:rPr lang="en-US" sz="2000" b="1" dirty="0" smtClean="0"/>
              <a:t>A variety of procedures can be used to assess</a:t>
            </a:r>
          </a:p>
          <a:p>
            <a:pPr algn="ctr"/>
            <a:r>
              <a:rPr lang="en-US" sz="2000" b="1" dirty="0" smtClean="0"/>
              <a:t>physical fitness among people with SUD and HIV</a:t>
            </a:r>
          </a:p>
          <a:p>
            <a:endParaRPr lang="en-US" dirty="0"/>
          </a:p>
        </p:txBody>
      </p:sp>
      <p:sp>
        <p:nvSpPr>
          <p:cNvPr id="11" name="TextBox 10"/>
          <p:cNvSpPr txBox="1"/>
          <p:nvPr/>
        </p:nvSpPr>
        <p:spPr>
          <a:xfrm>
            <a:off x="12699" y="2048530"/>
            <a:ext cx="9134153" cy="307777"/>
          </a:xfrm>
          <a:prstGeom prst="rect">
            <a:avLst/>
          </a:prstGeom>
          <a:noFill/>
        </p:spPr>
        <p:txBody>
          <a:bodyPr wrap="square" rtlCol="0">
            <a:spAutoFit/>
          </a:bodyPr>
          <a:lstStyle/>
          <a:p>
            <a:pPr algn="ctr"/>
            <a:r>
              <a:rPr lang="en-US" sz="1400" dirty="0" smtClean="0"/>
              <a:t>ACSM, GETP8, 2009</a:t>
            </a:r>
            <a:endParaRPr lang="en-US" sz="1400"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Pre-Exercise Evaluation</a:t>
            </a:r>
          </a:p>
        </p:txBody>
      </p:sp>
      <p:sp>
        <p:nvSpPr>
          <p:cNvPr id="8" name="Rectangle 7"/>
          <p:cNvSpPr/>
          <p:nvPr/>
        </p:nvSpPr>
        <p:spPr>
          <a:xfrm>
            <a:off x="255639" y="2202419"/>
            <a:ext cx="4424518" cy="3816429"/>
          </a:xfrm>
          <a:prstGeom prst="rect">
            <a:avLst/>
          </a:prstGeom>
        </p:spPr>
        <p:txBody>
          <a:bodyPr wrap="square">
            <a:spAutoFit/>
          </a:bodyPr>
          <a:lstStyle/>
          <a:p>
            <a:r>
              <a:rPr lang="en-US" b="1" dirty="0" err="1" smtClean="0">
                <a:solidFill>
                  <a:schemeClr val="tx2"/>
                </a:solidFill>
              </a:rPr>
              <a:t>Cardiometabolic</a:t>
            </a:r>
            <a:r>
              <a:rPr lang="en-US" b="1" dirty="0" smtClean="0">
                <a:solidFill>
                  <a:schemeClr val="tx2"/>
                </a:solidFill>
              </a:rPr>
              <a:t> health</a:t>
            </a:r>
          </a:p>
          <a:p>
            <a:pPr>
              <a:buFont typeface="Arial" pitchFamily="34" charset="0"/>
              <a:buChar char="•"/>
            </a:pPr>
            <a:r>
              <a:rPr lang="en-US" dirty="0" smtClean="0">
                <a:solidFill>
                  <a:schemeClr val="tx2"/>
                </a:solidFill>
              </a:rPr>
              <a:t>  Resting BP</a:t>
            </a:r>
          </a:p>
          <a:p>
            <a:pPr>
              <a:buFont typeface="Arial" pitchFamily="34" charset="0"/>
              <a:buChar char="•"/>
            </a:pPr>
            <a:r>
              <a:rPr lang="en-US" dirty="0" smtClean="0">
                <a:solidFill>
                  <a:schemeClr val="tx2"/>
                </a:solidFill>
              </a:rPr>
              <a:t>  BMI</a:t>
            </a:r>
          </a:p>
          <a:p>
            <a:pPr>
              <a:buFont typeface="Arial" pitchFamily="34" charset="0"/>
              <a:buChar char="•"/>
            </a:pPr>
            <a:r>
              <a:rPr lang="en-US" dirty="0" smtClean="0">
                <a:solidFill>
                  <a:schemeClr val="tx2"/>
                </a:solidFill>
              </a:rPr>
              <a:t>  Waist circumference</a:t>
            </a:r>
          </a:p>
          <a:p>
            <a:endParaRPr lang="en-US" sz="1000" dirty="0" smtClean="0">
              <a:solidFill>
                <a:schemeClr val="tx2"/>
              </a:solidFill>
            </a:endParaRPr>
          </a:p>
          <a:p>
            <a:r>
              <a:rPr lang="en-US" b="1" dirty="0" smtClean="0">
                <a:solidFill>
                  <a:schemeClr val="tx2"/>
                </a:solidFill>
              </a:rPr>
              <a:t>Graded exercise tests</a:t>
            </a:r>
          </a:p>
          <a:p>
            <a:pPr>
              <a:buFont typeface="Arial" pitchFamily="34" charset="0"/>
              <a:buChar char="•"/>
            </a:pPr>
            <a:r>
              <a:rPr lang="en-US" dirty="0" smtClean="0">
                <a:solidFill>
                  <a:schemeClr val="tx2"/>
                </a:solidFill>
              </a:rPr>
              <a:t>  Cycle </a:t>
            </a:r>
            <a:r>
              <a:rPr lang="en-US" dirty="0" err="1" smtClean="0">
                <a:solidFill>
                  <a:schemeClr val="tx2"/>
                </a:solidFill>
              </a:rPr>
              <a:t>ergometer</a:t>
            </a:r>
            <a:endParaRPr lang="en-US" dirty="0" smtClean="0">
              <a:solidFill>
                <a:schemeClr val="tx2"/>
              </a:solidFill>
            </a:endParaRPr>
          </a:p>
          <a:p>
            <a:pPr>
              <a:buFont typeface="Arial" pitchFamily="34" charset="0"/>
              <a:buChar char="•"/>
            </a:pPr>
            <a:r>
              <a:rPr lang="en-US" dirty="0" smtClean="0">
                <a:solidFill>
                  <a:schemeClr val="tx2"/>
                </a:solidFill>
              </a:rPr>
              <a:t>  6-minute walk test</a:t>
            </a:r>
          </a:p>
          <a:p>
            <a:pPr>
              <a:buFont typeface="Arial" pitchFamily="34" charset="0"/>
              <a:buChar char="•"/>
            </a:pPr>
            <a:r>
              <a:rPr lang="en-US" dirty="0" smtClean="0">
                <a:solidFill>
                  <a:schemeClr val="tx2"/>
                </a:solidFill>
              </a:rPr>
              <a:t>  3-minute step test</a:t>
            </a:r>
          </a:p>
          <a:p>
            <a:endParaRPr lang="en-US" sz="1000" dirty="0" smtClean="0">
              <a:solidFill>
                <a:schemeClr val="tx2"/>
              </a:solidFill>
            </a:endParaRPr>
          </a:p>
          <a:p>
            <a:r>
              <a:rPr lang="en-US" b="1" dirty="0" smtClean="0">
                <a:solidFill>
                  <a:schemeClr val="tx2"/>
                </a:solidFill>
              </a:rPr>
              <a:t>Measures of strength</a:t>
            </a:r>
          </a:p>
          <a:p>
            <a:pPr>
              <a:buFont typeface="Arial" pitchFamily="34" charset="0"/>
              <a:buChar char="•"/>
            </a:pPr>
            <a:r>
              <a:rPr lang="en-US" dirty="0" smtClean="0">
                <a:solidFill>
                  <a:schemeClr val="tx2"/>
                </a:solidFill>
              </a:rPr>
              <a:t>  ACSM push-up test</a:t>
            </a:r>
          </a:p>
          <a:p>
            <a:pPr>
              <a:buFont typeface="Arial" pitchFamily="34" charset="0"/>
              <a:buChar char="•"/>
            </a:pPr>
            <a:r>
              <a:rPr lang="en-US" dirty="0" smtClean="0">
                <a:solidFill>
                  <a:schemeClr val="tx2"/>
                </a:solidFill>
              </a:rPr>
              <a:t>  ACSM curl-up test</a:t>
            </a:r>
          </a:p>
          <a:p>
            <a:pPr>
              <a:buFont typeface="Arial" pitchFamily="34" charset="0"/>
              <a:buChar char="•"/>
            </a:pPr>
            <a:r>
              <a:rPr lang="en-US" dirty="0" smtClean="0">
                <a:solidFill>
                  <a:schemeClr val="tx2"/>
                </a:solidFill>
              </a:rPr>
              <a:t>  Isometric handgrip dynamometry</a:t>
            </a:r>
          </a:p>
        </p:txBody>
      </p:sp>
      <p:sp>
        <p:nvSpPr>
          <p:cNvPr id="9" name="TextBox 8"/>
          <p:cNvSpPr txBox="1"/>
          <p:nvPr/>
        </p:nvSpPr>
        <p:spPr>
          <a:xfrm>
            <a:off x="5958349" y="4031977"/>
            <a:ext cx="2920180" cy="800219"/>
          </a:xfrm>
          <a:prstGeom prst="rect">
            <a:avLst/>
          </a:prstGeom>
          <a:noFill/>
        </p:spPr>
        <p:txBody>
          <a:bodyPr wrap="square" rtlCol="0">
            <a:spAutoFit/>
          </a:bodyPr>
          <a:lstStyle/>
          <a:p>
            <a:pPr algn="r"/>
            <a:r>
              <a:rPr lang="en-US" b="1" dirty="0" smtClean="0">
                <a:solidFill>
                  <a:schemeClr val="tx2"/>
                </a:solidFill>
              </a:rPr>
              <a:t>Measures of flexibility</a:t>
            </a:r>
          </a:p>
          <a:p>
            <a:pPr algn="r">
              <a:buFont typeface="Arial" pitchFamily="34" charset="0"/>
              <a:buChar char="•"/>
            </a:pPr>
            <a:r>
              <a:rPr lang="en-US" dirty="0" smtClean="0">
                <a:solidFill>
                  <a:schemeClr val="tx2"/>
                </a:solidFill>
              </a:rPr>
              <a:t>  Sit-and-reach</a:t>
            </a:r>
          </a:p>
          <a:p>
            <a:endParaRPr lang="en-US" sz="1000" dirty="0" smtClean="0">
              <a:solidFill>
                <a:schemeClr val="tx2"/>
              </a:solidFill>
            </a:endParaRPr>
          </a:p>
        </p:txBody>
      </p:sp>
      <p:sp>
        <p:nvSpPr>
          <p:cNvPr id="10" name="TextBox 9"/>
          <p:cNvSpPr txBox="1"/>
          <p:nvPr/>
        </p:nvSpPr>
        <p:spPr>
          <a:xfrm>
            <a:off x="0" y="1349544"/>
            <a:ext cx="9131300" cy="984885"/>
          </a:xfrm>
          <a:prstGeom prst="rect">
            <a:avLst/>
          </a:prstGeom>
          <a:noFill/>
        </p:spPr>
        <p:txBody>
          <a:bodyPr wrap="square" rtlCol="0">
            <a:spAutoFit/>
          </a:bodyPr>
          <a:lstStyle/>
          <a:p>
            <a:pPr algn="ctr"/>
            <a:r>
              <a:rPr lang="en-US" sz="2000" b="1" dirty="0" smtClean="0"/>
              <a:t>A variety of procedures can be used to assess</a:t>
            </a:r>
          </a:p>
          <a:p>
            <a:pPr algn="ctr"/>
            <a:r>
              <a:rPr lang="en-US" sz="2000" b="1" dirty="0" smtClean="0"/>
              <a:t>physical fitness among people with SUD and HIV</a:t>
            </a:r>
          </a:p>
          <a:p>
            <a:endParaRPr lang="en-US" dirty="0"/>
          </a:p>
        </p:txBody>
      </p:sp>
      <p:sp>
        <p:nvSpPr>
          <p:cNvPr id="11" name="TextBox 10"/>
          <p:cNvSpPr txBox="1"/>
          <p:nvPr/>
        </p:nvSpPr>
        <p:spPr>
          <a:xfrm>
            <a:off x="12699" y="2048530"/>
            <a:ext cx="9134153" cy="307777"/>
          </a:xfrm>
          <a:prstGeom prst="rect">
            <a:avLst/>
          </a:prstGeom>
          <a:noFill/>
        </p:spPr>
        <p:txBody>
          <a:bodyPr wrap="square" rtlCol="0">
            <a:spAutoFit/>
          </a:bodyPr>
          <a:lstStyle/>
          <a:p>
            <a:pPr algn="ctr"/>
            <a:r>
              <a:rPr lang="en-US" sz="1400" dirty="0" smtClean="0"/>
              <a:t>ACSM, GETP8, 2009</a:t>
            </a:r>
            <a:endParaRPr lang="en-US" sz="14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Pre-Exercise Evaluation</a:t>
            </a:r>
          </a:p>
        </p:txBody>
      </p:sp>
      <p:sp>
        <p:nvSpPr>
          <p:cNvPr id="8" name="Rectangle 7"/>
          <p:cNvSpPr/>
          <p:nvPr/>
        </p:nvSpPr>
        <p:spPr>
          <a:xfrm>
            <a:off x="255639" y="2202419"/>
            <a:ext cx="4424518" cy="3816429"/>
          </a:xfrm>
          <a:prstGeom prst="rect">
            <a:avLst/>
          </a:prstGeom>
        </p:spPr>
        <p:txBody>
          <a:bodyPr wrap="square">
            <a:spAutoFit/>
          </a:bodyPr>
          <a:lstStyle/>
          <a:p>
            <a:r>
              <a:rPr lang="en-US" b="1" dirty="0" err="1" smtClean="0">
                <a:solidFill>
                  <a:schemeClr val="tx2"/>
                </a:solidFill>
              </a:rPr>
              <a:t>Cardiometabolic</a:t>
            </a:r>
            <a:r>
              <a:rPr lang="en-US" b="1" dirty="0" smtClean="0">
                <a:solidFill>
                  <a:schemeClr val="tx2"/>
                </a:solidFill>
              </a:rPr>
              <a:t> health</a:t>
            </a:r>
          </a:p>
          <a:p>
            <a:pPr>
              <a:buFont typeface="Arial" pitchFamily="34" charset="0"/>
              <a:buChar char="•"/>
            </a:pPr>
            <a:r>
              <a:rPr lang="en-US" dirty="0" smtClean="0">
                <a:solidFill>
                  <a:schemeClr val="tx2"/>
                </a:solidFill>
              </a:rPr>
              <a:t>  Resting BP</a:t>
            </a:r>
          </a:p>
          <a:p>
            <a:pPr>
              <a:buFont typeface="Arial" pitchFamily="34" charset="0"/>
              <a:buChar char="•"/>
            </a:pPr>
            <a:r>
              <a:rPr lang="en-US" dirty="0" smtClean="0">
                <a:solidFill>
                  <a:schemeClr val="tx2"/>
                </a:solidFill>
              </a:rPr>
              <a:t>  BMI</a:t>
            </a:r>
          </a:p>
          <a:p>
            <a:pPr>
              <a:buFont typeface="Arial" pitchFamily="34" charset="0"/>
              <a:buChar char="•"/>
            </a:pPr>
            <a:r>
              <a:rPr lang="en-US" dirty="0" smtClean="0">
                <a:solidFill>
                  <a:schemeClr val="tx2"/>
                </a:solidFill>
              </a:rPr>
              <a:t>  Waist circumference</a:t>
            </a:r>
          </a:p>
          <a:p>
            <a:endParaRPr lang="en-US" sz="1000" dirty="0" smtClean="0">
              <a:solidFill>
                <a:schemeClr val="tx2"/>
              </a:solidFill>
            </a:endParaRPr>
          </a:p>
          <a:p>
            <a:r>
              <a:rPr lang="en-US" b="1" dirty="0" smtClean="0">
                <a:solidFill>
                  <a:schemeClr val="tx2"/>
                </a:solidFill>
              </a:rPr>
              <a:t>Graded exercise tests</a:t>
            </a:r>
          </a:p>
          <a:p>
            <a:pPr>
              <a:buFont typeface="Arial" pitchFamily="34" charset="0"/>
              <a:buChar char="•"/>
            </a:pPr>
            <a:r>
              <a:rPr lang="en-US" dirty="0" smtClean="0">
                <a:solidFill>
                  <a:schemeClr val="tx2"/>
                </a:solidFill>
              </a:rPr>
              <a:t>  Cycle </a:t>
            </a:r>
            <a:r>
              <a:rPr lang="en-US" dirty="0" err="1" smtClean="0">
                <a:solidFill>
                  <a:schemeClr val="tx2"/>
                </a:solidFill>
              </a:rPr>
              <a:t>ergometer</a:t>
            </a:r>
            <a:endParaRPr lang="en-US" dirty="0" smtClean="0">
              <a:solidFill>
                <a:schemeClr val="tx2"/>
              </a:solidFill>
            </a:endParaRPr>
          </a:p>
          <a:p>
            <a:pPr>
              <a:buFont typeface="Arial" pitchFamily="34" charset="0"/>
              <a:buChar char="•"/>
            </a:pPr>
            <a:r>
              <a:rPr lang="en-US" dirty="0" smtClean="0">
                <a:solidFill>
                  <a:schemeClr val="tx2"/>
                </a:solidFill>
              </a:rPr>
              <a:t>  6-minute walk test</a:t>
            </a:r>
          </a:p>
          <a:p>
            <a:pPr>
              <a:buFont typeface="Arial" pitchFamily="34" charset="0"/>
              <a:buChar char="•"/>
            </a:pPr>
            <a:r>
              <a:rPr lang="en-US" dirty="0" smtClean="0">
                <a:solidFill>
                  <a:schemeClr val="tx2"/>
                </a:solidFill>
              </a:rPr>
              <a:t>  3-minute step test</a:t>
            </a:r>
          </a:p>
          <a:p>
            <a:endParaRPr lang="en-US" sz="1000" dirty="0" smtClean="0">
              <a:solidFill>
                <a:schemeClr val="tx2"/>
              </a:solidFill>
            </a:endParaRPr>
          </a:p>
          <a:p>
            <a:r>
              <a:rPr lang="en-US" b="1" dirty="0" smtClean="0">
                <a:solidFill>
                  <a:schemeClr val="tx2"/>
                </a:solidFill>
              </a:rPr>
              <a:t>Measures of strength</a:t>
            </a:r>
          </a:p>
          <a:p>
            <a:pPr>
              <a:buFont typeface="Arial" pitchFamily="34" charset="0"/>
              <a:buChar char="•"/>
            </a:pPr>
            <a:r>
              <a:rPr lang="en-US" dirty="0" smtClean="0">
                <a:solidFill>
                  <a:schemeClr val="tx2"/>
                </a:solidFill>
              </a:rPr>
              <a:t>  ACSM push-up test</a:t>
            </a:r>
          </a:p>
          <a:p>
            <a:pPr>
              <a:buFont typeface="Arial" pitchFamily="34" charset="0"/>
              <a:buChar char="•"/>
            </a:pPr>
            <a:r>
              <a:rPr lang="en-US" dirty="0" smtClean="0">
                <a:solidFill>
                  <a:schemeClr val="tx2"/>
                </a:solidFill>
              </a:rPr>
              <a:t>  ACSM curl-up test</a:t>
            </a:r>
          </a:p>
          <a:p>
            <a:pPr>
              <a:buFont typeface="Arial" pitchFamily="34" charset="0"/>
              <a:buChar char="•"/>
            </a:pPr>
            <a:r>
              <a:rPr lang="en-US" dirty="0" smtClean="0">
                <a:solidFill>
                  <a:schemeClr val="tx2"/>
                </a:solidFill>
              </a:rPr>
              <a:t>  Isometric handgrip dynamometry</a:t>
            </a:r>
          </a:p>
        </p:txBody>
      </p:sp>
      <p:sp>
        <p:nvSpPr>
          <p:cNvPr id="9" name="TextBox 8"/>
          <p:cNvSpPr txBox="1"/>
          <p:nvPr/>
        </p:nvSpPr>
        <p:spPr>
          <a:xfrm>
            <a:off x="5958349" y="4031977"/>
            <a:ext cx="2920180" cy="1908215"/>
          </a:xfrm>
          <a:prstGeom prst="rect">
            <a:avLst/>
          </a:prstGeom>
          <a:noFill/>
        </p:spPr>
        <p:txBody>
          <a:bodyPr wrap="square" rtlCol="0">
            <a:spAutoFit/>
          </a:bodyPr>
          <a:lstStyle/>
          <a:p>
            <a:pPr algn="r"/>
            <a:r>
              <a:rPr lang="en-US" b="1" dirty="0" smtClean="0">
                <a:solidFill>
                  <a:schemeClr val="tx2"/>
                </a:solidFill>
              </a:rPr>
              <a:t>Measures of flexibility</a:t>
            </a:r>
          </a:p>
          <a:p>
            <a:pPr algn="r">
              <a:buFont typeface="Arial" pitchFamily="34" charset="0"/>
              <a:buChar char="•"/>
            </a:pPr>
            <a:r>
              <a:rPr lang="en-US" dirty="0" smtClean="0">
                <a:solidFill>
                  <a:schemeClr val="tx2"/>
                </a:solidFill>
              </a:rPr>
              <a:t>  Sit-and-reach</a:t>
            </a:r>
          </a:p>
          <a:p>
            <a:endParaRPr lang="en-US" sz="1000" dirty="0" smtClean="0">
              <a:solidFill>
                <a:schemeClr val="tx2"/>
              </a:solidFill>
            </a:endParaRPr>
          </a:p>
          <a:p>
            <a:pPr algn="r"/>
            <a:r>
              <a:rPr lang="en-US" b="1" dirty="0" smtClean="0">
                <a:solidFill>
                  <a:schemeClr val="tx2"/>
                </a:solidFill>
              </a:rPr>
              <a:t>Measures of mobility and physical functioning</a:t>
            </a:r>
          </a:p>
          <a:p>
            <a:pPr algn="r">
              <a:buFont typeface="Arial" pitchFamily="34" charset="0"/>
              <a:buChar char="•"/>
            </a:pPr>
            <a:r>
              <a:rPr lang="en-US" dirty="0" smtClean="0">
                <a:solidFill>
                  <a:schemeClr val="tx2"/>
                </a:solidFill>
              </a:rPr>
              <a:t>  Floor transfer test</a:t>
            </a:r>
          </a:p>
          <a:p>
            <a:pPr algn="r">
              <a:buFont typeface="Arial" pitchFamily="34" charset="0"/>
              <a:buChar char="•"/>
            </a:pPr>
            <a:r>
              <a:rPr lang="en-US" dirty="0" smtClean="0">
                <a:solidFill>
                  <a:schemeClr val="tx2"/>
                </a:solidFill>
              </a:rPr>
              <a:t>  5x sit-to-Stand tests</a:t>
            </a:r>
          </a:p>
        </p:txBody>
      </p:sp>
      <p:sp>
        <p:nvSpPr>
          <p:cNvPr id="10" name="TextBox 9"/>
          <p:cNvSpPr txBox="1"/>
          <p:nvPr/>
        </p:nvSpPr>
        <p:spPr>
          <a:xfrm>
            <a:off x="0" y="1349544"/>
            <a:ext cx="9131300" cy="984885"/>
          </a:xfrm>
          <a:prstGeom prst="rect">
            <a:avLst/>
          </a:prstGeom>
          <a:noFill/>
        </p:spPr>
        <p:txBody>
          <a:bodyPr wrap="square" rtlCol="0">
            <a:spAutoFit/>
          </a:bodyPr>
          <a:lstStyle/>
          <a:p>
            <a:pPr algn="ctr"/>
            <a:r>
              <a:rPr lang="en-US" sz="2000" b="1" dirty="0" smtClean="0"/>
              <a:t>A variety of procedures can be used to assess</a:t>
            </a:r>
          </a:p>
          <a:p>
            <a:pPr algn="ctr"/>
            <a:r>
              <a:rPr lang="en-US" sz="2000" b="1" dirty="0" smtClean="0"/>
              <a:t>physical fitness among people with SUD and HIV</a:t>
            </a:r>
          </a:p>
          <a:p>
            <a:endParaRPr lang="en-US" dirty="0"/>
          </a:p>
        </p:txBody>
      </p:sp>
      <p:sp>
        <p:nvSpPr>
          <p:cNvPr id="11" name="TextBox 10"/>
          <p:cNvSpPr txBox="1"/>
          <p:nvPr/>
        </p:nvSpPr>
        <p:spPr>
          <a:xfrm>
            <a:off x="12699" y="2048530"/>
            <a:ext cx="9134153" cy="307777"/>
          </a:xfrm>
          <a:prstGeom prst="rect">
            <a:avLst/>
          </a:prstGeom>
          <a:noFill/>
        </p:spPr>
        <p:txBody>
          <a:bodyPr wrap="square" rtlCol="0">
            <a:spAutoFit/>
          </a:bodyPr>
          <a:lstStyle/>
          <a:p>
            <a:pPr algn="ctr"/>
            <a:r>
              <a:rPr lang="en-US" sz="1400" dirty="0" smtClean="0"/>
              <a:t>ACSM, GETP8, 2009</a:t>
            </a:r>
            <a:endParaRPr lang="en-US" sz="1400"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Pre-Exercise Evaluation</a:t>
            </a:r>
          </a:p>
        </p:txBody>
      </p:sp>
      <p:sp>
        <p:nvSpPr>
          <p:cNvPr id="8" name="Rectangle 7"/>
          <p:cNvSpPr/>
          <p:nvPr/>
        </p:nvSpPr>
        <p:spPr>
          <a:xfrm>
            <a:off x="255639" y="2202419"/>
            <a:ext cx="4424518" cy="3816429"/>
          </a:xfrm>
          <a:prstGeom prst="rect">
            <a:avLst/>
          </a:prstGeom>
        </p:spPr>
        <p:txBody>
          <a:bodyPr wrap="square">
            <a:spAutoFit/>
          </a:bodyPr>
          <a:lstStyle/>
          <a:p>
            <a:r>
              <a:rPr lang="en-US" b="1" dirty="0" err="1" smtClean="0">
                <a:solidFill>
                  <a:schemeClr val="tx2"/>
                </a:solidFill>
              </a:rPr>
              <a:t>Cardiometabolic</a:t>
            </a:r>
            <a:r>
              <a:rPr lang="en-US" b="1" dirty="0" smtClean="0">
                <a:solidFill>
                  <a:schemeClr val="tx2"/>
                </a:solidFill>
              </a:rPr>
              <a:t> health</a:t>
            </a:r>
          </a:p>
          <a:p>
            <a:pPr>
              <a:buFont typeface="Arial" pitchFamily="34" charset="0"/>
              <a:buChar char="•"/>
            </a:pPr>
            <a:r>
              <a:rPr lang="en-US" dirty="0" smtClean="0">
                <a:solidFill>
                  <a:schemeClr val="tx2"/>
                </a:solidFill>
              </a:rPr>
              <a:t>  Resting BP</a:t>
            </a:r>
          </a:p>
          <a:p>
            <a:pPr>
              <a:buFont typeface="Arial" pitchFamily="34" charset="0"/>
              <a:buChar char="•"/>
            </a:pPr>
            <a:r>
              <a:rPr lang="en-US" dirty="0" smtClean="0">
                <a:solidFill>
                  <a:schemeClr val="tx2"/>
                </a:solidFill>
              </a:rPr>
              <a:t>  BMI</a:t>
            </a:r>
          </a:p>
          <a:p>
            <a:pPr>
              <a:buFont typeface="Arial" pitchFamily="34" charset="0"/>
              <a:buChar char="•"/>
            </a:pPr>
            <a:r>
              <a:rPr lang="en-US" dirty="0" smtClean="0">
                <a:solidFill>
                  <a:schemeClr val="tx2"/>
                </a:solidFill>
              </a:rPr>
              <a:t>  Waist circumference</a:t>
            </a:r>
          </a:p>
          <a:p>
            <a:endParaRPr lang="en-US" sz="1000" dirty="0" smtClean="0">
              <a:solidFill>
                <a:schemeClr val="tx2"/>
              </a:solidFill>
            </a:endParaRPr>
          </a:p>
          <a:p>
            <a:r>
              <a:rPr lang="en-US" b="1" dirty="0" smtClean="0">
                <a:solidFill>
                  <a:schemeClr val="tx2"/>
                </a:solidFill>
              </a:rPr>
              <a:t>Graded exercise tests</a:t>
            </a:r>
          </a:p>
          <a:p>
            <a:pPr>
              <a:buFont typeface="Arial" pitchFamily="34" charset="0"/>
              <a:buChar char="•"/>
            </a:pPr>
            <a:r>
              <a:rPr lang="en-US" dirty="0" smtClean="0">
                <a:solidFill>
                  <a:schemeClr val="tx2"/>
                </a:solidFill>
              </a:rPr>
              <a:t>  Cycle </a:t>
            </a:r>
            <a:r>
              <a:rPr lang="en-US" dirty="0" err="1" smtClean="0">
                <a:solidFill>
                  <a:schemeClr val="tx2"/>
                </a:solidFill>
              </a:rPr>
              <a:t>ergometer</a:t>
            </a:r>
            <a:endParaRPr lang="en-US" dirty="0" smtClean="0">
              <a:solidFill>
                <a:schemeClr val="tx2"/>
              </a:solidFill>
            </a:endParaRPr>
          </a:p>
          <a:p>
            <a:pPr>
              <a:buFont typeface="Arial" pitchFamily="34" charset="0"/>
              <a:buChar char="•"/>
            </a:pPr>
            <a:r>
              <a:rPr lang="en-US" dirty="0" smtClean="0">
                <a:solidFill>
                  <a:schemeClr val="tx2"/>
                </a:solidFill>
              </a:rPr>
              <a:t>  6-minute walk test</a:t>
            </a:r>
          </a:p>
          <a:p>
            <a:pPr>
              <a:buFont typeface="Arial" pitchFamily="34" charset="0"/>
              <a:buChar char="•"/>
            </a:pPr>
            <a:r>
              <a:rPr lang="en-US" dirty="0" smtClean="0">
                <a:solidFill>
                  <a:schemeClr val="tx2"/>
                </a:solidFill>
              </a:rPr>
              <a:t>  3-minute step test</a:t>
            </a:r>
          </a:p>
          <a:p>
            <a:endParaRPr lang="en-US" sz="1000" dirty="0" smtClean="0">
              <a:solidFill>
                <a:schemeClr val="tx2"/>
              </a:solidFill>
            </a:endParaRPr>
          </a:p>
          <a:p>
            <a:r>
              <a:rPr lang="en-US" b="1" dirty="0" smtClean="0">
                <a:solidFill>
                  <a:schemeClr val="tx2"/>
                </a:solidFill>
              </a:rPr>
              <a:t>Measures of strength</a:t>
            </a:r>
          </a:p>
          <a:p>
            <a:pPr>
              <a:buFont typeface="Arial" pitchFamily="34" charset="0"/>
              <a:buChar char="•"/>
            </a:pPr>
            <a:r>
              <a:rPr lang="en-US" dirty="0" smtClean="0">
                <a:solidFill>
                  <a:schemeClr val="tx2"/>
                </a:solidFill>
              </a:rPr>
              <a:t>  ACSM push-up test</a:t>
            </a:r>
          </a:p>
          <a:p>
            <a:pPr>
              <a:buFont typeface="Arial" pitchFamily="34" charset="0"/>
              <a:buChar char="•"/>
            </a:pPr>
            <a:r>
              <a:rPr lang="en-US" dirty="0" smtClean="0">
                <a:solidFill>
                  <a:schemeClr val="tx2"/>
                </a:solidFill>
              </a:rPr>
              <a:t>  ACSM curl-up test</a:t>
            </a:r>
          </a:p>
          <a:p>
            <a:pPr>
              <a:buFont typeface="Arial" pitchFamily="34" charset="0"/>
              <a:buChar char="•"/>
            </a:pPr>
            <a:r>
              <a:rPr lang="en-US" dirty="0" smtClean="0">
                <a:solidFill>
                  <a:schemeClr val="tx2"/>
                </a:solidFill>
              </a:rPr>
              <a:t>  Isometric handgrip dynamometry</a:t>
            </a:r>
          </a:p>
        </p:txBody>
      </p:sp>
      <p:sp>
        <p:nvSpPr>
          <p:cNvPr id="9" name="TextBox 8"/>
          <p:cNvSpPr txBox="1"/>
          <p:nvPr/>
        </p:nvSpPr>
        <p:spPr>
          <a:xfrm>
            <a:off x="5958349" y="4031977"/>
            <a:ext cx="2920180" cy="1908215"/>
          </a:xfrm>
          <a:prstGeom prst="rect">
            <a:avLst/>
          </a:prstGeom>
          <a:noFill/>
        </p:spPr>
        <p:txBody>
          <a:bodyPr wrap="square" rtlCol="0">
            <a:spAutoFit/>
          </a:bodyPr>
          <a:lstStyle/>
          <a:p>
            <a:pPr algn="r"/>
            <a:r>
              <a:rPr lang="en-US" b="1" dirty="0" smtClean="0">
                <a:solidFill>
                  <a:schemeClr val="tx2"/>
                </a:solidFill>
              </a:rPr>
              <a:t>Measures of flexibility</a:t>
            </a:r>
          </a:p>
          <a:p>
            <a:pPr algn="r">
              <a:buFont typeface="Arial" pitchFamily="34" charset="0"/>
              <a:buChar char="•"/>
            </a:pPr>
            <a:r>
              <a:rPr lang="en-US" dirty="0" smtClean="0">
                <a:solidFill>
                  <a:schemeClr val="tx2"/>
                </a:solidFill>
              </a:rPr>
              <a:t>  Sit-and-reach</a:t>
            </a:r>
          </a:p>
          <a:p>
            <a:endParaRPr lang="en-US" sz="1000" dirty="0" smtClean="0">
              <a:solidFill>
                <a:schemeClr val="tx2"/>
              </a:solidFill>
            </a:endParaRPr>
          </a:p>
          <a:p>
            <a:pPr algn="r"/>
            <a:r>
              <a:rPr lang="en-US" b="1" dirty="0" smtClean="0">
                <a:solidFill>
                  <a:schemeClr val="tx2"/>
                </a:solidFill>
              </a:rPr>
              <a:t>Measures of mobility and physical functioning</a:t>
            </a:r>
          </a:p>
          <a:p>
            <a:pPr algn="r">
              <a:buFont typeface="Arial" pitchFamily="34" charset="0"/>
              <a:buChar char="•"/>
            </a:pPr>
            <a:r>
              <a:rPr lang="en-US" dirty="0" smtClean="0">
                <a:solidFill>
                  <a:schemeClr val="tx2"/>
                </a:solidFill>
              </a:rPr>
              <a:t>  Floor transfer test</a:t>
            </a:r>
          </a:p>
          <a:p>
            <a:pPr algn="r">
              <a:buFont typeface="Arial" pitchFamily="34" charset="0"/>
              <a:buChar char="•"/>
            </a:pPr>
            <a:r>
              <a:rPr lang="en-US" dirty="0" smtClean="0">
                <a:solidFill>
                  <a:schemeClr val="tx2"/>
                </a:solidFill>
              </a:rPr>
              <a:t>  5x sit-to-Stand tests</a:t>
            </a:r>
          </a:p>
        </p:txBody>
      </p:sp>
      <p:sp>
        <p:nvSpPr>
          <p:cNvPr id="10" name="TextBox 9"/>
          <p:cNvSpPr txBox="1"/>
          <p:nvPr/>
        </p:nvSpPr>
        <p:spPr>
          <a:xfrm>
            <a:off x="0" y="1349544"/>
            <a:ext cx="9131300" cy="984885"/>
          </a:xfrm>
          <a:prstGeom prst="rect">
            <a:avLst/>
          </a:prstGeom>
          <a:noFill/>
        </p:spPr>
        <p:txBody>
          <a:bodyPr wrap="square" rtlCol="0">
            <a:spAutoFit/>
          </a:bodyPr>
          <a:lstStyle/>
          <a:p>
            <a:pPr algn="ctr"/>
            <a:r>
              <a:rPr lang="en-US" sz="2000" b="1" dirty="0" smtClean="0"/>
              <a:t>A variety of procedures can be used to assess</a:t>
            </a:r>
          </a:p>
          <a:p>
            <a:pPr algn="ctr"/>
            <a:r>
              <a:rPr lang="en-US" sz="2000" b="1" dirty="0" smtClean="0"/>
              <a:t>physical fitness among people with SUD and HIV</a:t>
            </a:r>
          </a:p>
          <a:p>
            <a:endParaRPr lang="en-US" dirty="0"/>
          </a:p>
        </p:txBody>
      </p:sp>
      <p:sp>
        <p:nvSpPr>
          <p:cNvPr id="11" name="TextBox 10"/>
          <p:cNvSpPr txBox="1"/>
          <p:nvPr/>
        </p:nvSpPr>
        <p:spPr>
          <a:xfrm>
            <a:off x="12699" y="2048530"/>
            <a:ext cx="9134153" cy="307777"/>
          </a:xfrm>
          <a:prstGeom prst="rect">
            <a:avLst/>
          </a:prstGeom>
          <a:noFill/>
        </p:spPr>
        <p:txBody>
          <a:bodyPr wrap="square" rtlCol="0">
            <a:spAutoFit/>
          </a:bodyPr>
          <a:lstStyle/>
          <a:p>
            <a:pPr algn="ctr"/>
            <a:r>
              <a:rPr lang="en-US" sz="1400" dirty="0" smtClean="0"/>
              <a:t>ACSM, GETP8, 2009</a:t>
            </a:r>
            <a:endParaRPr lang="en-US" sz="1400" dirty="0"/>
          </a:p>
        </p:txBody>
      </p:sp>
      <p:sp>
        <p:nvSpPr>
          <p:cNvPr id="13" name="TextBox 12"/>
          <p:cNvSpPr txBox="1"/>
          <p:nvPr/>
        </p:nvSpPr>
        <p:spPr>
          <a:xfrm>
            <a:off x="3431460" y="2644877"/>
            <a:ext cx="4316360" cy="646331"/>
          </a:xfrm>
          <a:prstGeom prst="rect">
            <a:avLst/>
          </a:prstGeom>
          <a:noFill/>
        </p:spPr>
        <p:txBody>
          <a:bodyPr wrap="square" rtlCol="0">
            <a:spAutoFit/>
          </a:bodyPr>
          <a:lstStyle/>
          <a:p>
            <a:r>
              <a:rPr lang="en-US" dirty="0" smtClean="0"/>
              <a:t>Follow standard testing procedures for all exercise tests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Pre-Exercise Evaluation</a:t>
            </a:r>
          </a:p>
        </p:txBody>
      </p:sp>
      <p:sp>
        <p:nvSpPr>
          <p:cNvPr id="8" name="Rectangle 7"/>
          <p:cNvSpPr/>
          <p:nvPr/>
        </p:nvSpPr>
        <p:spPr>
          <a:xfrm>
            <a:off x="255639" y="2202419"/>
            <a:ext cx="4424518" cy="3816429"/>
          </a:xfrm>
          <a:prstGeom prst="rect">
            <a:avLst/>
          </a:prstGeom>
        </p:spPr>
        <p:txBody>
          <a:bodyPr wrap="square">
            <a:spAutoFit/>
          </a:bodyPr>
          <a:lstStyle/>
          <a:p>
            <a:r>
              <a:rPr lang="en-US" b="1" dirty="0" err="1" smtClean="0">
                <a:solidFill>
                  <a:schemeClr val="tx2"/>
                </a:solidFill>
              </a:rPr>
              <a:t>Cardiometabolic</a:t>
            </a:r>
            <a:r>
              <a:rPr lang="en-US" b="1" dirty="0" smtClean="0">
                <a:solidFill>
                  <a:schemeClr val="tx2"/>
                </a:solidFill>
              </a:rPr>
              <a:t> health</a:t>
            </a:r>
          </a:p>
          <a:p>
            <a:pPr>
              <a:buFont typeface="Arial" pitchFamily="34" charset="0"/>
              <a:buChar char="•"/>
            </a:pPr>
            <a:r>
              <a:rPr lang="en-US" dirty="0" smtClean="0">
                <a:solidFill>
                  <a:schemeClr val="tx2"/>
                </a:solidFill>
              </a:rPr>
              <a:t>  Resting BP</a:t>
            </a:r>
          </a:p>
          <a:p>
            <a:pPr>
              <a:buFont typeface="Arial" pitchFamily="34" charset="0"/>
              <a:buChar char="•"/>
            </a:pPr>
            <a:r>
              <a:rPr lang="en-US" dirty="0" smtClean="0">
                <a:solidFill>
                  <a:schemeClr val="tx2"/>
                </a:solidFill>
              </a:rPr>
              <a:t>  BMI</a:t>
            </a:r>
          </a:p>
          <a:p>
            <a:pPr>
              <a:buFont typeface="Arial" pitchFamily="34" charset="0"/>
              <a:buChar char="•"/>
            </a:pPr>
            <a:r>
              <a:rPr lang="en-US" dirty="0" smtClean="0">
                <a:solidFill>
                  <a:schemeClr val="tx2"/>
                </a:solidFill>
              </a:rPr>
              <a:t>  Waist circumference</a:t>
            </a:r>
          </a:p>
          <a:p>
            <a:endParaRPr lang="en-US" sz="1000" dirty="0" smtClean="0">
              <a:solidFill>
                <a:schemeClr val="tx2"/>
              </a:solidFill>
            </a:endParaRPr>
          </a:p>
          <a:p>
            <a:r>
              <a:rPr lang="en-US" b="1" dirty="0" smtClean="0">
                <a:solidFill>
                  <a:schemeClr val="tx2"/>
                </a:solidFill>
              </a:rPr>
              <a:t>Graded exercise tests</a:t>
            </a:r>
          </a:p>
          <a:p>
            <a:pPr>
              <a:buFont typeface="Arial" pitchFamily="34" charset="0"/>
              <a:buChar char="•"/>
            </a:pPr>
            <a:r>
              <a:rPr lang="en-US" dirty="0" smtClean="0">
                <a:solidFill>
                  <a:schemeClr val="tx2"/>
                </a:solidFill>
              </a:rPr>
              <a:t>  Cycle </a:t>
            </a:r>
            <a:r>
              <a:rPr lang="en-US" dirty="0" err="1" smtClean="0">
                <a:solidFill>
                  <a:schemeClr val="tx2"/>
                </a:solidFill>
              </a:rPr>
              <a:t>ergometer</a:t>
            </a:r>
            <a:endParaRPr lang="en-US" dirty="0" smtClean="0">
              <a:solidFill>
                <a:schemeClr val="tx2"/>
              </a:solidFill>
            </a:endParaRPr>
          </a:p>
          <a:p>
            <a:pPr>
              <a:buFont typeface="Arial" pitchFamily="34" charset="0"/>
              <a:buChar char="•"/>
            </a:pPr>
            <a:r>
              <a:rPr lang="en-US" dirty="0" smtClean="0">
                <a:solidFill>
                  <a:schemeClr val="tx2"/>
                </a:solidFill>
              </a:rPr>
              <a:t>  6-minute walk test</a:t>
            </a:r>
          </a:p>
          <a:p>
            <a:pPr>
              <a:buFont typeface="Arial" pitchFamily="34" charset="0"/>
              <a:buChar char="•"/>
            </a:pPr>
            <a:r>
              <a:rPr lang="en-US" dirty="0" smtClean="0">
                <a:solidFill>
                  <a:schemeClr val="tx2"/>
                </a:solidFill>
              </a:rPr>
              <a:t>  3-minute step test</a:t>
            </a:r>
          </a:p>
          <a:p>
            <a:endParaRPr lang="en-US" sz="1000" dirty="0" smtClean="0">
              <a:solidFill>
                <a:schemeClr val="tx2"/>
              </a:solidFill>
            </a:endParaRPr>
          </a:p>
          <a:p>
            <a:r>
              <a:rPr lang="en-US" b="1" dirty="0" smtClean="0">
                <a:solidFill>
                  <a:schemeClr val="tx2"/>
                </a:solidFill>
              </a:rPr>
              <a:t>Measures of strength</a:t>
            </a:r>
          </a:p>
          <a:p>
            <a:pPr>
              <a:buFont typeface="Arial" pitchFamily="34" charset="0"/>
              <a:buChar char="•"/>
            </a:pPr>
            <a:r>
              <a:rPr lang="en-US" dirty="0" smtClean="0">
                <a:solidFill>
                  <a:schemeClr val="tx2"/>
                </a:solidFill>
              </a:rPr>
              <a:t>  ACSM push-up test</a:t>
            </a:r>
          </a:p>
          <a:p>
            <a:pPr>
              <a:buFont typeface="Arial" pitchFamily="34" charset="0"/>
              <a:buChar char="•"/>
            </a:pPr>
            <a:r>
              <a:rPr lang="en-US" dirty="0" smtClean="0">
                <a:solidFill>
                  <a:schemeClr val="tx2"/>
                </a:solidFill>
              </a:rPr>
              <a:t>  ACSM curl-up test</a:t>
            </a:r>
          </a:p>
          <a:p>
            <a:pPr>
              <a:buFont typeface="Arial" pitchFamily="34" charset="0"/>
              <a:buChar char="•"/>
            </a:pPr>
            <a:r>
              <a:rPr lang="en-US" dirty="0" smtClean="0">
                <a:solidFill>
                  <a:schemeClr val="tx2"/>
                </a:solidFill>
              </a:rPr>
              <a:t>  Isometric handgrip dynamometry</a:t>
            </a:r>
          </a:p>
        </p:txBody>
      </p:sp>
      <p:sp>
        <p:nvSpPr>
          <p:cNvPr id="9" name="TextBox 8"/>
          <p:cNvSpPr txBox="1"/>
          <p:nvPr/>
        </p:nvSpPr>
        <p:spPr>
          <a:xfrm>
            <a:off x="5958349" y="4031977"/>
            <a:ext cx="2920180" cy="1908215"/>
          </a:xfrm>
          <a:prstGeom prst="rect">
            <a:avLst/>
          </a:prstGeom>
          <a:noFill/>
        </p:spPr>
        <p:txBody>
          <a:bodyPr wrap="square" rtlCol="0">
            <a:spAutoFit/>
          </a:bodyPr>
          <a:lstStyle/>
          <a:p>
            <a:pPr algn="r"/>
            <a:r>
              <a:rPr lang="en-US" b="1" dirty="0" smtClean="0">
                <a:solidFill>
                  <a:schemeClr val="tx2"/>
                </a:solidFill>
              </a:rPr>
              <a:t>Measures of flexibility</a:t>
            </a:r>
          </a:p>
          <a:p>
            <a:pPr algn="r">
              <a:buFont typeface="Arial" pitchFamily="34" charset="0"/>
              <a:buChar char="•"/>
            </a:pPr>
            <a:r>
              <a:rPr lang="en-US" dirty="0" smtClean="0">
                <a:solidFill>
                  <a:schemeClr val="tx2"/>
                </a:solidFill>
              </a:rPr>
              <a:t>  Sit-and-reach</a:t>
            </a:r>
          </a:p>
          <a:p>
            <a:endParaRPr lang="en-US" sz="1000" dirty="0" smtClean="0">
              <a:solidFill>
                <a:schemeClr val="tx2"/>
              </a:solidFill>
            </a:endParaRPr>
          </a:p>
          <a:p>
            <a:pPr algn="r"/>
            <a:r>
              <a:rPr lang="en-US" b="1" dirty="0" smtClean="0">
                <a:solidFill>
                  <a:schemeClr val="tx2"/>
                </a:solidFill>
              </a:rPr>
              <a:t>Measures of mobility and physical functioning</a:t>
            </a:r>
          </a:p>
          <a:p>
            <a:pPr algn="r">
              <a:buFont typeface="Arial" pitchFamily="34" charset="0"/>
              <a:buChar char="•"/>
            </a:pPr>
            <a:r>
              <a:rPr lang="en-US" dirty="0" smtClean="0">
                <a:solidFill>
                  <a:schemeClr val="tx2"/>
                </a:solidFill>
              </a:rPr>
              <a:t>  Floor transfer test</a:t>
            </a:r>
          </a:p>
          <a:p>
            <a:pPr algn="r">
              <a:buFont typeface="Arial" pitchFamily="34" charset="0"/>
              <a:buChar char="•"/>
            </a:pPr>
            <a:r>
              <a:rPr lang="en-US" dirty="0" smtClean="0">
                <a:solidFill>
                  <a:schemeClr val="tx2"/>
                </a:solidFill>
              </a:rPr>
              <a:t>  5x sit-to-Stand tests</a:t>
            </a:r>
          </a:p>
        </p:txBody>
      </p:sp>
      <p:sp>
        <p:nvSpPr>
          <p:cNvPr id="10" name="TextBox 9"/>
          <p:cNvSpPr txBox="1"/>
          <p:nvPr/>
        </p:nvSpPr>
        <p:spPr>
          <a:xfrm>
            <a:off x="0" y="1349544"/>
            <a:ext cx="9131300" cy="984885"/>
          </a:xfrm>
          <a:prstGeom prst="rect">
            <a:avLst/>
          </a:prstGeom>
          <a:noFill/>
        </p:spPr>
        <p:txBody>
          <a:bodyPr wrap="square" rtlCol="0">
            <a:spAutoFit/>
          </a:bodyPr>
          <a:lstStyle/>
          <a:p>
            <a:pPr algn="ctr"/>
            <a:r>
              <a:rPr lang="en-US" sz="2000" b="1" dirty="0" smtClean="0"/>
              <a:t>A variety of procedures can be used to assess</a:t>
            </a:r>
          </a:p>
          <a:p>
            <a:pPr algn="ctr"/>
            <a:r>
              <a:rPr lang="en-US" sz="2000" b="1" dirty="0" smtClean="0"/>
              <a:t>physical fitness among people with SUD and HIV</a:t>
            </a:r>
          </a:p>
          <a:p>
            <a:endParaRPr lang="en-US" dirty="0"/>
          </a:p>
        </p:txBody>
      </p:sp>
      <p:sp>
        <p:nvSpPr>
          <p:cNvPr id="11" name="TextBox 10"/>
          <p:cNvSpPr txBox="1"/>
          <p:nvPr/>
        </p:nvSpPr>
        <p:spPr>
          <a:xfrm>
            <a:off x="12699" y="2048530"/>
            <a:ext cx="9134153" cy="307777"/>
          </a:xfrm>
          <a:prstGeom prst="rect">
            <a:avLst/>
          </a:prstGeom>
          <a:noFill/>
        </p:spPr>
        <p:txBody>
          <a:bodyPr wrap="square" rtlCol="0">
            <a:spAutoFit/>
          </a:bodyPr>
          <a:lstStyle/>
          <a:p>
            <a:pPr algn="ctr"/>
            <a:r>
              <a:rPr lang="en-US" sz="1400" dirty="0" smtClean="0"/>
              <a:t>ACSM, GETP8, 2009</a:t>
            </a:r>
            <a:endParaRPr lang="en-US" sz="1400" dirty="0"/>
          </a:p>
        </p:txBody>
      </p:sp>
      <p:sp>
        <p:nvSpPr>
          <p:cNvPr id="13" name="TextBox 12"/>
          <p:cNvSpPr txBox="1"/>
          <p:nvPr/>
        </p:nvSpPr>
        <p:spPr>
          <a:xfrm>
            <a:off x="3431460" y="2644877"/>
            <a:ext cx="4316360" cy="923330"/>
          </a:xfrm>
          <a:prstGeom prst="rect">
            <a:avLst/>
          </a:prstGeom>
          <a:noFill/>
        </p:spPr>
        <p:txBody>
          <a:bodyPr wrap="square" rtlCol="0">
            <a:spAutoFit/>
          </a:bodyPr>
          <a:lstStyle/>
          <a:p>
            <a:r>
              <a:rPr lang="en-US" dirty="0" smtClean="0"/>
              <a:t>Technicians should allow subjects a proper warm-up period prior to (and cool-down following) any GXT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10"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pic>
        <p:nvPicPr>
          <p:cNvPr id="77826" name="Picture 2" descr="http://schaechter.asmblog.org/.a/6a00d8341c5e1453ef0120a89aa0eb970b-800wi"/>
          <p:cNvPicPr>
            <a:picLocks noChangeAspect="1" noChangeArrowheads="1"/>
          </p:cNvPicPr>
          <p:nvPr/>
        </p:nvPicPr>
        <p:blipFill>
          <a:blip r:embed="rId5"/>
          <a:srcRect/>
          <a:stretch>
            <a:fillRect/>
          </a:stretch>
        </p:blipFill>
        <p:spPr bwMode="auto">
          <a:xfrm>
            <a:off x="9847" y="2582122"/>
            <a:ext cx="2952750" cy="3686176"/>
          </a:xfrm>
          <a:prstGeom prst="rect">
            <a:avLst/>
          </a:prstGeom>
          <a:noFill/>
        </p:spPr>
      </p:pic>
      <p:sp>
        <p:nvSpPr>
          <p:cNvPr id="11" name="Rectangle 10"/>
          <p:cNvSpPr/>
          <p:nvPr/>
        </p:nvSpPr>
        <p:spPr>
          <a:xfrm>
            <a:off x="1179870" y="1632155"/>
            <a:ext cx="7452861" cy="1015663"/>
          </a:xfrm>
          <a:prstGeom prst="rect">
            <a:avLst/>
          </a:prstGeom>
        </p:spPr>
        <p:txBody>
          <a:bodyPr wrap="square">
            <a:spAutoFit/>
          </a:bodyPr>
          <a:lstStyle/>
          <a:p>
            <a:r>
              <a:rPr lang="en-US" sz="2000" dirty="0" smtClean="0"/>
              <a:t>In addition to the </a:t>
            </a:r>
            <a:r>
              <a:rPr lang="en-US" sz="2000" dirty="0" err="1" smtClean="0"/>
              <a:t>MeSH</a:t>
            </a:r>
            <a:r>
              <a:rPr lang="en-US" sz="2000" dirty="0" smtClean="0"/>
              <a:t> descriptors, the search included</a:t>
            </a:r>
          </a:p>
          <a:p>
            <a:r>
              <a:rPr lang="en-US" sz="2000" dirty="0" smtClean="0"/>
              <a:t>exercise modalities appearing in the title (e.g., “jogging”,</a:t>
            </a:r>
          </a:p>
          <a:p>
            <a:r>
              <a:rPr lang="en-US" sz="2000" dirty="0" smtClean="0"/>
              <a:t>“</a:t>
            </a:r>
            <a:r>
              <a:rPr lang="en-US" sz="2000" dirty="0" err="1" smtClean="0"/>
              <a:t>bicycl</a:t>
            </a:r>
            <a:r>
              <a:rPr lang="en-US" sz="2000" dirty="0" smtClean="0"/>
              <a:t>*”, “</a:t>
            </a:r>
            <a:r>
              <a:rPr lang="en-US" sz="2000" dirty="0" err="1" smtClean="0"/>
              <a:t>treadmil</a:t>
            </a:r>
            <a:r>
              <a:rPr lang="en-US" sz="2000" dirty="0" smtClean="0"/>
              <a:t>*”, “strength train*”, “endurance train*”, </a:t>
            </a:r>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Methods</a:t>
            </a:r>
            <a:endParaRPr lang="en-US" sz="4400" b="1" dirty="0"/>
          </a:p>
        </p:txBody>
      </p:sp>
      <p:sp>
        <p:nvSpPr>
          <p:cNvPr id="7" name="TextBox 6"/>
          <p:cNvSpPr txBox="1"/>
          <p:nvPr/>
        </p:nvSpPr>
        <p:spPr>
          <a:xfrm>
            <a:off x="2035307" y="6026782"/>
            <a:ext cx="6213987" cy="307777"/>
          </a:xfrm>
          <a:prstGeom prst="rect">
            <a:avLst/>
          </a:prstGeom>
          <a:noFill/>
        </p:spPr>
        <p:txBody>
          <a:bodyPr wrap="square" rtlCol="0">
            <a:spAutoFit/>
          </a:bodyPr>
          <a:lstStyle/>
          <a:p>
            <a:pPr algn="r"/>
            <a:r>
              <a:rPr lang="en-US" sz="1400" dirty="0" smtClean="0"/>
              <a:t>Image source: http://schaechter.asmblog.org</a:t>
            </a:r>
          </a:p>
        </p:txBody>
      </p:sp>
      <p:sp>
        <p:nvSpPr>
          <p:cNvPr id="12" name="TextBox 11"/>
          <p:cNvSpPr txBox="1"/>
          <p:nvPr/>
        </p:nvSpPr>
        <p:spPr>
          <a:xfrm>
            <a:off x="3336198" y="2582122"/>
            <a:ext cx="5512833" cy="2862322"/>
          </a:xfrm>
          <a:prstGeom prst="rect">
            <a:avLst/>
          </a:prstGeom>
          <a:noFill/>
        </p:spPr>
        <p:txBody>
          <a:bodyPr wrap="square" rtlCol="0">
            <a:spAutoFit/>
          </a:bodyPr>
          <a:lstStyle/>
          <a:p>
            <a:r>
              <a:rPr lang="en-US" sz="2000" dirty="0" smtClean="0"/>
              <a:t>“cardiovascular train*”, “speed train*”, “</a:t>
            </a:r>
            <a:r>
              <a:rPr lang="en-US" sz="2000" dirty="0" err="1" smtClean="0"/>
              <a:t>plyometric</a:t>
            </a:r>
            <a:r>
              <a:rPr lang="en-US" sz="2000" dirty="0" smtClean="0"/>
              <a:t>*”, “agility”) as well as terms</a:t>
            </a:r>
          </a:p>
          <a:p>
            <a:r>
              <a:rPr lang="en-US" sz="2000" dirty="0" smtClean="0"/>
              <a:t>describing exercise characteristics</a:t>
            </a:r>
          </a:p>
          <a:p>
            <a:r>
              <a:rPr lang="en-US" sz="2000" dirty="0" smtClean="0"/>
              <a:t>(“training duration”, “training frequency”,</a:t>
            </a:r>
          </a:p>
          <a:p>
            <a:r>
              <a:rPr lang="en-US" sz="2000" dirty="0" smtClean="0"/>
              <a:t>“training intensity”, “training mode”)</a:t>
            </a:r>
          </a:p>
          <a:p>
            <a:endParaRPr lang="en-US" sz="2000" dirty="0" smtClean="0"/>
          </a:p>
          <a:p>
            <a:r>
              <a:rPr lang="en-US" sz="2000" dirty="0" smtClean="0"/>
              <a:t>In databases other than </a:t>
            </a:r>
            <a:r>
              <a:rPr lang="en-US" sz="2000" dirty="0" err="1" smtClean="0"/>
              <a:t>PubMed</a:t>
            </a:r>
            <a:r>
              <a:rPr lang="en-US" sz="2000" dirty="0" smtClean="0"/>
              <a:t>, the </a:t>
            </a:r>
            <a:r>
              <a:rPr lang="en-US" sz="2000" dirty="0" err="1" smtClean="0"/>
              <a:t>MeSH</a:t>
            </a:r>
            <a:r>
              <a:rPr lang="en-US" sz="2000" dirty="0" smtClean="0"/>
              <a:t> descriptors were included in the search terms</a:t>
            </a:r>
          </a:p>
          <a:p>
            <a:endParaRPr lang="en-US" sz="200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Risk Stratification</a:t>
            </a:r>
          </a:p>
        </p:txBody>
      </p:sp>
      <p:sp>
        <p:nvSpPr>
          <p:cNvPr id="11" name="TextBox 10"/>
          <p:cNvSpPr txBox="1"/>
          <p:nvPr/>
        </p:nvSpPr>
        <p:spPr>
          <a:xfrm>
            <a:off x="698090" y="1563330"/>
            <a:ext cx="7551175" cy="4062651"/>
          </a:xfrm>
          <a:prstGeom prst="rect">
            <a:avLst/>
          </a:prstGeom>
          <a:noFill/>
        </p:spPr>
        <p:txBody>
          <a:bodyPr wrap="square" rtlCol="0">
            <a:spAutoFit/>
          </a:bodyPr>
          <a:lstStyle/>
          <a:p>
            <a:r>
              <a:rPr lang="en-US" b="1" dirty="0" smtClean="0"/>
              <a:t>People with SUD and HIV frequently experience </a:t>
            </a:r>
            <a:r>
              <a:rPr lang="en-US" b="1" dirty="0" err="1" smtClean="0"/>
              <a:t>comorbidities</a:t>
            </a:r>
            <a:r>
              <a:rPr lang="en-US" b="1" dirty="0" smtClean="0"/>
              <a:t> that may be contraindications to an exercise program</a:t>
            </a:r>
            <a:r>
              <a:rPr lang="en-US" baseline="30000" dirty="0" smtClean="0"/>
              <a:t>1,2,3</a:t>
            </a:r>
          </a:p>
          <a:p>
            <a:endParaRPr lang="en-US" sz="1200" b="1" dirty="0" smtClean="0"/>
          </a:p>
          <a:p>
            <a:r>
              <a:rPr lang="en-US" b="1" dirty="0" smtClean="0"/>
              <a:t>The CDC categorizes people with HIV into subgroups based on severity</a:t>
            </a:r>
            <a:r>
              <a:rPr lang="en-US" baseline="30000" dirty="0" smtClean="0"/>
              <a:t>4</a:t>
            </a:r>
          </a:p>
          <a:p>
            <a:endParaRPr lang="en-US" sz="600" dirty="0" smtClean="0"/>
          </a:p>
          <a:p>
            <a:pPr lvl="1">
              <a:buFont typeface="Arial" pitchFamily="34" charset="0"/>
              <a:buChar char="•"/>
            </a:pPr>
            <a:r>
              <a:rPr lang="en-US" sz="1600" dirty="0" smtClean="0"/>
              <a:t>  High viral load (≥1500 copies per milliliter)</a:t>
            </a:r>
          </a:p>
          <a:p>
            <a:endParaRPr lang="en-US" sz="600" dirty="0" smtClean="0"/>
          </a:p>
          <a:p>
            <a:pPr lvl="1">
              <a:buFont typeface="Arial" pitchFamily="34" charset="0"/>
              <a:buChar char="•"/>
            </a:pPr>
            <a:r>
              <a:rPr lang="en-US" sz="1600" dirty="0" smtClean="0"/>
              <a:t>  Low viral load (&lt;1500 copies per milliliter)</a:t>
            </a:r>
          </a:p>
          <a:p>
            <a:endParaRPr lang="en-US" sz="1200" dirty="0" smtClean="0"/>
          </a:p>
          <a:p>
            <a:r>
              <a:rPr lang="en-US" b="1" dirty="0" smtClean="0"/>
              <a:t>The WHO categorizes people with HIV based on stages of the illness</a:t>
            </a:r>
            <a:r>
              <a:rPr lang="en-US" baseline="30000" dirty="0" smtClean="0"/>
              <a:t>5</a:t>
            </a:r>
          </a:p>
          <a:p>
            <a:endParaRPr lang="en-US" sz="600" dirty="0" smtClean="0"/>
          </a:p>
          <a:p>
            <a:pPr marL="800100" lvl="1" indent="-342900">
              <a:buFont typeface="Arial" pitchFamily="34" charset="0"/>
              <a:buChar char="•"/>
            </a:pPr>
            <a:r>
              <a:rPr lang="en-US" sz="1600" dirty="0" smtClean="0"/>
              <a:t>Stage 1: Primary infection</a:t>
            </a:r>
          </a:p>
          <a:p>
            <a:pPr marL="800100" lvl="1" indent="-342900"/>
            <a:endParaRPr lang="en-US" sz="600" dirty="0" smtClean="0"/>
          </a:p>
          <a:p>
            <a:pPr marL="800100" lvl="1" indent="-342900">
              <a:buFont typeface="Arial" pitchFamily="34" charset="0"/>
              <a:buChar char="•"/>
            </a:pPr>
            <a:r>
              <a:rPr lang="en-US" sz="1600" dirty="0" smtClean="0"/>
              <a:t>Stage 2: Clinically asymptomatic stage</a:t>
            </a:r>
          </a:p>
          <a:p>
            <a:pPr marL="800100" lvl="1" indent="-342900"/>
            <a:endParaRPr lang="en-US" sz="600" dirty="0" smtClean="0"/>
          </a:p>
          <a:p>
            <a:pPr marL="800100" lvl="1" indent="-342900">
              <a:buFont typeface="Arial" pitchFamily="34" charset="0"/>
              <a:buChar char="•"/>
            </a:pPr>
            <a:r>
              <a:rPr lang="en-US" sz="1600" dirty="0" smtClean="0"/>
              <a:t>Stage 3: Symptomatic HIV infection</a:t>
            </a:r>
          </a:p>
          <a:p>
            <a:pPr marL="800100" lvl="1" indent="-342900"/>
            <a:endParaRPr lang="en-US" sz="600" dirty="0" smtClean="0"/>
          </a:p>
          <a:p>
            <a:pPr marL="800100" lvl="1" indent="-342900">
              <a:buFont typeface="Arial" pitchFamily="34" charset="0"/>
              <a:buChar char="•"/>
            </a:pPr>
            <a:r>
              <a:rPr lang="en-US" sz="1600" dirty="0" smtClean="0"/>
              <a:t>Stage 4: Progression from HIV to AIDS</a:t>
            </a:r>
          </a:p>
          <a:p>
            <a:endParaRPr lang="en-US" sz="1200" dirty="0" smtClean="0"/>
          </a:p>
          <a:p>
            <a:r>
              <a:rPr lang="en-US" b="1" dirty="0" smtClean="0"/>
              <a:t>Some physicians still caution people with HIV against any exercise program</a:t>
            </a:r>
            <a:r>
              <a:rPr lang="en-US" baseline="30000" dirty="0" smtClean="0"/>
              <a:t>6</a:t>
            </a:r>
          </a:p>
        </p:txBody>
      </p:sp>
      <p:sp>
        <p:nvSpPr>
          <p:cNvPr id="12" name="TextBox 11"/>
          <p:cNvSpPr txBox="1"/>
          <p:nvPr/>
        </p:nvSpPr>
        <p:spPr>
          <a:xfrm>
            <a:off x="12699" y="6029768"/>
            <a:ext cx="9131301" cy="307777"/>
          </a:xfrm>
          <a:prstGeom prst="rect">
            <a:avLst/>
          </a:prstGeom>
          <a:noFill/>
        </p:spPr>
        <p:txBody>
          <a:bodyPr wrap="square" rtlCol="0">
            <a:spAutoFit/>
          </a:bodyPr>
          <a:lstStyle/>
          <a:p>
            <a:pPr algn="ctr"/>
            <a:r>
              <a:rPr lang="en-US" sz="1400" b="1" dirty="0" smtClean="0"/>
              <a:t>1. </a:t>
            </a:r>
            <a:r>
              <a:rPr lang="en-US" sz="1400" dirty="0" err="1" smtClean="0"/>
              <a:t>Obel</a:t>
            </a:r>
            <a:r>
              <a:rPr lang="en-US" sz="1400" dirty="0" smtClean="0"/>
              <a:t> et al., 2007 </a:t>
            </a:r>
            <a:r>
              <a:rPr lang="en-US" sz="1400" b="1" dirty="0" smtClean="0"/>
              <a:t> 2. </a:t>
            </a:r>
            <a:r>
              <a:rPr lang="en-US" sz="1400" dirty="0" smtClean="0"/>
              <a:t>Lima et al., 2009 </a:t>
            </a:r>
            <a:r>
              <a:rPr lang="en-US" sz="1400" b="1" dirty="0" smtClean="0"/>
              <a:t> 3.</a:t>
            </a:r>
            <a:r>
              <a:rPr lang="en-US" sz="1400" dirty="0" smtClean="0"/>
              <a:t> Roe et al., 2010</a:t>
            </a:r>
            <a:r>
              <a:rPr lang="en-US" sz="1400" b="1" dirty="0" smtClean="0"/>
              <a:t>  4. </a:t>
            </a:r>
            <a:r>
              <a:rPr lang="en-US" sz="1400" dirty="0" smtClean="0"/>
              <a:t>CDC, 2005  </a:t>
            </a:r>
            <a:r>
              <a:rPr lang="en-US" sz="1400" b="1" dirty="0" smtClean="0"/>
              <a:t>5.</a:t>
            </a:r>
            <a:r>
              <a:rPr lang="en-US" sz="1400" dirty="0" smtClean="0"/>
              <a:t> WHO, 2005</a:t>
            </a:r>
            <a:r>
              <a:rPr lang="en-US" sz="1400" b="1" dirty="0" smtClean="0"/>
              <a:t>  6. </a:t>
            </a:r>
            <a:r>
              <a:rPr lang="en-US" sz="1400" dirty="0" smtClean="0"/>
              <a:t>Bopp et al., 2003</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Pre-Exercise Evaluation</a:t>
            </a:r>
          </a:p>
        </p:txBody>
      </p:sp>
      <p:pic>
        <p:nvPicPr>
          <p:cNvPr id="9" name="Picture 3"/>
          <p:cNvPicPr>
            <a:picLocks noGrp="1" noChangeAspect="1" noChangeArrowheads="1"/>
          </p:cNvPicPr>
          <p:nvPr>
            <p:ph idx="1"/>
          </p:nvPr>
        </p:nvPicPr>
        <p:blipFill>
          <a:blip r:embed="rId5" cstate="print"/>
          <a:srcRect/>
          <a:stretch>
            <a:fillRect/>
          </a:stretch>
        </p:blipFill>
        <p:spPr bwMode="auto">
          <a:xfrm>
            <a:off x="996894" y="180086"/>
            <a:ext cx="7159020" cy="5876597"/>
          </a:xfrm>
          <a:prstGeom prst="rect">
            <a:avLst/>
          </a:prstGeom>
          <a:noFill/>
          <a:ln w="9525">
            <a:noFill/>
            <a:miter lim="800000"/>
            <a:headEnd/>
            <a:tailEnd/>
          </a:ln>
        </p:spPr>
      </p:pic>
      <p:sp>
        <p:nvSpPr>
          <p:cNvPr id="10" name="TextBox 9"/>
          <p:cNvSpPr txBox="1"/>
          <p:nvPr/>
        </p:nvSpPr>
        <p:spPr>
          <a:xfrm>
            <a:off x="12699" y="6043866"/>
            <a:ext cx="9134153" cy="307777"/>
          </a:xfrm>
          <a:prstGeom prst="rect">
            <a:avLst/>
          </a:prstGeom>
          <a:noFill/>
        </p:spPr>
        <p:txBody>
          <a:bodyPr wrap="square" rtlCol="0">
            <a:spAutoFit/>
          </a:bodyPr>
          <a:lstStyle/>
          <a:p>
            <a:pPr algn="ctr"/>
            <a:r>
              <a:rPr lang="en-US" sz="1400" dirty="0" smtClean="0"/>
              <a:t>ACSM, GETP8, 2009</a:t>
            </a:r>
            <a:endParaRPr lang="en-US" sz="1400"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Pre-Exercise Evaluation</a:t>
            </a:r>
          </a:p>
        </p:txBody>
      </p:sp>
      <p:sp>
        <p:nvSpPr>
          <p:cNvPr id="11" name="TextBox 10"/>
          <p:cNvSpPr txBox="1"/>
          <p:nvPr/>
        </p:nvSpPr>
        <p:spPr>
          <a:xfrm>
            <a:off x="2340071" y="1382151"/>
            <a:ext cx="5161935" cy="2185214"/>
          </a:xfrm>
          <a:prstGeom prst="rect">
            <a:avLst/>
          </a:prstGeom>
          <a:noFill/>
        </p:spPr>
        <p:txBody>
          <a:bodyPr wrap="square" rtlCol="0">
            <a:spAutoFit/>
          </a:bodyPr>
          <a:lstStyle/>
          <a:p>
            <a:endParaRPr lang="en-US" dirty="0" smtClean="0"/>
          </a:p>
          <a:p>
            <a:r>
              <a:rPr lang="en-US" sz="2000" b="1" dirty="0" smtClean="0"/>
              <a:t>Prior to conducting any exercise testing</a:t>
            </a:r>
          </a:p>
          <a:p>
            <a:r>
              <a:rPr lang="en-US" sz="2000" b="1" dirty="0" smtClean="0"/>
              <a:t>subjects should obtain medical clearance</a:t>
            </a:r>
          </a:p>
          <a:p>
            <a:endParaRPr lang="en-US" sz="2000" b="1" dirty="0" smtClean="0"/>
          </a:p>
          <a:p>
            <a:r>
              <a:rPr lang="en-US" sz="2000" b="1" dirty="0" smtClean="0"/>
              <a:t>All testing following approval should be</a:t>
            </a:r>
          </a:p>
          <a:p>
            <a:r>
              <a:rPr lang="en-US" sz="2000" b="1" dirty="0" smtClean="0"/>
              <a:t>conducted by a trained technician</a:t>
            </a:r>
          </a:p>
          <a:p>
            <a:endParaRPr lang="en-US" dirty="0" smtClean="0"/>
          </a:p>
        </p:txBody>
      </p:sp>
      <p:sp>
        <p:nvSpPr>
          <p:cNvPr id="8" name="TextBox 7"/>
          <p:cNvSpPr txBox="1"/>
          <p:nvPr/>
        </p:nvSpPr>
        <p:spPr>
          <a:xfrm>
            <a:off x="12698" y="6043866"/>
            <a:ext cx="9131301" cy="307777"/>
          </a:xfrm>
          <a:prstGeom prst="rect">
            <a:avLst/>
          </a:prstGeom>
          <a:noFill/>
        </p:spPr>
        <p:txBody>
          <a:bodyPr wrap="square" rtlCol="0">
            <a:spAutoFit/>
          </a:bodyPr>
          <a:lstStyle/>
          <a:p>
            <a:pPr algn="ctr"/>
            <a:r>
              <a:rPr lang="en-US" sz="1400" dirty="0" smtClean="0"/>
              <a:t>Thompson et al., 2009   Image source: http://www3.gehealthcare.com</a:t>
            </a:r>
            <a:endParaRPr lang="en-US" sz="1400" dirty="0"/>
          </a:p>
        </p:txBody>
      </p:sp>
      <p:pic>
        <p:nvPicPr>
          <p:cNvPr id="164866" name="Picture 2" descr="http://www3.gehealthcare.com/en/Products/Categories/Diagnostic_ECG/~/media/Images/Product/Product-Categories/Diagnostic-ECG/CASEStress%20copy.jpg?mw=462"/>
          <p:cNvPicPr>
            <a:picLocks noChangeAspect="1" noChangeArrowheads="1"/>
          </p:cNvPicPr>
          <p:nvPr/>
        </p:nvPicPr>
        <p:blipFill>
          <a:blip r:embed="rId5"/>
          <a:srcRect/>
          <a:stretch>
            <a:fillRect/>
          </a:stretch>
        </p:blipFill>
        <p:spPr bwMode="auto">
          <a:xfrm>
            <a:off x="2281079" y="3537869"/>
            <a:ext cx="4400550" cy="2476501"/>
          </a:xfrm>
          <a:prstGeom prst="rect">
            <a:avLst/>
          </a:prstGeom>
          <a:noFill/>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1446550"/>
          </a:xfrm>
          <a:prstGeom prst="rect">
            <a:avLst/>
          </a:prstGeom>
          <a:noFill/>
        </p:spPr>
        <p:txBody>
          <a:bodyPr wrap="square" rtlCol="0">
            <a:spAutoFit/>
          </a:bodyPr>
          <a:lstStyle/>
          <a:p>
            <a:pPr algn="ctr"/>
            <a:r>
              <a:rPr lang="fr-FR" sz="4400" b="1" dirty="0" smtClean="0"/>
              <a:t>Unique </a:t>
            </a:r>
            <a:r>
              <a:rPr lang="fr-FR" sz="4400" b="1" dirty="0" err="1" smtClean="0"/>
              <a:t>Considerations</a:t>
            </a:r>
            <a:r>
              <a:rPr lang="fr-FR" sz="4400" b="1" dirty="0" smtClean="0"/>
              <a:t> in</a:t>
            </a:r>
          </a:p>
          <a:p>
            <a:pPr algn="ctr"/>
            <a:r>
              <a:rPr lang="fr-FR" sz="4400" b="1" dirty="0" err="1" smtClean="0"/>
              <a:t>Exercise</a:t>
            </a:r>
            <a:r>
              <a:rPr lang="fr-FR" sz="4400" b="1" dirty="0" smtClean="0"/>
              <a:t> </a:t>
            </a:r>
            <a:r>
              <a:rPr lang="fr-FR" sz="4400" b="1" dirty="0" err="1" smtClean="0"/>
              <a:t>Testing</a:t>
            </a:r>
            <a:endParaRPr lang="fr-FR" sz="4400" b="1" dirty="0" smtClean="0"/>
          </a:p>
        </p:txBody>
      </p:sp>
      <p:sp>
        <p:nvSpPr>
          <p:cNvPr id="8" name="Rectangle 7"/>
          <p:cNvSpPr/>
          <p:nvPr/>
        </p:nvSpPr>
        <p:spPr>
          <a:xfrm>
            <a:off x="1327351" y="2753031"/>
            <a:ext cx="7148052" cy="2031325"/>
          </a:xfrm>
          <a:prstGeom prst="rect">
            <a:avLst/>
          </a:prstGeom>
        </p:spPr>
        <p:txBody>
          <a:bodyPr wrap="square">
            <a:spAutoFit/>
          </a:bodyPr>
          <a:lstStyle/>
          <a:p>
            <a:r>
              <a:rPr lang="en-US" dirty="0" smtClean="0"/>
              <a:t>Individuals with SUD and HIV express low functional capacities</a:t>
            </a:r>
            <a:r>
              <a:rPr lang="en-US" baseline="30000" dirty="0" smtClean="0"/>
              <a:t>1</a:t>
            </a:r>
          </a:p>
          <a:p>
            <a:endParaRPr lang="en-US" dirty="0" smtClean="0"/>
          </a:p>
          <a:p>
            <a:r>
              <a:rPr lang="en-US" dirty="0" smtClean="0"/>
              <a:t>Technicians should be cognizant of this and choose protocols accordingly</a:t>
            </a:r>
          </a:p>
          <a:p>
            <a:endParaRPr lang="en-US" dirty="0" smtClean="0"/>
          </a:p>
          <a:p>
            <a:r>
              <a:rPr lang="en-US" dirty="0" smtClean="0"/>
              <a:t>Because the majority of people with SUD</a:t>
            </a:r>
            <a:r>
              <a:rPr lang="en-US" baseline="30000" dirty="0" smtClean="0"/>
              <a:t>2</a:t>
            </a:r>
            <a:r>
              <a:rPr lang="en-US" dirty="0" smtClean="0"/>
              <a:t> and HIV</a:t>
            </a:r>
            <a:r>
              <a:rPr lang="en-US" baseline="30000" dirty="0" smtClean="0"/>
              <a:t>3</a:t>
            </a:r>
            <a:r>
              <a:rPr lang="en-US" dirty="0" smtClean="0"/>
              <a:t> are on medications</a:t>
            </a:r>
          </a:p>
          <a:p>
            <a:r>
              <a:rPr lang="en-US" dirty="0" smtClean="0"/>
              <a:t>(HAART, methadone, BP lowering medication, etc.), ratings of perceived</a:t>
            </a:r>
          </a:p>
          <a:p>
            <a:r>
              <a:rPr lang="en-US" dirty="0" smtClean="0"/>
              <a:t>exertion may be a more suitable mode of measuring one’s workload</a:t>
            </a:r>
          </a:p>
        </p:txBody>
      </p:sp>
      <p:sp>
        <p:nvSpPr>
          <p:cNvPr id="9" name="TextBox 8"/>
          <p:cNvSpPr txBox="1"/>
          <p:nvPr/>
        </p:nvSpPr>
        <p:spPr>
          <a:xfrm>
            <a:off x="12700" y="5828423"/>
            <a:ext cx="9134152" cy="523220"/>
          </a:xfrm>
          <a:prstGeom prst="rect">
            <a:avLst/>
          </a:prstGeom>
          <a:noFill/>
        </p:spPr>
        <p:txBody>
          <a:bodyPr wrap="square" rtlCol="0">
            <a:spAutoFit/>
          </a:bodyPr>
          <a:lstStyle/>
          <a:p>
            <a:pPr algn="ctr"/>
            <a:r>
              <a:rPr lang="en-US" sz="1400" b="1" dirty="0" smtClean="0"/>
              <a:t>1. </a:t>
            </a:r>
            <a:r>
              <a:rPr lang="en-US" sz="1400" dirty="0" smtClean="0"/>
              <a:t>Stein et al., 1998; Rudolf &amp; Watts, 2002; </a:t>
            </a:r>
            <a:r>
              <a:rPr lang="en-US" sz="1400" dirty="0" err="1" smtClean="0"/>
              <a:t>Grinspoon</a:t>
            </a:r>
            <a:r>
              <a:rPr lang="en-US" sz="1400" dirty="0" smtClean="0"/>
              <a:t> &amp; Carr, 2005; O’Brien et al., 2004 </a:t>
            </a:r>
          </a:p>
          <a:p>
            <a:pPr algn="ctr"/>
            <a:r>
              <a:rPr lang="en-US" sz="1400" b="1" dirty="0" smtClean="0"/>
              <a:t>2.</a:t>
            </a:r>
            <a:r>
              <a:rPr lang="en-US" sz="1400" dirty="0" smtClean="0"/>
              <a:t> Lima et al., 2009  </a:t>
            </a:r>
            <a:r>
              <a:rPr lang="en-US" sz="1400" b="1" dirty="0" smtClean="0"/>
              <a:t>3. </a:t>
            </a:r>
            <a:r>
              <a:rPr lang="en-US" sz="1400" dirty="0" err="1" smtClean="0"/>
              <a:t>Kitahata</a:t>
            </a:r>
            <a:r>
              <a:rPr lang="en-US" sz="1400" dirty="0" smtClean="0"/>
              <a:t> et al., 2009; U.S. Department of Health and Human Services, 2011</a:t>
            </a:r>
            <a:endParaRPr lang="en-US" sz="1400"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fr-FR" sz="4400" b="1" i="1" dirty="0" smtClean="0"/>
              <a:t>FITT</a:t>
            </a:r>
            <a:r>
              <a:rPr lang="fr-FR" sz="4400" b="1" dirty="0" smtClean="0"/>
              <a:t> </a:t>
            </a:r>
            <a:r>
              <a:rPr lang="fr-FR" sz="4400" b="1" dirty="0" err="1" smtClean="0"/>
              <a:t>Recommendations</a:t>
            </a:r>
            <a:endParaRPr lang="fr-FR" sz="4400" b="1" dirty="0" smtClean="0"/>
          </a:p>
        </p:txBody>
      </p:sp>
      <p:sp>
        <p:nvSpPr>
          <p:cNvPr id="8" name="Rectangle 7"/>
          <p:cNvSpPr/>
          <p:nvPr/>
        </p:nvSpPr>
        <p:spPr>
          <a:xfrm>
            <a:off x="707920" y="1582994"/>
            <a:ext cx="7905136" cy="2446824"/>
          </a:xfrm>
          <a:prstGeom prst="rect">
            <a:avLst/>
          </a:prstGeom>
        </p:spPr>
        <p:txBody>
          <a:bodyPr wrap="square">
            <a:spAutoFit/>
          </a:bodyPr>
          <a:lstStyle/>
          <a:p>
            <a:r>
              <a:rPr lang="en-US" b="1" dirty="0" smtClean="0"/>
              <a:t>An ideal FITT recommendation </a:t>
            </a:r>
            <a:r>
              <a:rPr lang="en-US" dirty="0" smtClean="0"/>
              <a:t>(Frequency (F), Intensity (I), Time or duration (T), and Type (T) of exercise) </a:t>
            </a:r>
            <a:r>
              <a:rPr lang="en-US" b="1" dirty="0" smtClean="0"/>
              <a:t>for people with SUD and/or HIV is not yet developed</a:t>
            </a:r>
          </a:p>
          <a:p>
            <a:endParaRPr lang="en-US" sz="1600" b="1" dirty="0" smtClean="0"/>
          </a:p>
          <a:p>
            <a:endParaRPr lang="en-US" sz="900" b="1" dirty="0" smtClean="0"/>
          </a:p>
          <a:p>
            <a:r>
              <a:rPr lang="en-US" b="1" dirty="0" smtClean="0"/>
              <a:t>Ex</a:t>
            </a:r>
            <a:r>
              <a:rPr lang="en-US" sz="1400" b="1" dirty="0" smtClean="0"/>
              <a:t> </a:t>
            </a:r>
            <a:r>
              <a:rPr lang="en-US" b="1" dirty="0" smtClean="0"/>
              <a:t>R</a:t>
            </a:r>
            <a:r>
              <a:rPr lang="en-US" b="1" baseline="-25000" dirty="0" smtClean="0"/>
              <a:t>x</a:t>
            </a:r>
            <a:r>
              <a:rPr lang="en-US" b="1" dirty="0" smtClean="0"/>
              <a:t> should adhere to general recommendations for apparently healthy adults</a:t>
            </a:r>
            <a:r>
              <a:rPr lang="en-US" baseline="30000" dirty="0" smtClean="0"/>
              <a:t>1</a:t>
            </a:r>
          </a:p>
          <a:p>
            <a:endParaRPr lang="en-US" sz="600" baseline="30000" dirty="0" smtClean="0"/>
          </a:p>
          <a:p>
            <a:pPr lvl="1">
              <a:buFont typeface="Arial" pitchFamily="34" charset="0"/>
              <a:buChar char="•"/>
            </a:pPr>
            <a:r>
              <a:rPr lang="en-US" dirty="0" smtClean="0"/>
              <a:t>  Modify to meet needs of the individual to safely maximize desired benefits</a:t>
            </a:r>
          </a:p>
          <a:p>
            <a:pPr lvl="1">
              <a:buFont typeface="Arial" pitchFamily="34" charset="0"/>
              <a:buChar char="•"/>
            </a:pPr>
            <a:endParaRPr lang="en-US" sz="600" dirty="0" smtClean="0"/>
          </a:p>
          <a:p>
            <a:pPr lvl="2">
              <a:buFont typeface="Arial" pitchFamily="34" charset="0"/>
              <a:buChar char="•"/>
            </a:pPr>
            <a:r>
              <a:rPr lang="en-US" i="1" dirty="0" smtClean="0"/>
              <a:t>  Exercise intensity</a:t>
            </a:r>
          </a:p>
          <a:p>
            <a:pPr lvl="2"/>
            <a:endParaRPr lang="en-US" sz="600" i="1" dirty="0" smtClean="0"/>
          </a:p>
          <a:p>
            <a:pPr lvl="2">
              <a:buFont typeface="Arial" pitchFamily="34" charset="0"/>
              <a:buChar char="•"/>
            </a:pPr>
            <a:r>
              <a:rPr lang="en-US" i="1" dirty="0" smtClean="0"/>
              <a:t>  Progression</a:t>
            </a:r>
            <a:endParaRPr lang="en-US" dirty="0" smtClean="0"/>
          </a:p>
        </p:txBody>
      </p:sp>
      <p:pic>
        <p:nvPicPr>
          <p:cNvPr id="14338" name="Picture 2" descr="http://freewareznet.com/img_store/0/6/17/24.jpg"/>
          <p:cNvPicPr>
            <a:picLocks noChangeAspect="1" noChangeArrowheads="1"/>
          </p:cNvPicPr>
          <p:nvPr/>
        </p:nvPicPr>
        <p:blipFill>
          <a:blip r:embed="rId5"/>
          <a:srcRect/>
          <a:stretch>
            <a:fillRect/>
          </a:stretch>
        </p:blipFill>
        <p:spPr bwMode="auto">
          <a:xfrm>
            <a:off x="155575" y="4237703"/>
            <a:ext cx="1493790" cy="1961844"/>
          </a:xfrm>
          <a:prstGeom prst="rect">
            <a:avLst/>
          </a:prstGeom>
          <a:noFill/>
        </p:spPr>
      </p:pic>
      <p:sp>
        <p:nvSpPr>
          <p:cNvPr id="9" name="TextBox 8"/>
          <p:cNvSpPr txBox="1"/>
          <p:nvPr/>
        </p:nvSpPr>
        <p:spPr>
          <a:xfrm>
            <a:off x="1759974" y="5353592"/>
            <a:ext cx="3677266" cy="954107"/>
          </a:xfrm>
          <a:prstGeom prst="rect">
            <a:avLst/>
          </a:prstGeom>
          <a:noFill/>
        </p:spPr>
        <p:txBody>
          <a:bodyPr wrap="square" rtlCol="0">
            <a:spAutoFit/>
          </a:bodyPr>
          <a:lstStyle/>
          <a:p>
            <a:r>
              <a:rPr lang="en-US" sz="1400" dirty="0" smtClean="0"/>
              <a:t>Image source: http://www.todaysdietitian.com  Article: Cannon, J. (2011). Keeping Fit With HIV — ACSM Guidelines Make Exercise Possible for Patients. Today’s Dietitian, 13(10): 86</a:t>
            </a:r>
            <a:endParaRPr lang="en-US" sz="1400" dirty="0"/>
          </a:p>
        </p:txBody>
      </p:sp>
      <p:sp>
        <p:nvSpPr>
          <p:cNvPr id="10" name="TextBox 9"/>
          <p:cNvSpPr txBox="1"/>
          <p:nvPr/>
        </p:nvSpPr>
        <p:spPr>
          <a:xfrm>
            <a:off x="5054329" y="5362563"/>
            <a:ext cx="3955420" cy="738664"/>
          </a:xfrm>
          <a:prstGeom prst="rect">
            <a:avLst/>
          </a:prstGeom>
          <a:noFill/>
        </p:spPr>
        <p:txBody>
          <a:bodyPr wrap="square" rtlCol="0">
            <a:spAutoFit/>
          </a:bodyPr>
          <a:lstStyle/>
          <a:p>
            <a:pPr algn="r"/>
            <a:r>
              <a:rPr lang="en-US" sz="1400" b="1" dirty="0" smtClean="0"/>
              <a:t>1. </a:t>
            </a:r>
            <a:r>
              <a:rPr lang="en-US" sz="1400" dirty="0" smtClean="0"/>
              <a:t>Thompson et al., 2009</a:t>
            </a:r>
          </a:p>
          <a:p>
            <a:pPr algn="r"/>
            <a:r>
              <a:rPr lang="en-US" sz="1400" b="1" dirty="0" smtClean="0"/>
              <a:t>2. </a:t>
            </a:r>
            <a:r>
              <a:rPr lang="en-US" sz="1400" dirty="0" smtClean="0"/>
              <a:t>US Department of Health</a:t>
            </a:r>
          </a:p>
          <a:p>
            <a:pPr algn="r"/>
            <a:r>
              <a:rPr lang="en-US" sz="1400" dirty="0" smtClean="0"/>
              <a:t>and Human Services, 2008 </a:t>
            </a:r>
            <a:endParaRPr lang="en-US" sz="1400" dirty="0"/>
          </a:p>
        </p:txBody>
      </p:sp>
      <p:sp>
        <p:nvSpPr>
          <p:cNvPr id="11" name="TextBox 10"/>
          <p:cNvSpPr txBox="1"/>
          <p:nvPr/>
        </p:nvSpPr>
        <p:spPr>
          <a:xfrm>
            <a:off x="2251586" y="4188539"/>
            <a:ext cx="5584723" cy="923330"/>
          </a:xfrm>
          <a:prstGeom prst="rect">
            <a:avLst/>
          </a:prstGeom>
          <a:noFill/>
        </p:spPr>
        <p:txBody>
          <a:bodyPr wrap="square" rtlCol="0">
            <a:spAutoFit/>
          </a:bodyPr>
          <a:lstStyle/>
          <a:p>
            <a:r>
              <a:rPr lang="en-US" b="1" dirty="0" smtClean="0"/>
              <a:t>3-5 days per week for 30-60 minutes per day, including aerobic, resistance, and flexibility components</a:t>
            </a:r>
            <a:r>
              <a:rPr lang="en-US" baseline="30000" dirty="0" smtClean="0"/>
              <a:t>1,2</a:t>
            </a:r>
          </a:p>
          <a:p>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0"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fr-FR" sz="4400" b="1" i="1" dirty="0" smtClean="0"/>
              <a:t>FITT</a:t>
            </a:r>
            <a:r>
              <a:rPr lang="fr-FR" sz="4400" b="1" dirty="0" smtClean="0"/>
              <a:t> </a:t>
            </a:r>
            <a:r>
              <a:rPr lang="fr-FR" sz="4400" b="1" dirty="0" err="1" smtClean="0"/>
              <a:t>Recommendations</a:t>
            </a:r>
            <a:endParaRPr lang="fr-FR" sz="4400" b="1" dirty="0" smtClean="0"/>
          </a:p>
        </p:txBody>
      </p:sp>
      <p:pic>
        <p:nvPicPr>
          <p:cNvPr id="1028" name="Picture 4"/>
          <p:cNvPicPr>
            <a:picLocks noChangeAspect="1" noChangeArrowheads="1"/>
          </p:cNvPicPr>
          <p:nvPr/>
        </p:nvPicPr>
        <p:blipFill>
          <a:blip r:embed="rId5"/>
          <a:srcRect/>
          <a:stretch>
            <a:fillRect/>
          </a:stretch>
        </p:blipFill>
        <p:spPr bwMode="auto">
          <a:xfrm>
            <a:off x="1319213" y="1622325"/>
            <a:ext cx="6505575" cy="4429125"/>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6916930" y="4031225"/>
            <a:ext cx="329445" cy="17176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0"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fr-FR" sz="4400" b="1" i="1" dirty="0" smtClean="0"/>
              <a:t>FITT</a:t>
            </a:r>
            <a:r>
              <a:rPr lang="fr-FR" sz="4400" b="1" dirty="0" smtClean="0"/>
              <a:t> </a:t>
            </a:r>
            <a:r>
              <a:rPr lang="fr-FR" sz="4400" b="1" dirty="0" err="1" smtClean="0"/>
              <a:t>Recommendations</a:t>
            </a:r>
            <a:endParaRPr lang="fr-FR" sz="4400" b="1" dirty="0" smtClean="0"/>
          </a:p>
        </p:txBody>
      </p:sp>
      <p:pic>
        <p:nvPicPr>
          <p:cNvPr id="169987" name="Picture 3"/>
          <p:cNvPicPr>
            <a:picLocks noChangeAspect="1" noChangeArrowheads="1"/>
          </p:cNvPicPr>
          <p:nvPr/>
        </p:nvPicPr>
        <p:blipFill>
          <a:blip r:embed="rId5"/>
          <a:srcRect/>
          <a:stretch>
            <a:fillRect/>
          </a:stretch>
        </p:blipFill>
        <p:spPr bwMode="auto">
          <a:xfrm>
            <a:off x="1300163" y="1648439"/>
            <a:ext cx="6543675" cy="4210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pic>
        <p:nvPicPr>
          <p:cNvPr id="22530" name="Picture 2" descr="http://epic-treadmills.com/wp-content/uploads/2011/06/Treadmill.jpg"/>
          <p:cNvPicPr>
            <a:picLocks noChangeAspect="1" noChangeArrowheads="1"/>
          </p:cNvPicPr>
          <p:nvPr/>
        </p:nvPicPr>
        <p:blipFill>
          <a:blip r:embed="rId5"/>
          <a:srcRect/>
          <a:stretch>
            <a:fillRect/>
          </a:stretch>
        </p:blipFill>
        <p:spPr bwMode="auto">
          <a:xfrm>
            <a:off x="6282388" y="3421626"/>
            <a:ext cx="2864463" cy="2864463"/>
          </a:xfrm>
          <a:prstGeom prst="rect">
            <a:avLst/>
          </a:prstGeom>
          <a:noFill/>
        </p:spPr>
      </p:pic>
      <p:sp>
        <p:nvSpPr>
          <p:cNvPr id="6" name="TextBox 5"/>
          <p:cNvSpPr txBox="1"/>
          <p:nvPr/>
        </p:nvSpPr>
        <p:spPr>
          <a:xfrm>
            <a:off x="9848" y="580103"/>
            <a:ext cx="9016166" cy="769441"/>
          </a:xfrm>
          <a:prstGeom prst="rect">
            <a:avLst/>
          </a:prstGeom>
          <a:noFill/>
        </p:spPr>
        <p:txBody>
          <a:bodyPr wrap="square" rtlCol="0">
            <a:spAutoFit/>
          </a:bodyPr>
          <a:lstStyle/>
          <a:p>
            <a:pPr algn="ctr"/>
            <a:r>
              <a:rPr lang="fr-FR" sz="4400" b="1" dirty="0" smtClean="0"/>
              <a:t>Unique </a:t>
            </a:r>
            <a:r>
              <a:rPr lang="fr-FR" sz="4400" b="1" dirty="0" err="1" smtClean="0"/>
              <a:t>Considerations</a:t>
            </a:r>
            <a:r>
              <a:rPr lang="fr-FR" sz="4400" b="1" dirty="0" smtClean="0"/>
              <a:t> in Ex</a:t>
            </a:r>
            <a:r>
              <a:rPr lang="fr-FR" sz="2000" b="1" dirty="0" smtClean="0"/>
              <a:t> </a:t>
            </a:r>
            <a:r>
              <a:rPr lang="fr-FR" sz="4400" b="1" dirty="0" smtClean="0"/>
              <a:t>R</a:t>
            </a:r>
          </a:p>
        </p:txBody>
      </p:sp>
      <p:sp>
        <p:nvSpPr>
          <p:cNvPr id="8" name="Rectangle 7"/>
          <p:cNvSpPr/>
          <p:nvPr/>
        </p:nvSpPr>
        <p:spPr>
          <a:xfrm>
            <a:off x="1238866" y="3421626"/>
            <a:ext cx="4748980" cy="2308324"/>
          </a:xfrm>
          <a:prstGeom prst="rect">
            <a:avLst/>
          </a:prstGeom>
        </p:spPr>
        <p:txBody>
          <a:bodyPr wrap="square">
            <a:spAutoFit/>
          </a:bodyPr>
          <a:lstStyle/>
          <a:p>
            <a:r>
              <a:rPr lang="en-US" b="1" dirty="0" smtClean="0"/>
              <a:t>Reasons why subjects do not engage in exercise</a:t>
            </a:r>
          </a:p>
          <a:p>
            <a:r>
              <a:rPr lang="en-US" b="1" dirty="0" smtClean="0"/>
              <a:t>should be considered</a:t>
            </a:r>
          </a:p>
          <a:p>
            <a:endParaRPr lang="en-US" dirty="0" smtClean="0"/>
          </a:p>
          <a:p>
            <a:r>
              <a:rPr lang="en-US" b="1" dirty="0" smtClean="0"/>
              <a:t>Often a lack of resources</a:t>
            </a:r>
          </a:p>
          <a:p>
            <a:pPr>
              <a:buFont typeface="Arial" pitchFamily="34" charset="0"/>
              <a:buChar char="•"/>
            </a:pPr>
            <a:r>
              <a:rPr lang="en-US" dirty="0" smtClean="0"/>
              <a:t>  Transportation</a:t>
            </a:r>
          </a:p>
          <a:p>
            <a:pPr>
              <a:buFont typeface="Arial" pitchFamily="34" charset="0"/>
              <a:buChar char="•"/>
            </a:pPr>
            <a:r>
              <a:rPr lang="en-US" dirty="0" smtClean="0"/>
              <a:t>  Insurance/financial</a:t>
            </a:r>
          </a:p>
          <a:p>
            <a:pPr>
              <a:buFont typeface="Arial" pitchFamily="34" charset="0"/>
              <a:buChar char="•"/>
            </a:pPr>
            <a:r>
              <a:rPr lang="en-US" dirty="0" smtClean="0"/>
              <a:t>  Familial barriers (e.g., childcare) </a:t>
            </a:r>
          </a:p>
          <a:p>
            <a:endParaRPr lang="en-US" dirty="0" smtClean="0"/>
          </a:p>
        </p:txBody>
      </p:sp>
      <p:sp>
        <p:nvSpPr>
          <p:cNvPr id="9" name="TextBox 8"/>
          <p:cNvSpPr txBox="1"/>
          <p:nvPr/>
        </p:nvSpPr>
        <p:spPr>
          <a:xfrm>
            <a:off x="7826481" y="940884"/>
            <a:ext cx="737419" cy="369332"/>
          </a:xfrm>
          <a:prstGeom prst="rect">
            <a:avLst/>
          </a:prstGeom>
          <a:noFill/>
        </p:spPr>
        <p:txBody>
          <a:bodyPr wrap="square" rtlCol="0">
            <a:spAutoFit/>
          </a:bodyPr>
          <a:lstStyle/>
          <a:p>
            <a:r>
              <a:rPr lang="en-US" b="1" dirty="0" smtClean="0"/>
              <a:t>X</a:t>
            </a:r>
            <a:endParaRPr lang="en-US" b="1" dirty="0"/>
          </a:p>
        </p:txBody>
      </p:sp>
      <p:sp>
        <p:nvSpPr>
          <p:cNvPr id="11" name="TextBox 10"/>
          <p:cNvSpPr txBox="1"/>
          <p:nvPr/>
        </p:nvSpPr>
        <p:spPr>
          <a:xfrm>
            <a:off x="1238865" y="1518120"/>
            <a:ext cx="7570839" cy="2031325"/>
          </a:xfrm>
          <a:prstGeom prst="rect">
            <a:avLst/>
          </a:prstGeom>
          <a:noFill/>
        </p:spPr>
        <p:txBody>
          <a:bodyPr wrap="square" rtlCol="0">
            <a:spAutoFit/>
          </a:bodyPr>
          <a:lstStyle/>
          <a:p>
            <a:r>
              <a:rPr lang="en-US" b="1" dirty="0" smtClean="0"/>
              <a:t>All subjects with SUD and/or HIV should receive medical clearance</a:t>
            </a:r>
          </a:p>
          <a:p>
            <a:r>
              <a:rPr lang="en-US" b="1" dirty="0" smtClean="0"/>
              <a:t>prior to any participation in exercise</a:t>
            </a:r>
          </a:p>
          <a:p>
            <a:endParaRPr lang="en-US" b="1" dirty="0" smtClean="0"/>
          </a:p>
          <a:p>
            <a:r>
              <a:rPr lang="en-US" b="1" dirty="0" smtClean="0"/>
              <a:t>Due to extremely sedentary behavior, subjects are encouraged to</a:t>
            </a:r>
          </a:p>
          <a:p>
            <a:r>
              <a:rPr lang="en-US" b="1" dirty="0" smtClean="0"/>
              <a:t>increase exercise and PA levels gradually with the goal of ultimately</a:t>
            </a:r>
          </a:p>
          <a:p>
            <a:r>
              <a:rPr lang="en-US" b="1" dirty="0" smtClean="0"/>
              <a:t>meeting ACSM guidelines for healthy adults</a:t>
            </a:r>
          </a:p>
          <a:p>
            <a:endParaRPr lang="en-US" dirty="0"/>
          </a:p>
        </p:txBody>
      </p:sp>
      <p:sp>
        <p:nvSpPr>
          <p:cNvPr id="12" name="TextBox 11"/>
          <p:cNvSpPr txBox="1"/>
          <p:nvPr/>
        </p:nvSpPr>
        <p:spPr>
          <a:xfrm>
            <a:off x="265474" y="6024202"/>
            <a:ext cx="6499123" cy="307777"/>
          </a:xfrm>
          <a:prstGeom prst="rect">
            <a:avLst/>
          </a:prstGeom>
          <a:noFill/>
        </p:spPr>
        <p:txBody>
          <a:bodyPr wrap="square" rtlCol="0">
            <a:spAutoFit/>
          </a:bodyPr>
          <a:lstStyle/>
          <a:p>
            <a:r>
              <a:rPr lang="en-US" sz="1400" dirty="0" smtClean="0"/>
              <a:t>Woodhouse, 1990  Image source: http://epic-treadmills.com </a:t>
            </a:r>
            <a:endParaRPr lang="en-US" sz="1400"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pic>
        <p:nvPicPr>
          <p:cNvPr id="22530" name="Picture 2" descr="http://epic-treadmills.com/wp-content/uploads/2011/06/Treadmill.jpg"/>
          <p:cNvPicPr>
            <a:picLocks noChangeAspect="1" noChangeArrowheads="1"/>
          </p:cNvPicPr>
          <p:nvPr/>
        </p:nvPicPr>
        <p:blipFill>
          <a:blip r:embed="rId5"/>
          <a:srcRect/>
          <a:stretch>
            <a:fillRect/>
          </a:stretch>
        </p:blipFill>
        <p:spPr bwMode="auto">
          <a:xfrm>
            <a:off x="6282388" y="3421626"/>
            <a:ext cx="2864463" cy="2864463"/>
          </a:xfrm>
          <a:prstGeom prst="rect">
            <a:avLst/>
          </a:prstGeom>
          <a:noFill/>
        </p:spPr>
      </p:pic>
      <p:sp>
        <p:nvSpPr>
          <p:cNvPr id="6" name="TextBox 5"/>
          <p:cNvSpPr txBox="1"/>
          <p:nvPr/>
        </p:nvSpPr>
        <p:spPr>
          <a:xfrm>
            <a:off x="9848" y="580103"/>
            <a:ext cx="9016166" cy="769441"/>
          </a:xfrm>
          <a:prstGeom prst="rect">
            <a:avLst/>
          </a:prstGeom>
          <a:noFill/>
        </p:spPr>
        <p:txBody>
          <a:bodyPr wrap="square" rtlCol="0">
            <a:spAutoFit/>
          </a:bodyPr>
          <a:lstStyle/>
          <a:p>
            <a:pPr algn="ctr"/>
            <a:r>
              <a:rPr lang="fr-FR" sz="4400" b="1" dirty="0" smtClean="0"/>
              <a:t>Unique </a:t>
            </a:r>
            <a:r>
              <a:rPr lang="fr-FR" sz="4400" b="1" dirty="0" err="1" smtClean="0"/>
              <a:t>Considerations</a:t>
            </a:r>
            <a:r>
              <a:rPr lang="fr-FR" sz="4400" b="1" dirty="0" smtClean="0"/>
              <a:t> in Ex</a:t>
            </a:r>
            <a:r>
              <a:rPr lang="fr-FR" sz="2000" b="1" dirty="0" smtClean="0"/>
              <a:t> </a:t>
            </a:r>
            <a:r>
              <a:rPr lang="fr-FR" sz="4400" b="1" dirty="0" smtClean="0"/>
              <a:t>R</a:t>
            </a:r>
          </a:p>
        </p:txBody>
      </p:sp>
      <p:sp>
        <p:nvSpPr>
          <p:cNvPr id="9" name="TextBox 8"/>
          <p:cNvSpPr txBox="1"/>
          <p:nvPr/>
        </p:nvSpPr>
        <p:spPr>
          <a:xfrm>
            <a:off x="7826481" y="940884"/>
            <a:ext cx="737419" cy="369332"/>
          </a:xfrm>
          <a:prstGeom prst="rect">
            <a:avLst/>
          </a:prstGeom>
          <a:noFill/>
        </p:spPr>
        <p:txBody>
          <a:bodyPr wrap="square" rtlCol="0">
            <a:spAutoFit/>
          </a:bodyPr>
          <a:lstStyle/>
          <a:p>
            <a:r>
              <a:rPr lang="en-US" b="1" dirty="0" smtClean="0"/>
              <a:t>X</a:t>
            </a:r>
            <a:endParaRPr lang="en-US" b="1" dirty="0"/>
          </a:p>
        </p:txBody>
      </p:sp>
      <p:sp>
        <p:nvSpPr>
          <p:cNvPr id="11" name="TextBox 10"/>
          <p:cNvSpPr txBox="1"/>
          <p:nvPr/>
        </p:nvSpPr>
        <p:spPr>
          <a:xfrm>
            <a:off x="1238865" y="1518120"/>
            <a:ext cx="7570839" cy="3139321"/>
          </a:xfrm>
          <a:prstGeom prst="rect">
            <a:avLst/>
          </a:prstGeom>
          <a:noFill/>
        </p:spPr>
        <p:txBody>
          <a:bodyPr wrap="square" rtlCol="0">
            <a:spAutoFit/>
          </a:bodyPr>
          <a:lstStyle/>
          <a:p>
            <a:r>
              <a:rPr lang="en-US" b="1" dirty="0" smtClean="0"/>
              <a:t>Some subjects with HIV experience wasting syndromes</a:t>
            </a:r>
          </a:p>
          <a:p>
            <a:r>
              <a:rPr lang="en-US" b="1" dirty="0" smtClean="0"/>
              <a:t>while others experience weight gain with lipodystrophy</a:t>
            </a:r>
            <a:r>
              <a:rPr lang="en-US" baseline="30000" dirty="0" smtClean="0"/>
              <a:t>1</a:t>
            </a:r>
          </a:p>
          <a:p>
            <a:endParaRPr lang="en-US" b="1" dirty="0" smtClean="0"/>
          </a:p>
          <a:p>
            <a:r>
              <a:rPr lang="en-US" b="1" dirty="0" smtClean="0"/>
              <a:t>More extreme </a:t>
            </a:r>
            <a:r>
              <a:rPr lang="en-US" b="1" dirty="0" err="1" smtClean="0"/>
              <a:t>comorbidities</a:t>
            </a:r>
            <a:r>
              <a:rPr lang="en-US" b="1" dirty="0" smtClean="0"/>
              <a:t> will require further</a:t>
            </a:r>
          </a:p>
          <a:p>
            <a:r>
              <a:rPr lang="en-US" b="1" dirty="0" smtClean="0"/>
              <a:t>manipulation of </a:t>
            </a:r>
            <a:r>
              <a:rPr lang="en-US" b="1" i="1" dirty="0" smtClean="0"/>
              <a:t>FITT</a:t>
            </a:r>
            <a:r>
              <a:rPr lang="en-US" b="1" dirty="0" smtClean="0"/>
              <a:t> principle; particularly intensity</a:t>
            </a:r>
            <a:r>
              <a:rPr lang="en-US" baseline="30000" dirty="0" smtClean="0"/>
              <a:t>2</a:t>
            </a:r>
          </a:p>
          <a:p>
            <a:endParaRPr lang="en-US" b="1" dirty="0" smtClean="0"/>
          </a:p>
          <a:p>
            <a:r>
              <a:rPr lang="en-US" b="1" dirty="0" smtClean="0"/>
              <a:t>Asymptomatic patients may be permitted to</a:t>
            </a:r>
          </a:p>
          <a:p>
            <a:r>
              <a:rPr lang="en-US" b="1" dirty="0" smtClean="0"/>
              <a:t>participate in more vigorous intensity exercise</a:t>
            </a:r>
          </a:p>
          <a:p>
            <a:r>
              <a:rPr lang="en-US" b="1" dirty="0" smtClean="0"/>
              <a:t>than those with noted health issues and/or risks</a:t>
            </a:r>
          </a:p>
          <a:p>
            <a:r>
              <a:rPr lang="en-US" b="1" dirty="0" smtClean="0"/>
              <a:t>who should be restricted to low or moderate</a:t>
            </a:r>
          </a:p>
          <a:p>
            <a:r>
              <a:rPr lang="en-US" b="1" dirty="0" smtClean="0"/>
              <a:t>intensity workouts</a:t>
            </a:r>
            <a:r>
              <a:rPr lang="en-US" baseline="30000" dirty="0" smtClean="0"/>
              <a:t>2</a:t>
            </a:r>
          </a:p>
        </p:txBody>
      </p:sp>
      <p:sp>
        <p:nvSpPr>
          <p:cNvPr id="12" name="TextBox 11"/>
          <p:cNvSpPr txBox="1"/>
          <p:nvPr/>
        </p:nvSpPr>
        <p:spPr>
          <a:xfrm>
            <a:off x="265474" y="6024202"/>
            <a:ext cx="6499123" cy="307777"/>
          </a:xfrm>
          <a:prstGeom prst="rect">
            <a:avLst/>
          </a:prstGeom>
          <a:noFill/>
        </p:spPr>
        <p:txBody>
          <a:bodyPr wrap="square" rtlCol="0">
            <a:spAutoFit/>
          </a:bodyPr>
          <a:lstStyle/>
          <a:p>
            <a:r>
              <a:rPr lang="en-US" sz="1400" b="1" dirty="0" smtClean="0"/>
              <a:t>1. </a:t>
            </a:r>
            <a:r>
              <a:rPr lang="en-US" sz="1400" dirty="0" err="1" smtClean="0"/>
              <a:t>Balog</a:t>
            </a:r>
            <a:r>
              <a:rPr lang="en-US" sz="1400" dirty="0" smtClean="0"/>
              <a:t>, 1998; Carr, 2003  2. ACSM, GETP8, 2009</a:t>
            </a:r>
            <a:endParaRPr lang="en-US" sz="1400"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fr-FR" sz="4400" b="1" dirty="0" err="1" smtClean="0"/>
              <a:t>Behavioral</a:t>
            </a:r>
            <a:r>
              <a:rPr lang="fr-FR" sz="4400" b="1" dirty="0" smtClean="0"/>
              <a:t> Change </a:t>
            </a:r>
            <a:r>
              <a:rPr lang="fr-FR" sz="4400" b="1" dirty="0" err="1" smtClean="0"/>
              <a:t>Strategies</a:t>
            </a:r>
            <a:endParaRPr lang="fr-FR" sz="4400" b="1" dirty="0" smtClean="0"/>
          </a:p>
        </p:txBody>
      </p:sp>
      <p:sp>
        <p:nvSpPr>
          <p:cNvPr id="8" name="Rectangle 7"/>
          <p:cNvSpPr/>
          <p:nvPr/>
        </p:nvSpPr>
        <p:spPr>
          <a:xfrm>
            <a:off x="49161" y="2428567"/>
            <a:ext cx="4208206" cy="2985433"/>
          </a:xfrm>
          <a:prstGeom prst="rect">
            <a:avLst/>
          </a:prstGeom>
        </p:spPr>
        <p:txBody>
          <a:bodyPr wrap="square">
            <a:spAutoFit/>
          </a:bodyPr>
          <a:lstStyle/>
          <a:p>
            <a:r>
              <a:rPr lang="en-US" sz="2000" dirty="0" smtClean="0"/>
              <a:t>Contingency management</a:t>
            </a:r>
          </a:p>
          <a:p>
            <a:endParaRPr lang="en-US" sz="1200" dirty="0" smtClean="0"/>
          </a:p>
          <a:p>
            <a:r>
              <a:rPr lang="en-US" sz="2000" dirty="0" smtClean="0"/>
              <a:t>Health belief model</a:t>
            </a:r>
          </a:p>
          <a:p>
            <a:endParaRPr lang="en-US" sz="1200" dirty="0" smtClean="0"/>
          </a:p>
          <a:p>
            <a:r>
              <a:rPr lang="en-US" sz="2000" dirty="0" smtClean="0"/>
              <a:t>Motivational Interviewing </a:t>
            </a:r>
          </a:p>
          <a:p>
            <a:endParaRPr lang="en-US" sz="1200" dirty="0" smtClean="0"/>
          </a:p>
          <a:p>
            <a:r>
              <a:rPr lang="en-US" sz="2000" dirty="0" smtClean="0"/>
              <a:t>Theory of planned behavior</a:t>
            </a:r>
          </a:p>
          <a:p>
            <a:r>
              <a:rPr lang="en-US" sz="1200" dirty="0" smtClean="0"/>
              <a:t> </a:t>
            </a:r>
          </a:p>
          <a:p>
            <a:r>
              <a:rPr lang="en-US" sz="2000" dirty="0" err="1" smtClean="0"/>
              <a:t>Transtheoretical</a:t>
            </a:r>
            <a:r>
              <a:rPr lang="en-US" sz="2000" dirty="0" smtClean="0"/>
              <a:t> model</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1" name="Rectangle 10"/>
          <p:cNvSpPr/>
          <p:nvPr/>
        </p:nvSpPr>
        <p:spPr>
          <a:xfrm>
            <a:off x="1012723" y="1563327"/>
            <a:ext cx="6725274" cy="2908489"/>
          </a:xfrm>
          <a:prstGeom prst="rect">
            <a:avLst/>
          </a:prstGeom>
        </p:spPr>
        <p:txBody>
          <a:bodyPr wrap="square">
            <a:spAutoFit/>
          </a:bodyPr>
          <a:lstStyle/>
          <a:p>
            <a:r>
              <a:rPr lang="en-US" sz="2000" b="1" dirty="0" smtClean="0"/>
              <a:t>All included studies:</a:t>
            </a:r>
          </a:p>
          <a:p>
            <a:endParaRPr lang="en-US" sz="1200" dirty="0" smtClean="0"/>
          </a:p>
          <a:p>
            <a:pPr lvl="1">
              <a:buFont typeface="Arial" pitchFamily="34" charset="0"/>
              <a:buChar char="•"/>
            </a:pPr>
            <a:r>
              <a:rPr lang="en-US" sz="2000" dirty="0" smtClean="0"/>
              <a:t> Were written in English</a:t>
            </a:r>
          </a:p>
          <a:p>
            <a:pPr lvl="1"/>
            <a:endParaRPr lang="en-US" sz="700" dirty="0" smtClean="0"/>
          </a:p>
          <a:p>
            <a:pPr lvl="1">
              <a:buFont typeface="Arial" pitchFamily="34" charset="0"/>
              <a:buChar char="•"/>
            </a:pPr>
            <a:r>
              <a:rPr lang="en-US" sz="2000" dirty="0" smtClean="0"/>
              <a:t> Appeared in peer-reviewed journals</a:t>
            </a:r>
          </a:p>
          <a:p>
            <a:pPr lvl="1"/>
            <a:endParaRPr lang="en-US" sz="700" dirty="0" smtClean="0"/>
          </a:p>
          <a:p>
            <a:pPr lvl="1">
              <a:buFont typeface="Arial" pitchFamily="34" charset="0"/>
              <a:buChar char="•"/>
            </a:pPr>
            <a:r>
              <a:rPr lang="en-US" sz="2000" dirty="0" smtClean="0"/>
              <a:t> Quantified the effects of exercise and/or PA</a:t>
            </a:r>
          </a:p>
          <a:p>
            <a:pPr lvl="1"/>
            <a:r>
              <a:rPr lang="en-US" sz="2000" dirty="0" smtClean="0"/>
              <a:t>   among people with SUD and/or HIV</a:t>
            </a:r>
          </a:p>
          <a:p>
            <a:endParaRPr lang="en-US" sz="2800" dirty="0" smtClean="0"/>
          </a:p>
          <a:p>
            <a:endParaRPr lang="en-US" sz="1000" dirty="0" smtClean="0"/>
          </a:p>
          <a:p>
            <a:endParaRPr lang="en-US" sz="1200" dirty="0" smtClean="0"/>
          </a:p>
          <a:p>
            <a:pPr lvl="1"/>
            <a:endParaRPr lang="en-US" sz="700" dirty="0" smtClean="0"/>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Methods</a:t>
            </a:r>
            <a:endParaRPr lang="en-US" sz="4400" b="1" dirty="0"/>
          </a:p>
        </p:txBody>
      </p:sp>
      <p:pic>
        <p:nvPicPr>
          <p:cNvPr id="123906" name="Picture 2" descr="http://www.hospitaldreamjobs.com/UserFiles/image/Medical%20Journal/MedicalJournal_Image.jpg"/>
          <p:cNvPicPr>
            <a:picLocks noChangeAspect="1" noChangeArrowheads="1"/>
          </p:cNvPicPr>
          <p:nvPr/>
        </p:nvPicPr>
        <p:blipFill>
          <a:blip r:embed="rId5"/>
          <a:srcRect/>
          <a:stretch>
            <a:fillRect/>
          </a:stretch>
        </p:blipFill>
        <p:spPr bwMode="auto">
          <a:xfrm>
            <a:off x="3241276" y="3873921"/>
            <a:ext cx="1921990" cy="2210618"/>
          </a:xfrm>
          <a:prstGeom prst="rect">
            <a:avLst/>
          </a:prstGeom>
          <a:noFill/>
        </p:spPr>
      </p:pic>
      <p:pic>
        <p:nvPicPr>
          <p:cNvPr id="123908" name="Picture 4" descr="http://www.hospitaldreamjobs.com/UserFiles/image/Medical%20Journal/AlliedHealth_Image.jpg"/>
          <p:cNvPicPr>
            <a:picLocks noChangeAspect="1" noChangeArrowheads="1"/>
          </p:cNvPicPr>
          <p:nvPr/>
        </p:nvPicPr>
        <p:blipFill>
          <a:blip r:embed="rId6"/>
          <a:srcRect/>
          <a:stretch>
            <a:fillRect/>
          </a:stretch>
        </p:blipFill>
        <p:spPr bwMode="auto">
          <a:xfrm>
            <a:off x="1869983" y="4113877"/>
            <a:ext cx="1381125" cy="1409700"/>
          </a:xfrm>
          <a:prstGeom prst="rect">
            <a:avLst/>
          </a:prstGeom>
          <a:noFill/>
        </p:spPr>
      </p:pic>
      <p:pic>
        <p:nvPicPr>
          <p:cNvPr id="123910" name="Picture 6" descr="http://www.nature.com/nature/journal/v428/n6978/images/428005a-i1.0.jpg"/>
          <p:cNvPicPr>
            <a:picLocks noChangeAspect="1" noChangeArrowheads="1"/>
          </p:cNvPicPr>
          <p:nvPr/>
        </p:nvPicPr>
        <p:blipFill>
          <a:blip r:embed="rId7"/>
          <a:srcRect/>
          <a:stretch>
            <a:fillRect/>
          </a:stretch>
        </p:blipFill>
        <p:spPr bwMode="auto">
          <a:xfrm>
            <a:off x="5133770" y="4088368"/>
            <a:ext cx="1034917" cy="1386049"/>
          </a:xfrm>
          <a:prstGeom prst="rect">
            <a:avLst/>
          </a:prstGeom>
          <a:noFill/>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pic>
        <p:nvPicPr>
          <p:cNvPr id="172034" name="Picture 2"/>
          <p:cNvPicPr>
            <a:picLocks noChangeAspect="1" noChangeArrowheads="1"/>
          </p:cNvPicPr>
          <p:nvPr/>
        </p:nvPicPr>
        <p:blipFill>
          <a:blip r:embed="rId5"/>
          <a:srcRect/>
          <a:stretch>
            <a:fillRect/>
          </a:stretch>
        </p:blipFill>
        <p:spPr bwMode="auto">
          <a:xfrm>
            <a:off x="12698" y="1494503"/>
            <a:ext cx="9134153" cy="4837470"/>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fr-FR" sz="4400" b="1" dirty="0" err="1" smtClean="0"/>
              <a:t>Behavioral</a:t>
            </a:r>
            <a:r>
              <a:rPr lang="fr-FR" sz="4400" b="1" dirty="0" smtClean="0"/>
              <a:t> Change </a:t>
            </a:r>
            <a:r>
              <a:rPr lang="fr-FR" sz="4400" b="1" dirty="0" err="1" smtClean="0"/>
              <a:t>Strategies</a:t>
            </a:r>
            <a:endParaRPr lang="fr-FR" sz="4400" b="1" dirty="0" smtClean="0"/>
          </a:p>
        </p:txBody>
      </p:sp>
      <p:pic>
        <p:nvPicPr>
          <p:cNvPr id="10" name="Picture 2"/>
          <p:cNvPicPr>
            <a:picLocks noChangeAspect="1" noChangeArrowheads="1"/>
          </p:cNvPicPr>
          <p:nvPr/>
        </p:nvPicPr>
        <p:blipFill>
          <a:blip r:embed="rId4"/>
          <a:srcRect/>
          <a:stretch>
            <a:fillRect/>
          </a:stretch>
        </p:blipFill>
        <p:spPr bwMode="auto">
          <a:xfrm>
            <a:off x="15820" y="2880389"/>
            <a:ext cx="452284" cy="3451584"/>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14902" y="0"/>
            <a:ext cx="452284" cy="2399067"/>
          </a:xfrm>
          <a:prstGeom prst="rect">
            <a:avLst/>
          </a:prstGeom>
          <a:noFill/>
          <a:ln w="9525">
            <a:noFill/>
            <a:miter lim="800000"/>
            <a:headEnd/>
            <a:tailEnd/>
          </a:ln>
        </p:spPr>
      </p:pic>
      <p:sp>
        <p:nvSpPr>
          <p:cNvPr id="8" name="Rectangle 7"/>
          <p:cNvSpPr/>
          <p:nvPr/>
        </p:nvSpPr>
        <p:spPr>
          <a:xfrm>
            <a:off x="49161" y="2428567"/>
            <a:ext cx="4208206" cy="2985433"/>
          </a:xfrm>
          <a:prstGeom prst="rect">
            <a:avLst/>
          </a:prstGeom>
        </p:spPr>
        <p:txBody>
          <a:bodyPr wrap="square">
            <a:spAutoFit/>
          </a:bodyPr>
          <a:lstStyle/>
          <a:p>
            <a:r>
              <a:rPr lang="en-US" sz="2000" dirty="0" smtClean="0"/>
              <a:t>Contingency management</a:t>
            </a:r>
          </a:p>
          <a:p>
            <a:endParaRPr lang="en-US" sz="1200" dirty="0" smtClean="0"/>
          </a:p>
          <a:p>
            <a:r>
              <a:rPr lang="en-US" sz="2000" dirty="0" smtClean="0"/>
              <a:t>Health belief model</a:t>
            </a:r>
          </a:p>
          <a:p>
            <a:endParaRPr lang="en-US" sz="1200" dirty="0" smtClean="0"/>
          </a:p>
          <a:p>
            <a:r>
              <a:rPr lang="en-US" sz="2000" dirty="0" smtClean="0"/>
              <a:t>Motivational Interviewing </a:t>
            </a:r>
          </a:p>
          <a:p>
            <a:endParaRPr lang="en-US" sz="1200" dirty="0" smtClean="0"/>
          </a:p>
          <a:p>
            <a:r>
              <a:rPr lang="en-US" sz="2000" dirty="0" smtClean="0"/>
              <a:t>Theory of planned behavior</a:t>
            </a:r>
          </a:p>
          <a:p>
            <a:r>
              <a:rPr lang="en-US" sz="1200" dirty="0" smtClean="0"/>
              <a:t> </a:t>
            </a:r>
          </a:p>
          <a:p>
            <a:r>
              <a:rPr lang="en-US" sz="2000" dirty="0" err="1" smtClean="0"/>
              <a:t>Transtheoretical</a:t>
            </a:r>
            <a:r>
              <a:rPr lang="en-US" sz="2000" dirty="0" smtClean="0"/>
              <a:t> model</a:t>
            </a:r>
          </a:p>
          <a:p>
            <a:endParaRPr lang="en-US" dirty="0" smtClean="0"/>
          </a:p>
          <a:p>
            <a:endParaRPr lang="en-US" dirty="0" smtClean="0"/>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pic>
        <p:nvPicPr>
          <p:cNvPr id="172034" name="Picture 2"/>
          <p:cNvPicPr>
            <a:picLocks noChangeAspect="1" noChangeArrowheads="1"/>
          </p:cNvPicPr>
          <p:nvPr/>
        </p:nvPicPr>
        <p:blipFill>
          <a:blip r:embed="rId5"/>
          <a:srcRect/>
          <a:stretch>
            <a:fillRect/>
          </a:stretch>
        </p:blipFill>
        <p:spPr bwMode="auto">
          <a:xfrm>
            <a:off x="12698" y="1494503"/>
            <a:ext cx="9134153" cy="4837470"/>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fr-FR" sz="4400" b="1" dirty="0" err="1" smtClean="0"/>
              <a:t>Behavioral</a:t>
            </a:r>
            <a:r>
              <a:rPr lang="fr-FR" sz="4400" b="1" dirty="0" smtClean="0"/>
              <a:t> Change </a:t>
            </a:r>
            <a:r>
              <a:rPr lang="fr-FR" sz="4400" b="1" dirty="0" err="1" smtClean="0"/>
              <a:t>Strategies</a:t>
            </a:r>
            <a:endParaRPr lang="fr-FR" sz="4400" b="1" dirty="0" smtClean="0"/>
          </a:p>
        </p:txBody>
      </p:sp>
      <p:pic>
        <p:nvPicPr>
          <p:cNvPr id="10" name="Picture 2"/>
          <p:cNvPicPr>
            <a:picLocks noChangeAspect="1" noChangeArrowheads="1"/>
          </p:cNvPicPr>
          <p:nvPr/>
        </p:nvPicPr>
        <p:blipFill>
          <a:blip r:embed="rId4"/>
          <a:srcRect/>
          <a:stretch>
            <a:fillRect/>
          </a:stretch>
        </p:blipFill>
        <p:spPr bwMode="auto">
          <a:xfrm>
            <a:off x="15820" y="2880389"/>
            <a:ext cx="452284" cy="3451584"/>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14902" y="0"/>
            <a:ext cx="452284" cy="2399067"/>
          </a:xfrm>
          <a:prstGeom prst="rect">
            <a:avLst/>
          </a:prstGeom>
          <a:noFill/>
          <a:ln w="9525">
            <a:noFill/>
            <a:miter lim="800000"/>
            <a:headEnd/>
            <a:tailEnd/>
          </a:ln>
        </p:spPr>
      </p:pic>
      <p:sp>
        <p:nvSpPr>
          <p:cNvPr id="8" name="Rectangle 7"/>
          <p:cNvSpPr/>
          <p:nvPr/>
        </p:nvSpPr>
        <p:spPr>
          <a:xfrm>
            <a:off x="49161" y="2428567"/>
            <a:ext cx="4208206" cy="2985433"/>
          </a:xfrm>
          <a:prstGeom prst="rect">
            <a:avLst/>
          </a:prstGeom>
        </p:spPr>
        <p:txBody>
          <a:bodyPr wrap="square">
            <a:spAutoFit/>
          </a:bodyPr>
          <a:lstStyle/>
          <a:p>
            <a:r>
              <a:rPr lang="en-US" sz="2000" dirty="0" smtClean="0"/>
              <a:t>Contingency management</a:t>
            </a:r>
          </a:p>
          <a:p>
            <a:endParaRPr lang="en-US" sz="1200" dirty="0" smtClean="0"/>
          </a:p>
          <a:p>
            <a:r>
              <a:rPr lang="en-US" sz="2000" dirty="0" smtClean="0"/>
              <a:t>Health belief model</a:t>
            </a:r>
          </a:p>
          <a:p>
            <a:endParaRPr lang="en-US" sz="1200" dirty="0" smtClean="0"/>
          </a:p>
          <a:p>
            <a:r>
              <a:rPr lang="en-US" sz="2000" dirty="0" smtClean="0"/>
              <a:t>Motivational Interviewing </a:t>
            </a:r>
          </a:p>
          <a:p>
            <a:endParaRPr lang="en-US" sz="1200" dirty="0" smtClean="0"/>
          </a:p>
          <a:p>
            <a:r>
              <a:rPr lang="en-US" sz="2000" dirty="0" smtClean="0"/>
              <a:t>Theory of planned behavior</a:t>
            </a:r>
          </a:p>
          <a:p>
            <a:r>
              <a:rPr lang="en-US" sz="1200" dirty="0" smtClean="0"/>
              <a:t> </a:t>
            </a:r>
          </a:p>
          <a:p>
            <a:r>
              <a:rPr lang="en-US" sz="2000" dirty="0" err="1" smtClean="0"/>
              <a:t>Transtheoretical</a:t>
            </a:r>
            <a:r>
              <a:rPr lang="en-US" sz="2000" dirty="0" smtClean="0"/>
              <a:t> model</a:t>
            </a:r>
          </a:p>
          <a:p>
            <a:endParaRPr lang="en-US" dirty="0" smtClean="0"/>
          </a:p>
          <a:p>
            <a:endParaRPr lang="en-US" dirty="0" smtClean="0"/>
          </a:p>
        </p:txBody>
      </p:sp>
      <p:sp>
        <p:nvSpPr>
          <p:cNvPr id="11" name="TextBox 10"/>
          <p:cNvSpPr txBox="1"/>
          <p:nvPr/>
        </p:nvSpPr>
        <p:spPr>
          <a:xfrm>
            <a:off x="3517900" y="1778000"/>
            <a:ext cx="5499100" cy="4693593"/>
          </a:xfrm>
          <a:prstGeom prst="rect">
            <a:avLst/>
          </a:prstGeom>
          <a:noFill/>
        </p:spPr>
        <p:txBody>
          <a:bodyPr wrap="square" rtlCol="0">
            <a:spAutoFit/>
          </a:bodyPr>
          <a:lstStyle/>
          <a:p>
            <a:r>
              <a:rPr lang="en-US" sz="2000" b="1" dirty="0" smtClean="0"/>
              <a:t>Provides tangible rewards (prizes, vouchers, etc)</a:t>
            </a:r>
          </a:p>
          <a:p>
            <a:r>
              <a:rPr lang="en-US" sz="2000" b="1" dirty="0" smtClean="0"/>
              <a:t>to motivate behavior change</a:t>
            </a:r>
          </a:p>
          <a:p>
            <a:endParaRPr lang="en-US" sz="1400" dirty="0" smtClean="0"/>
          </a:p>
          <a:p>
            <a:r>
              <a:rPr lang="en-US" sz="2000" b="1" dirty="0" smtClean="0"/>
              <a:t>Based on 3 basic behavioral principles</a:t>
            </a:r>
          </a:p>
          <a:p>
            <a:endParaRPr lang="en-US" sz="500" b="1" dirty="0" smtClean="0"/>
          </a:p>
          <a:p>
            <a:pPr>
              <a:buFont typeface="Arial" pitchFamily="34" charset="0"/>
              <a:buChar char="•"/>
            </a:pPr>
            <a:r>
              <a:rPr lang="en-US" dirty="0" smtClean="0"/>
              <a:t>  Frequently measure behavior targeted for change</a:t>
            </a:r>
          </a:p>
          <a:p>
            <a:pPr>
              <a:buFont typeface="Arial" pitchFamily="34" charset="0"/>
              <a:buChar char="•"/>
            </a:pPr>
            <a:r>
              <a:rPr lang="en-US" dirty="0" smtClean="0"/>
              <a:t>  Provide reinforcement when behavior occurs</a:t>
            </a:r>
          </a:p>
          <a:p>
            <a:pPr>
              <a:buFont typeface="Arial" pitchFamily="34" charset="0"/>
              <a:buChar char="•"/>
            </a:pPr>
            <a:r>
              <a:rPr lang="en-US" dirty="0" smtClean="0"/>
              <a:t>  Withhold reinforcement when behavior does not</a:t>
            </a:r>
          </a:p>
          <a:p>
            <a:endParaRPr lang="en-US" sz="1400" dirty="0" smtClean="0"/>
          </a:p>
          <a:p>
            <a:r>
              <a:rPr lang="en-US" sz="2000" b="1" dirty="0" err="1" smtClean="0"/>
              <a:t>Stalonas</a:t>
            </a:r>
            <a:r>
              <a:rPr lang="en-US" sz="2000" b="1" dirty="0" smtClean="0"/>
              <a:t> et al. (1978) found a primitive CM intervention to promote weight loss in obese adults</a:t>
            </a:r>
          </a:p>
          <a:p>
            <a:endParaRPr lang="en-US" sz="1400" b="1" dirty="0" smtClean="0"/>
          </a:p>
          <a:p>
            <a:r>
              <a:rPr lang="en-US" sz="2000" b="1" dirty="0" smtClean="0"/>
              <a:t>Higgins et al. (1994, 2000, 2003, 2007) and Rawson et al.  (2002, 2006) found CM to promote drug abstinence in cocaine-dependent patients</a:t>
            </a:r>
          </a:p>
          <a:p>
            <a:endParaRPr lang="en-US" dirty="0" smtClean="0"/>
          </a:p>
        </p:txBody>
      </p:sp>
    </p:spTree>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12699" y="0"/>
            <a:ext cx="9134153" cy="6351643"/>
          </a:xfrm>
          <a:prstGeom prst="rect">
            <a:avLst/>
          </a:prstGeom>
          <a:noFill/>
          <a:ln w="9525">
            <a:noFill/>
            <a:miter lim="800000"/>
            <a:headEnd/>
            <a:tailEnd/>
          </a:ln>
        </p:spPr>
      </p:pic>
      <p:pic>
        <p:nvPicPr>
          <p:cNvPr id="172034" name="Picture 2"/>
          <p:cNvPicPr>
            <a:picLocks noChangeAspect="1" noChangeArrowheads="1"/>
          </p:cNvPicPr>
          <p:nvPr/>
        </p:nvPicPr>
        <p:blipFill>
          <a:blip r:embed="rId5"/>
          <a:srcRect/>
          <a:stretch>
            <a:fillRect/>
          </a:stretch>
        </p:blipFill>
        <p:spPr bwMode="auto">
          <a:xfrm>
            <a:off x="12698" y="1494503"/>
            <a:ext cx="9134153" cy="4837470"/>
          </a:xfrm>
          <a:prstGeom prst="rect">
            <a:avLst/>
          </a:prstGeom>
          <a:noFill/>
          <a:ln w="9525">
            <a:noFill/>
            <a:miter lim="800000"/>
            <a:headEnd/>
            <a:tailEnd/>
          </a:ln>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fr-FR" sz="4400" b="1" dirty="0" err="1" smtClean="0"/>
              <a:t>Behavioral</a:t>
            </a:r>
            <a:r>
              <a:rPr lang="fr-FR" sz="4400" b="1" dirty="0" smtClean="0"/>
              <a:t> Change </a:t>
            </a:r>
            <a:r>
              <a:rPr lang="fr-FR" sz="4400" b="1" dirty="0" err="1" smtClean="0"/>
              <a:t>Strategies</a:t>
            </a:r>
            <a:endParaRPr lang="fr-FR" sz="4400" b="1" dirty="0" smtClean="0"/>
          </a:p>
        </p:txBody>
      </p:sp>
      <p:pic>
        <p:nvPicPr>
          <p:cNvPr id="10" name="Picture 2"/>
          <p:cNvPicPr>
            <a:picLocks noChangeAspect="1" noChangeArrowheads="1"/>
          </p:cNvPicPr>
          <p:nvPr/>
        </p:nvPicPr>
        <p:blipFill>
          <a:blip r:embed="rId4"/>
          <a:srcRect/>
          <a:stretch>
            <a:fillRect/>
          </a:stretch>
        </p:blipFill>
        <p:spPr bwMode="auto">
          <a:xfrm>
            <a:off x="15820" y="2880389"/>
            <a:ext cx="452284" cy="3451584"/>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14902" y="0"/>
            <a:ext cx="452284" cy="2399067"/>
          </a:xfrm>
          <a:prstGeom prst="rect">
            <a:avLst/>
          </a:prstGeom>
          <a:noFill/>
          <a:ln w="9525">
            <a:noFill/>
            <a:miter lim="800000"/>
            <a:headEnd/>
            <a:tailEnd/>
          </a:ln>
        </p:spPr>
      </p:pic>
      <p:sp>
        <p:nvSpPr>
          <p:cNvPr id="8" name="Rectangle 7"/>
          <p:cNvSpPr/>
          <p:nvPr/>
        </p:nvSpPr>
        <p:spPr>
          <a:xfrm>
            <a:off x="49161" y="2428567"/>
            <a:ext cx="4208206" cy="2985433"/>
          </a:xfrm>
          <a:prstGeom prst="rect">
            <a:avLst/>
          </a:prstGeom>
        </p:spPr>
        <p:txBody>
          <a:bodyPr wrap="square">
            <a:spAutoFit/>
          </a:bodyPr>
          <a:lstStyle/>
          <a:p>
            <a:r>
              <a:rPr lang="en-US" sz="2000" dirty="0" smtClean="0"/>
              <a:t>Contingency management</a:t>
            </a:r>
          </a:p>
          <a:p>
            <a:endParaRPr lang="en-US" sz="1200" dirty="0" smtClean="0"/>
          </a:p>
          <a:p>
            <a:r>
              <a:rPr lang="en-US" sz="2000" dirty="0" smtClean="0"/>
              <a:t>Health belief model</a:t>
            </a:r>
          </a:p>
          <a:p>
            <a:endParaRPr lang="en-US" sz="1200" dirty="0" smtClean="0"/>
          </a:p>
          <a:p>
            <a:r>
              <a:rPr lang="en-US" sz="2000" dirty="0" smtClean="0"/>
              <a:t>Motivational Interviewing </a:t>
            </a:r>
          </a:p>
          <a:p>
            <a:endParaRPr lang="en-US" sz="1200" dirty="0" smtClean="0"/>
          </a:p>
          <a:p>
            <a:r>
              <a:rPr lang="en-US" sz="2000" dirty="0" smtClean="0"/>
              <a:t>Theory of planned behavior</a:t>
            </a:r>
          </a:p>
          <a:p>
            <a:r>
              <a:rPr lang="en-US" sz="1200" dirty="0" smtClean="0"/>
              <a:t> </a:t>
            </a:r>
          </a:p>
          <a:p>
            <a:r>
              <a:rPr lang="en-US" sz="2000" dirty="0" err="1" smtClean="0"/>
              <a:t>Transtheoretical</a:t>
            </a:r>
            <a:r>
              <a:rPr lang="en-US" sz="2000" dirty="0" smtClean="0"/>
              <a:t> model</a:t>
            </a:r>
          </a:p>
          <a:p>
            <a:endParaRPr lang="en-US" dirty="0" smtClean="0"/>
          </a:p>
          <a:p>
            <a:endParaRPr lang="en-US" dirty="0" smtClean="0"/>
          </a:p>
        </p:txBody>
      </p:sp>
      <p:sp>
        <p:nvSpPr>
          <p:cNvPr id="11" name="TextBox 10"/>
          <p:cNvSpPr txBox="1"/>
          <p:nvPr/>
        </p:nvSpPr>
        <p:spPr>
          <a:xfrm>
            <a:off x="3517900" y="1774914"/>
            <a:ext cx="5499100" cy="4447371"/>
          </a:xfrm>
          <a:prstGeom prst="rect">
            <a:avLst/>
          </a:prstGeom>
          <a:noFill/>
        </p:spPr>
        <p:txBody>
          <a:bodyPr wrap="square" rtlCol="0">
            <a:spAutoFit/>
          </a:bodyPr>
          <a:lstStyle/>
          <a:p>
            <a:endParaRPr lang="en-US" sz="100" b="1" dirty="0" smtClean="0"/>
          </a:p>
          <a:p>
            <a:endParaRPr lang="en-US" sz="2000" b="1" dirty="0" smtClean="0"/>
          </a:p>
          <a:p>
            <a:r>
              <a:rPr lang="en-US" sz="2000" b="1" dirty="0" smtClean="0"/>
              <a:t>Exercise adherence is susceptible to influence by reinforcement</a:t>
            </a:r>
            <a:r>
              <a:rPr lang="en-US" sz="2000" baseline="30000" dirty="0" smtClean="0"/>
              <a:t>1</a:t>
            </a:r>
          </a:p>
          <a:p>
            <a:endParaRPr lang="en-US" sz="2000" b="1" dirty="0" smtClean="0"/>
          </a:p>
          <a:p>
            <a:r>
              <a:rPr lang="en-US" sz="2000" b="1" dirty="0" smtClean="0"/>
              <a:t>People with SUD benefit from exercise programs</a:t>
            </a:r>
            <a:r>
              <a:rPr lang="en-US" sz="2000" baseline="30000" dirty="0" smtClean="0"/>
              <a:t>2</a:t>
            </a:r>
          </a:p>
          <a:p>
            <a:endParaRPr lang="en-US" sz="2000" b="1" dirty="0" smtClean="0"/>
          </a:p>
          <a:p>
            <a:r>
              <a:rPr lang="en-US" sz="2000" b="1" dirty="0" smtClean="0"/>
              <a:t>CM reduces HIV risk behaviors relative to control conditions</a:t>
            </a:r>
            <a:r>
              <a:rPr lang="en-US" sz="2000" baseline="30000" dirty="0" smtClean="0"/>
              <a:t>3</a:t>
            </a:r>
          </a:p>
          <a:p>
            <a:endParaRPr lang="en-US" sz="2000" b="1" dirty="0" smtClean="0"/>
          </a:p>
          <a:p>
            <a:endParaRPr lang="en-US" sz="2000" b="1" dirty="0" smtClean="0"/>
          </a:p>
          <a:p>
            <a:endParaRPr lang="en-US" sz="2000" b="1" dirty="0" smtClean="0"/>
          </a:p>
          <a:p>
            <a:endParaRPr lang="en-US" sz="2000" b="1" dirty="0" smtClean="0"/>
          </a:p>
          <a:p>
            <a:pPr marL="342900" indent="-342900">
              <a:buAutoNum type="arabicPeriod"/>
            </a:pPr>
            <a:r>
              <a:rPr lang="en-US" sz="1400" dirty="0" smtClean="0"/>
              <a:t>Epstein et al. 1980, 1994, 1995, 2001, 2004</a:t>
            </a:r>
          </a:p>
          <a:p>
            <a:pPr marL="342900" indent="-342900">
              <a:buAutoNum type="arabicPeriod"/>
            </a:pPr>
            <a:r>
              <a:rPr lang="en-US" sz="1400" dirty="0" smtClean="0"/>
              <a:t>Brown et al., 2009, 2010; Marcus et al., 1999, 2005</a:t>
            </a:r>
          </a:p>
          <a:p>
            <a:pPr marL="342900" indent="-342900">
              <a:buAutoNum type="arabicPeriod"/>
            </a:pPr>
            <a:r>
              <a:rPr lang="en-US" sz="1400" dirty="0" smtClean="0"/>
              <a:t>Hanson et al., 2008</a:t>
            </a:r>
            <a:endParaRPr lang="en-US" sz="1400" dirty="0"/>
          </a:p>
        </p:txBody>
      </p:sp>
    </p:spTree>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7" name="Picture 2"/>
          <p:cNvPicPr>
            <a:picLocks noChangeAspect="1" noChangeArrowheads="1"/>
          </p:cNvPicPr>
          <p:nvPr/>
        </p:nvPicPr>
        <p:blipFill>
          <a:blip r:embed="rId4"/>
          <a:srcRect/>
          <a:stretch>
            <a:fillRect/>
          </a:stretch>
        </p:blipFill>
        <p:spPr bwMode="auto">
          <a:xfrm>
            <a:off x="0" y="0"/>
            <a:ext cx="9134153" cy="6351643"/>
          </a:xfrm>
          <a:prstGeom prst="rect">
            <a:avLst/>
          </a:prstGeom>
          <a:noFill/>
          <a:ln w="9525">
            <a:noFill/>
            <a:miter lim="800000"/>
            <a:headEnd/>
            <a:tailEnd/>
          </a:ln>
        </p:spPr>
      </p:pic>
      <p:pic>
        <p:nvPicPr>
          <p:cNvPr id="8193" name="Picture 1"/>
          <p:cNvPicPr>
            <a:picLocks noChangeAspect="1" noChangeArrowheads="1"/>
          </p:cNvPicPr>
          <p:nvPr/>
        </p:nvPicPr>
        <p:blipFill>
          <a:blip r:embed="rId5"/>
          <a:srcRect/>
          <a:stretch>
            <a:fillRect/>
          </a:stretch>
        </p:blipFill>
        <p:spPr bwMode="auto">
          <a:xfrm>
            <a:off x="6848357" y="3372465"/>
            <a:ext cx="1872855" cy="2895988"/>
          </a:xfrm>
          <a:prstGeom prst="rect">
            <a:avLst/>
          </a:prstGeom>
          <a:noFill/>
          <a:ln w="9525">
            <a:noFill/>
            <a:miter lim="800000"/>
            <a:headEnd/>
            <a:tailEnd/>
          </a:ln>
        </p:spPr>
      </p:pic>
      <p:pic>
        <p:nvPicPr>
          <p:cNvPr id="9" name="Picture 8" descr="2949389-300x300.jpg"/>
          <p:cNvPicPr>
            <a:picLocks noChangeAspect="1"/>
          </p:cNvPicPr>
          <p:nvPr/>
        </p:nvPicPr>
        <p:blipFill>
          <a:blip r:embed="rId6"/>
          <a:stretch>
            <a:fillRect/>
          </a:stretch>
        </p:blipFill>
        <p:spPr>
          <a:xfrm>
            <a:off x="-180058" y="3494143"/>
            <a:ext cx="2857500" cy="2857500"/>
          </a:xfrm>
          <a:prstGeom prst="rect">
            <a:avLst/>
          </a:prstGeom>
        </p:spPr>
      </p:pic>
      <p:sp>
        <p:nvSpPr>
          <p:cNvPr id="6" name="TextBox 5"/>
          <p:cNvSpPr txBox="1"/>
          <p:nvPr/>
        </p:nvSpPr>
        <p:spPr>
          <a:xfrm>
            <a:off x="9847" y="580103"/>
            <a:ext cx="9134153" cy="769441"/>
          </a:xfrm>
          <a:prstGeom prst="rect">
            <a:avLst/>
          </a:prstGeom>
          <a:noFill/>
        </p:spPr>
        <p:txBody>
          <a:bodyPr wrap="square" rtlCol="0">
            <a:spAutoFit/>
          </a:bodyPr>
          <a:lstStyle/>
          <a:p>
            <a:pPr algn="ctr"/>
            <a:r>
              <a:rPr lang="fr-FR" sz="4400" b="1" dirty="0" err="1" smtClean="0"/>
              <a:t>Take</a:t>
            </a:r>
            <a:r>
              <a:rPr lang="fr-FR" sz="4400" b="1" dirty="0" smtClean="0"/>
              <a:t>-Home Messages</a:t>
            </a:r>
          </a:p>
        </p:txBody>
      </p:sp>
      <p:sp>
        <p:nvSpPr>
          <p:cNvPr id="8" name="Rectangle 7"/>
          <p:cNvSpPr/>
          <p:nvPr/>
        </p:nvSpPr>
        <p:spPr>
          <a:xfrm>
            <a:off x="452283" y="1553497"/>
            <a:ext cx="8268929" cy="2646878"/>
          </a:xfrm>
          <a:prstGeom prst="rect">
            <a:avLst/>
          </a:prstGeom>
        </p:spPr>
        <p:txBody>
          <a:bodyPr wrap="square">
            <a:spAutoFit/>
          </a:bodyPr>
          <a:lstStyle/>
          <a:p>
            <a:pPr algn="ctr"/>
            <a:r>
              <a:rPr lang="en-US" sz="1600" dirty="0" smtClean="0"/>
              <a:t>Physical activity and exercise can be safe lifestyle interventions for people with SUD and HIV</a:t>
            </a:r>
          </a:p>
          <a:p>
            <a:pPr algn="ctr"/>
            <a:endParaRPr lang="en-US" sz="1000" dirty="0" smtClean="0"/>
          </a:p>
          <a:p>
            <a:pPr algn="ctr"/>
            <a:r>
              <a:rPr lang="en-US" sz="1600" dirty="0" smtClean="0"/>
              <a:t>Before engaging in any Ex R</a:t>
            </a:r>
            <a:r>
              <a:rPr lang="en-US" sz="1600" baseline="-25000" dirty="0" smtClean="0"/>
              <a:t>x</a:t>
            </a:r>
            <a:r>
              <a:rPr lang="en-US" sz="1600" dirty="0" smtClean="0"/>
              <a:t> medical clearance should be granted from a physician</a:t>
            </a:r>
          </a:p>
          <a:p>
            <a:pPr algn="ctr"/>
            <a:endParaRPr lang="en-US" sz="1000" dirty="0" smtClean="0"/>
          </a:p>
          <a:p>
            <a:pPr algn="ctr"/>
            <a:r>
              <a:rPr lang="en-US" sz="1600" dirty="0" smtClean="0"/>
              <a:t>Once cleared for exercise testing, the battery should be conducted by a trained technician</a:t>
            </a:r>
          </a:p>
          <a:p>
            <a:pPr algn="ctr"/>
            <a:endParaRPr lang="en-US" sz="1000" dirty="0" smtClean="0"/>
          </a:p>
          <a:p>
            <a:pPr algn="ctr"/>
            <a:r>
              <a:rPr lang="en-US" sz="1600" dirty="0" smtClean="0"/>
              <a:t>Following testing, the person should slowly work toward the ACSM guidelines for healthy adults</a:t>
            </a:r>
          </a:p>
          <a:p>
            <a:pPr algn="ctr"/>
            <a:endParaRPr lang="en-US" dirty="0" smtClean="0"/>
          </a:p>
          <a:p>
            <a:endParaRPr lang="en-US" dirty="0" smtClean="0"/>
          </a:p>
          <a:p>
            <a:endParaRPr lang="en-US" dirty="0" smtClean="0"/>
          </a:p>
          <a:p>
            <a:endParaRPr lang="en-US" dirty="0" smtClean="0"/>
          </a:p>
        </p:txBody>
      </p:sp>
      <p:sp>
        <p:nvSpPr>
          <p:cNvPr id="10" name="TextBox 9"/>
          <p:cNvSpPr txBox="1"/>
          <p:nvPr/>
        </p:nvSpPr>
        <p:spPr>
          <a:xfrm>
            <a:off x="2045102" y="5469344"/>
            <a:ext cx="4680155" cy="261610"/>
          </a:xfrm>
          <a:prstGeom prst="rect">
            <a:avLst/>
          </a:prstGeom>
          <a:noFill/>
        </p:spPr>
        <p:txBody>
          <a:bodyPr wrap="square" rtlCol="0">
            <a:spAutoFit/>
          </a:bodyPr>
          <a:lstStyle/>
          <a:p>
            <a:r>
              <a:rPr lang="en-US" sz="1100" dirty="0" smtClean="0"/>
              <a:t>Image sources: http://blogs.babble.com, http://www.superstock.com</a:t>
            </a:r>
            <a:endParaRPr lang="en-US" sz="1100" dirty="0"/>
          </a:p>
        </p:txBody>
      </p:sp>
      <p:sp>
        <p:nvSpPr>
          <p:cNvPr id="11" name="Right Arrow 10"/>
          <p:cNvSpPr/>
          <p:nvPr/>
        </p:nvSpPr>
        <p:spPr>
          <a:xfrm>
            <a:off x="2064766" y="4427553"/>
            <a:ext cx="4763928" cy="14410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172930" y="3175825"/>
            <a:ext cx="4866968" cy="738664"/>
          </a:xfrm>
          <a:prstGeom prst="rect">
            <a:avLst/>
          </a:prstGeom>
          <a:noFill/>
        </p:spPr>
        <p:txBody>
          <a:bodyPr wrap="square" rtlCol="0">
            <a:spAutoFit/>
          </a:bodyPr>
          <a:lstStyle/>
          <a:p>
            <a:pPr algn="ctr"/>
            <a:r>
              <a:rPr lang="en-US" sz="1600" dirty="0" smtClean="0"/>
              <a:t>Several strategies exist to motivate exercise adherence</a:t>
            </a:r>
          </a:p>
          <a:p>
            <a:pPr algn="ctr"/>
            <a:endParaRPr lang="en-US" sz="1000" dirty="0" smtClean="0"/>
          </a:p>
          <a:p>
            <a:pPr algn="ctr"/>
            <a:r>
              <a:rPr lang="en-US" sz="1600" dirty="0" smtClean="0"/>
              <a:t>One strategy is Contingency Management</a:t>
            </a:r>
            <a:endParaRPr lang="en-US" sz="1600"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2162" name="Picture 2"/>
          <p:cNvPicPr>
            <a:picLocks noChangeAspect="1" noChangeArrowheads="1"/>
          </p:cNvPicPr>
          <p:nvPr/>
        </p:nvPicPr>
        <p:blipFill>
          <a:blip r:embed="rId4"/>
          <a:srcRect/>
          <a:stretch>
            <a:fillRect/>
          </a:stretch>
        </p:blipFill>
        <p:spPr bwMode="auto">
          <a:xfrm>
            <a:off x="1588" y="0"/>
            <a:ext cx="9142412" cy="6348413"/>
          </a:xfrm>
          <a:prstGeom prst="rect">
            <a:avLst/>
          </a:prstGeom>
          <a:noFill/>
          <a:ln w="9525">
            <a:noFill/>
            <a:miter lim="800000"/>
            <a:headEnd/>
            <a:tailEnd/>
          </a:ln>
          <a:effectLst/>
        </p:spPr>
      </p:pic>
      <p:sp>
        <p:nvSpPr>
          <p:cNvPr id="4" name="Rectangle 3"/>
          <p:cNvSpPr/>
          <p:nvPr/>
        </p:nvSpPr>
        <p:spPr>
          <a:xfrm>
            <a:off x="76200" y="5969000"/>
            <a:ext cx="5168900" cy="307777"/>
          </a:xfrm>
          <a:prstGeom prst="rect">
            <a:avLst/>
          </a:prstGeom>
        </p:spPr>
        <p:txBody>
          <a:bodyPr wrap="square">
            <a:spAutoFit/>
          </a:bodyPr>
          <a:lstStyle/>
          <a:p>
            <a:r>
              <a:rPr lang="en-US" sz="1400" dirty="0" smtClean="0"/>
              <a:t>Image source: http://themadcaplaughed.tumblr.com</a:t>
            </a:r>
            <a:endParaRPr lang="en-US" sz="1400"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91299"/>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pic>
        <p:nvPicPr>
          <p:cNvPr id="61443" name="Picture 3"/>
          <p:cNvPicPr>
            <a:picLocks noChangeAspect="1" noChangeArrowheads="1"/>
          </p:cNvPicPr>
          <p:nvPr/>
        </p:nvPicPr>
        <p:blipFill>
          <a:blip r:embed="rId4"/>
          <a:srcRect/>
          <a:stretch>
            <a:fillRect/>
          </a:stretch>
        </p:blipFill>
        <p:spPr bwMode="auto">
          <a:xfrm>
            <a:off x="365487" y="420612"/>
            <a:ext cx="8424552" cy="54907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91299"/>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pic>
        <p:nvPicPr>
          <p:cNvPr id="62469" name="Picture 5"/>
          <p:cNvPicPr>
            <a:picLocks noChangeAspect="1" noChangeArrowheads="1"/>
          </p:cNvPicPr>
          <p:nvPr/>
        </p:nvPicPr>
        <p:blipFill>
          <a:blip r:embed="rId4"/>
          <a:srcRect/>
          <a:stretch>
            <a:fillRect/>
          </a:stretch>
        </p:blipFill>
        <p:spPr bwMode="auto">
          <a:xfrm>
            <a:off x="245805" y="652490"/>
            <a:ext cx="8645935" cy="50327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91299"/>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pic>
        <p:nvPicPr>
          <p:cNvPr id="62467" name="Picture 3"/>
          <p:cNvPicPr>
            <a:picLocks noChangeAspect="1" noChangeArrowheads="1"/>
          </p:cNvPicPr>
          <p:nvPr/>
        </p:nvPicPr>
        <p:blipFill>
          <a:blip r:embed="rId4"/>
          <a:srcRect/>
          <a:stretch>
            <a:fillRect/>
          </a:stretch>
        </p:blipFill>
        <p:spPr bwMode="auto">
          <a:xfrm>
            <a:off x="358262" y="432178"/>
            <a:ext cx="8499197" cy="503455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sp>
        <p:nvSpPr>
          <p:cNvPr id="7" name="TextBox 6"/>
          <p:cNvSpPr txBox="1"/>
          <p:nvPr/>
        </p:nvSpPr>
        <p:spPr>
          <a:xfrm>
            <a:off x="0" y="5991299"/>
            <a:ext cx="9144000" cy="307777"/>
          </a:xfrm>
          <a:prstGeom prst="rect">
            <a:avLst/>
          </a:prstGeom>
          <a:noFill/>
        </p:spPr>
        <p:txBody>
          <a:bodyPr wrap="square" rtlCol="0">
            <a:spAutoFit/>
          </a:bodyPr>
          <a:lstStyle/>
          <a:p>
            <a:pPr algn="ctr"/>
            <a:r>
              <a:rPr lang="en-US" sz="1400" dirty="0" smtClean="0"/>
              <a:t>UNODC, World Drug Report, 2010</a:t>
            </a:r>
            <a:endParaRPr lang="en-US" sz="1400" dirty="0"/>
          </a:p>
        </p:txBody>
      </p:sp>
      <p:pic>
        <p:nvPicPr>
          <p:cNvPr id="62466" name="Picture 2"/>
          <p:cNvPicPr>
            <a:picLocks noChangeAspect="1" noChangeArrowheads="1"/>
          </p:cNvPicPr>
          <p:nvPr/>
        </p:nvPicPr>
        <p:blipFill>
          <a:blip r:embed="rId4"/>
          <a:srcRect/>
          <a:stretch>
            <a:fillRect/>
          </a:stretch>
        </p:blipFill>
        <p:spPr bwMode="auto">
          <a:xfrm>
            <a:off x="358262" y="419256"/>
            <a:ext cx="8431776" cy="5396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9" name="Picture 2"/>
          <p:cNvPicPr>
            <a:picLocks noChangeAspect="1" noChangeArrowheads="1"/>
          </p:cNvPicPr>
          <p:nvPr/>
        </p:nvPicPr>
        <p:blipFill>
          <a:blip r:embed="rId4"/>
          <a:srcRect/>
          <a:stretch>
            <a:fillRect/>
          </a:stretch>
        </p:blipFill>
        <p:spPr bwMode="auto">
          <a:xfrm>
            <a:off x="0" y="0"/>
            <a:ext cx="9144000" cy="6350000"/>
          </a:xfrm>
          <a:prstGeom prst="rect">
            <a:avLst/>
          </a:prstGeom>
          <a:noFill/>
          <a:ln w="9525">
            <a:noFill/>
            <a:miter lim="800000"/>
            <a:headEnd/>
            <a:tailEnd/>
          </a:ln>
        </p:spPr>
      </p:pic>
      <p:sp>
        <p:nvSpPr>
          <p:cNvPr id="11" name="Rectangle 10"/>
          <p:cNvSpPr/>
          <p:nvPr/>
        </p:nvSpPr>
        <p:spPr>
          <a:xfrm>
            <a:off x="1012723" y="1563327"/>
            <a:ext cx="6725274" cy="3216265"/>
          </a:xfrm>
          <a:prstGeom prst="rect">
            <a:avLst/>
          </a:prstGeom>
        </p:spPr>
        <p:txBody>
          <a:bodyPr wrap="square">
            <a:spAutoFit/>
          </a:bodyPr>
          <a:lstStyle/>
          <a:p>
            <a:r>
              <a:rPr lang="en-US" sz="2000" b="1" dirty="0" smtClean="0"/>
              <a:t>All included studies:</a:t>
            </a:r>
          </a:p>
          <a:p>
            <a:endParaRPr lang="en-US" sz="1200" dirty="0" smtClean="0"/>
          </a:p>
          <a:p>
            <a:pPr lvl="1">
              <a:buFont typeface="Arial" pitchFamily="34" charset="0"/>
              <a:buChar char="•"/>
            </a:pPr>
            <a:r>
              <a:rPr lang="en-US" sz="2000" dirty="0" smtClean="0"/>
              <a:t> Were written in English</a:t>
            </a:r>
          </a:p>
          <a:p>
            <a:pPr lvl="1"/>
            <a:endParaRPr lang="en-US" sz="700" dirty="0" smtClean="0"/>
          </a:p>
          <a:p>
            <a:pPr lvl="1">
              <a:buFont typeface="Arial" pitchFamily="34" charset="0"/>
              <a:buChar char="•"/>
            </a:pPr>
            <a:r>
              <a:rPr lang="en-US" sz="2000" dirty="0" smtClean="0"/>
              <a:t> Appeared in peer-reviewed journals</a:t>
            </a:r>
          </a:p>
          <a:p>
            <a:pPr lvl="1"/>
            <a:endParaRPr lang="en-US" sz="700" dirty="0" smtClean="0"/>
          </a:p>
          <a:p>
            <a:pPr lvl="1">
              <a:buFont typeface="Arial" pitchFamily="34" charset="0"/>
              <a:buChar char="•"/>
            </a:pPr>
            <a:r>
              <a:rPr lang="en-US" sz="2000" dirty="0" smtClean="0"/>
              <a:t> Quantified the effects of exercise and/or PA</a:t>
            </a:r>
          </a:p>
          <a:p>
            <a:pPr lvl="1"/>
            <a:r>
              <a:rPr lang="en-US" sz="2000" dirty="0" smtClean="0"/>
              <a:t>   among people with SUD and/or HIV</a:t>
            </a:r>
          </a:p>
          <a:p>
            <a:endParaRPr lang="en-US" sz="2800" dirty="0" smtClean="0"/>
          </a:p>
          <a:p>
            <a:endParaRPr lang="en-US" sz="1000" dirty="0" smtClean="0"/>
          </a:p>
          <a:p>
            <a:r>
              <a:rPr lang="en-US" sz="2000" b="1" dirty="0" smtClean="0"/>
              <a:t>Studies were excluded if:</a:t>
            </a:r>
          </a:p>
          <a:p>
            <a:endParaRPr lang="en-US" sz="1200" dirty="0" smtClean="0"/>
          </a:p>
          <a:p>
            <a:pPr lvl="1"/>
            <a:endParaRPr lang="en-US" sz="700" dirty="0" smtClean="0"/>
          </a:p>
        </p:txBody>
      </p:sp>
      <p:sp>
        <p:nvSpPr>
          <p:cNvPr id="6" name="TextBox 5"/>
          <p:cNvSpPr txBox="1"/>
          <p:nvPr/>
        </p:nvSpPr>
        <p:spPr>
          <a:xfrm>
            <a:off x="9847" y="580103"/>
            <a:ext cx="9134153" cy="769441"/>
          </a:xfrm>
          <a:prstGeom prst="rect">
            <a:avLst/>
          </a:prstGeom>
          <a:noFill/>
        </p:spPr>
        <p:txBody>
          <a:bodyPr wrap="square" rtlCol="0">
            <a:spAutoFit/>
          </a:bodyPr>
          <a:lstStyle/>
          <a:p>
            <a:pPr algn="ctr"/>
            <a:r>
              <a:rPr lang="en-US" sz="4400" b="1" dirty="0" smtClean="0"/>
              <a:t>Methods</a:t>
            </a:r>
            <a:endParaRPr lang="en-US" sz="4400" b="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220679</TotalTime>
  <Words>5999</Words>
  <Application>Microsoft Office PowerPoint</Application>
  <PresentationFormat>On-screen Show (4:3)</PresentationFormat>
  <Paragraphs>1026</Paragraphs>
  <Slides>88</Slides>
  <Notes>88</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UCONN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Kinesiology</dc:title>
  <dc:creator>Christopher LaRosa</dc:creator>
  <cp:lastModifiedBy>Courtney</cp:lastModifiedBy>
  <cp:revision>478</cp:revision>
  <dcterms:created xsi:type="dcterms:W3CDTF">2010-10-04T16:38:02Z</dcterms:created>
  <dcterms:modified xsi:type="dcterms:W3CDTF">2013-04-04T13:44:48Z</dcterms:modified>
</cp:coreProperties>
</file>