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79.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notesSlides/notesSlide187.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2"/>
  </p:notesMasterIdLst>
  <p:sldIdLst>
    <p:sldId id="280" r:id="rId2"/>
    <p:sldId id="429" r:id="rId3"/>
    <p:sldId id="323" r:id="rId4"/>
    <p:sldId id="281" r:id="rId5"/>
    <p:sldId id="359" r:id="rId6"/>
    <p:sldId id="431" r:id="rId7"/>
    <p:sldId id="384" r:id="rId8"/>
    <p:sldId id="385" r:id="rId9"/>
    <p:sldId id="388" r:id="rId10"/>
    <p:sldId id="387" r:id="rId11"/>
    <p:sldId id="386" r:id="rId12"/>
    <p:sldId id="389" r:id="rId13"/>
    <p:sldId id="358" r:id="rId14"/>
    <p:sldId id="360" r:id="rId15"/>
    <p:sldId id="371" r:id="rId16"/>
    <p:sldId id="397" r:id="rId17"/>
    <p:sldId id="400" r:id="rId18"/>
    <p:sldId id="399" r:id="rId19"/>
    <p:sldId id="403" r:id="rId20"/>
    <p:sldId id="402" r:id="rId21"/>
    <p:sldId id="406" r:id="rId22"/>
    <p:sldId id="408" r:id="rId23"/>
    <p:sldId id="407" r:id="rId24"/>
    <p:sldId id="405" r:id="rId25"/>
    <p:sldId id="404" r:id="rId26"/>
    <p:sldId id="390" r:id="rId27"/>
    <p:sldId id="357" r:id="rId28"/>
    <p:sldId id="356" r:id="rId29"/>
    <p:sldId id="362" r:id="rId30"/>
    <p:sldId id="391" r:id="rId31"/>
    <p:sldId id="411" r:id="rId32"/>
    <p:sldId id="410" r:id="rId33"/>
    <p:sldId id="412" r:id="rId34"/>
    <p:sldId id="413" r:id="rId35"/>
    <p:sldId id="414" r:id="rId36"/>
    <p:sldId id="424" r:id="rId37"/>
    <p:sldId id="423" r:id="rId38"/>
    <p:sldId id="425" r:id="rId39"/>
    <p:sldId id="426" r:id="rId40"/>
    <p:sldId id="427" r:id="rId41"/>
    <p:sldId id="415" r:id="rId42"/>
    <p:sldId id="395" r:id="rId43"/>
    <p:sldId id="409" r:id="rId44"/>
    <p:sldId id="393" r:id="rId45"/>
    <p:sldId id="394" r:id="rId46"/>
    <p:sldId id="392" r:id="rId47"/>
    <p:sldId id="396" r:id="rId48"/>
    <p:sldId id="383" r:id="rId49"/>
    <p:sldId id="416" r:id="rId50"/>
    <p:sldId id="417" r:id="rId51"/>
    <p:sldId id="420" r:id="rId52"/>
    <p:sldId id="418" r:id="rId53"/>
    <p:sldId id="419" r:id="rId54"/>
    <p:sldId id="421" r:id="rId55"/>
    <p:sldId id="422" r:id="rId56"/>
    <p:sldId id="428" r:id="rId57"/>
    <p:sldId id="432" r:id="rId58"/>
    <p:sldId id="438" r:id="rId59"/>
    <p:sldId id="435" r:id="rId60"/>
    <p:sldId id="434" r:id="rId61"/>
    <p:sldId id="439" r:id="rId62"/>
    <p:sldId id="440" r:id="rId63"/>
    <p:sldId id="442" r:id="rId64"/>
    <p:sldId id="447" r:id="rId65"/>
    <p:sldId id="443" r:id="rId66"/>
    <p:sldId id="444" r:id="rId67"/>
    <p:sldId id="445" r:id="rId68"/>
    <p:sldId id="449" r:id="rId69"/>
    <p:sldId id="450" r:id="rId70"/>
    <p:sldId id="459" r:id="rId71"/>
    <p:sldId id="452" r:id="rId72"/>
    <p:sldId id="461" r:id="rId73"/>
    <p:sldId id="454" r:id="rId74"/>
    <p:sldId id="441" r:id="rId75"/>
    <p:sldId id="463" r:id="rId76"/>
    <p:sldId id="455" r:id="rId77"/>
    <p:sldId id="456" r:id="rId78"/>
    <p:sldId id="457" r:id="rId79"/>
    <p:sldId id="458" r:id="rId80"/>
    <p:sldId id="451" r:id="rId81"/>
    <p:sldId id="460" r:id="rId82"/>
    <p:sldId id="453" r:id="rId83"/>
    <p:sldId id="467" r:id="rId84"/>
    <p:sldId id="466" r:id="rId85"/>
    <p:sldId id="469" r:id="rId86"/>
    <p:sldId id="470" r:id="rId87"/>
    <p:sldId id="468" r:id="rId88"/>
    <p:sldId id="471" r:id="rId89"/>
    <p:sldId id="430" r:id="rId90"/>
    <p:sldId id="472" r:id="rId91"/>
    <p:sldId id="477" r:id="rId92"/>
    <p:sldId id="476" r:id="rId93"/>
    <p:sldId id="475" r:id="rId94"/>
    <p:sldId id="474" r:id="rId95"/>
    <p:sldId id="473" r:id="rId96"/>
    <p:sldId id="379" r:id="rId97"/>
    <p:sldId id="380" r:id="rId98"/>
    <p:sldId id="510" r:id="rId99"/>
    <p:sldId id="482" r:id="rId100"/>
    <p:sldId id="481" r:id="rId101"/>
    <p:sldId id="480" r:id="rId102"/>
    <p:sldId id="478" r:id="rId103"/>
    <p:sldId id="483" r:id="rId104"/>
    <p:sldId id="491" r:id="rId105"/>
    <p:sldId id="490" r:id="rId106"/>
    <p:sldId id="487" r:id="rId107"/>
    <p:sldId id="486" r:id="rId108"/>
    <p:sldId id="488" r:id="rId109"/>
    <p:sldId id="489" r:id="rId110"/>
    <p:sldId id="494" r:id="rId111"/>
    <p:sldId id="513" r:id="rId112"/>
    <p:sldId id="493" r:id="rId113"/>
    <p:sldId id="496" r:id="rId114"/>
    <p:sldId id="499" r:id="rId115"/>
    <p:sldId id="501" r:id="rId116"/>
    <p:sldId id="498" r:id="rId117"/>
    <p:sldId id="503" r:id="rId118"/>
    <p:sldId id="504" r:id="rId119"/>
    <p:sldId id="505" r:id="rId120"/>
    <p:sldId id="508" r:id="rId121"/>
    <p:sldId id="507" r:id="rId122"/>
    <p:sldId id="509" r:id="rId123"/>
    <p:sldId id="514" r:id="rId124"/>
    <p:sldId id="515" r:id="rId125"/>
    <p:sldId id="479" r:id="rId126"/>
    <p:sldId id="517" r:id="rId127"/>
    <p:sldId id="518" r:id="rId128"/>
    <p:sldId id="519" r:id="rId129"/>
    <p:sldId id="516" r:id="rId130"/>
    <p:sldId id="520" r:id="rId131"/>
    <p:sldId id="521" r:id="rId132"/>
    <p:sldId id="529" r:id="rId133"/>
    <p:sldId id="530" r:id="rId134"/>
    <p:sldId id="531" r:id="rId135"/>
    <p:sldId id="532" r:id="rId136"/>
    <p:sldId id="533" r:id="rId137"/>
    <p:sldId id="522" r:id="rId138"/>
    <p:sldId id="534" r:id="rId139"/>
    <p:sldId id="555" r:id="rId140"/>
    <p:sldId id="589" r:id="rId141"/>
    <p:sldId id="558" r:id="rId142"/>
    <p:sldId id="559" r:id="rId143"/>
    <p:sldId id="560" r:id="rId144"/>
    <p:sldId id="561" r:id="rId145"/>
    <p:sldId id="562" r:id="rId146"/>
    <p:sldId id="593" r:id="rId147"/>
    <p:sldId id="563" r:id="rId148"/>
    <p:sldId id="564" r:id="rId149"/>
    <p:sldId id="565" r:id="rId150"/>
    <p:sldId id="566" r:id="rId151"/>
    <p:sldId id="592" r:id="rId152"/>
    <p:sldId id="567" r:id="rId153"/>
    <p:sldId id="568" r:id="rId154"/>
    <p:sldId id="590" r:id="rId155"/>
    <p:sldId id="591" r:id="rId156"/>
    <p:sldId id="569" r:id="rId157"/>
    <p:sldId id="570" r:id="rId158"/>
    <p:sldId id="571" r:id="rId159"/>
    <p:sldId id="572" r:id="rId160"/>
    <p:sldId id="573" r:id="rId161"/>
    <p:sldId id="575" r:id="rId162"/>
    <p:sldId id="574" r:id="rId163"/>
    <p:sldId id="576" r:id="rId164"/>
    <p:sldId id="577" r:id="rId165"/>
    <p:sldId id="578" r:id="rId166"/>
    <p:sldId id="579" r:id="rId167"/>
    <p:sldId id="582" r:id="rId168"/>
    <p:sldId id="580" r:id="rId169"/>
    <p:sldId id="581" r:id="rId170"/>
    <p:sldId id="583" r:id="rId171"/>
    <p:sldId id="584" r:id="rId172"/>
    <p:sldId id="585" r:id="rId173"/>
    <p:sldId id="586" r:id="rId174"/>
    <p:sldId id="588" r:id="rId175"/>
    <p:sldId id="587" r:id="rId176"/>
    <p:sldId id="597" r:id="rId177"/>
    <p:sldId id="596" r:id="rId178"/>
    <p:sldId id="595" r:id="rId179"/>
    <p:sldId id="525" r:id="rId180"/>
    <p:sldId id="523" r:id="rId181"/>
    <p:sldId id="528" r:id="rId182"/>
    <p:sldId id="599" r:id="rId183"/>
    <p:sldId id="598" r:id="rId184"/>
    <p:sldId id="600" r:id="rId185"/>
    <p:sldId id="601" r:id="rId186"/>
    <p:sldId id="603" r:id="rId187"/>
    <p:sldId id="319" r:id="rId188"/>
    <p:sldId id="541" r:id="rId189"/>
    <p:sldId id="594" r:id="rId190"/>
    <p:sldId id="556" r:id="rId1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22397C"/>
    <a:srgbClr val="9EAFB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06" autoAdjust="0"/>
    <p:restoredTop sz="88028" autoAdjust="0"/>
  </p:normalViewPr>
  <p:slideViewPr>
    <p:cSldViewPr snapToGrid="0" snapToObjects="1">
      <p:cViewPr varScale="1">
        <p:scale>
          <a:sx n="98" d="100"/>
          <a:sy n="98" d="100"/>
        </p:scale>
        <p:origin x="-90" y="-4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67E5F-B0CB-4908-92AD-4576A10E0A2F}" type="datetimeFigureOut">
              <a:rPr lang="en-US" smtClean="0"/>
              <a:pPr/>
              <a:t>9/4/2012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03C242-75DB-4BCE-A449-2A788D221E8F}" type="slidenum">
              <a:rPr lang="en-US" smtClean="0"/>
              <a:pPr/>
              <a:t>‹#›</a:t>
            </a:fld>
            <a:endParaRPr lang="en-US"/>
          </a:p>
        </p:txBody>
      </p:sp>
    </p:spTree>
    <p:extLst>
      <p:ext uri="{BB962C8B-B14F-4D97-AF65-F5344CB8AC3E}">
        <p14:creationId xmlns:p14="http://schemas.microsoft.com/office/powerpoint/2010/main" xmlns="" val="361284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100</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102</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103</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104</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105</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106</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107</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108</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109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110</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111</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112</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113</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114</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115</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116</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117</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118</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119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120</a:t>
            </a:fld>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121</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122</a:t>
            </a:fld>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123</a:t>
            </a:fld>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124</a:t>
            </a:fld>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125</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126</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127</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128</a:t>
            </a:fld>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129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130</a:t>
            </a:fld>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131</a:t>
            </a:fld>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132</a:t>
            </a:fld>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133</a:t>
            </a:fld>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134</a:t>
            </a:fld>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135</a:t>
            </a:fld>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136</a:t>
            </a:fld>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137</a:t>
            </a:fld>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138</a:t>
            </a:fld>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139</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a:t>
            </a:fld>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140</a:t>
            </a:fld>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141</a:t>
            </a:fld>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142</a:t>
            </a:fld>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143</a:t>
            </a:fld>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144</a:t>
            </a:fld>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145</a:t>
            </a:fld>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146</a:t>
            </a:fld>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147</a:t>
            </a:fld>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148</a:t>
            </a:fld>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149</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150</a:t>
            </a:fld>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151</a:t>
            </a:fld>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152</a:t>
            </a:fld>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153</a:t>
            </a:fld>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154</a:t>
            </a:fld>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155</a:t>
            </a:fld>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156</a:t>
            </a:fld>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157</a:t>
            </a:fld>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158</a:t>
            </a:fld>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159</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a:t>
            </a:fld>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160</a:t>
            </a:fld>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161</a:t>
            </a:fld>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162</a:t>
            </a:fld>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163</a:t>
            </a:fld>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164</a:t>
            </a:fld>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165</a:t>
            </a:fld>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166</a:t>
            </a:fld>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167</a:t>
            </a:fld>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168</a:t>
            </a:fld>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169</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a:t>
            </a:fld>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170</a:t>
            </a:fld>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171</a:t>
            </a:fld>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172</a:t>
            </a:fld>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173</a:t>
            </a:fld>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174</a:t>
            </a:fld>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175</a:t>
            </a:fld>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176</a:t>
            </a:fld>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177</a:t>
            </a:fld>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178</a:t>
            </a:fld>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179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180</a:t>
            </a:fld>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181</a:t>
            </a:fld>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182</a:t>
            </a:fld>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183</a:t>
            </a:fld>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184</a:t>
            </a:fld>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185</a:t>
            </a:fld>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186</a:t>
            </a:fld>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187</a:t>
            </a:fld>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188</a:t>
            </a:fld>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189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19</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190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80</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81</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82</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83</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86</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91</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92</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dirty="0" smtClean="0"/>
          </a:p>
        </p:txBody>
      </p:sp>
      <p:sp>
        <p:nvSpPr>
          <p:cNvPr id="40964" name="Slide Number Placeholder 3"/>
          <p:cNvSpPr>
            <a:spLocks noGrp="1"/>
          </p:cNvSpPr>
          <p:nvPr>
            <p:ph type="sldNum" sz="quarter" idx="5"/>
          </p:nvPr>
        </p:nvSpPr>
        <p:spPr>
          <a:noFill/>
        </p:spPr>
        <p:txBody>
          <a:bodyPr/>
          <a:lstStyle/>
          <a:p>
            <a:fld id="{517806FC-26D5-47DD-B2D4-302FED72C6A5}"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AAE63FC-551D-8148-9F1E-9EAC05F72F07}" type="datetimeFigureOut">
              <a:rPr lang="en-US" smtClean="0"/>
              <a:pPr/>
              <a:t>9/4/2012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AE63FC-551D-8148-9F1E-9EAC05F72F07}" type="datetimeFigureOut">
              <a:rPr lang="en-US" smtClean="0"/>
              <a:pPr/>
              <a:t>9/4/2012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AE63FC-551D-8148-9F1E-9EAC05F72F07}" type="datetimeFigureOut">
              <a:rPr lang="en-US" smtClean="0"/>
              <a:pPr/>
              <a:t>9/4/2012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AE63FC-551D-8148-9F1E-9EAC05F72F07}" type="datetimeFigureOut">
              <a:rPr lang="en-US" smtClean="0"/>
              <a:pPr/>
              <a:t>9/4/2012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AE63FC-551D-8148-9F1E-9EAC05F72F07}" type="datetimeFigureOut">
              <a:rPr lang="en-US" smtClean="0"/>
              <a:pPr/>
              <a:t>9/4/2012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AE63FC-551D-8148-9F1E-9EAC05F72F07}" type="datetimeFigureOut">
              <a:rPr lang="en-US" smtClean="0"/>
              <a:pPr/>
              <a:t>9/4/2012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AE63FC-551D-8148-9F1E-9EAC05F72F07}" type="datetimeFigureOut">
              <a:rPr lang="en-US" smtClean="0"/>
              <a:pPr/>
              <a:t>9/4/2012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AE63FC-551D-8148-9F1E-9EAC05F72F07}" type="datetimeFigureOut">
              <a:rPr lang="en-US" smtClean="0"/>
              <a:pPr/>
              <a:t>9/4/2012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E63FC-551D-8148-9F1E-9EAC05F72F07}" type="datetimeFigureOut">
              <a:rPr lang="en-US" smtClean="0"/>
              <a:pPr/>
              <a:t>9/4/2012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AE63FC-551D-8148-9F1E-9EAC05F72F07}" type="datetimeFigureOut">
              <a:rPr lang="en-US" smtClean="0"/>
              <a:pPr/>
              <a:t>9/4/2012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AE63FC-551D-8148-9F1E-9EAC05F72F07}" type="datetimeFigureOut">
              <a:rPr lang="en-US" smtClean="0"/>
              <a:pPr/>
              <a:t>9/4/2012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74493-DEC7-5C4D-8D46-43C9FC98E6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AE63FC-551D-8148-9F1E-9EAC05F72F07}" type="datetimeFigureOut">
              <a:rPr lang="en-US" smtClean="0"/>
              <a:pPr/>
              <a:t>9/4/2012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74493-DEC7-5C4D-8D46-43C9FC98E6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b="1" kern="1200">
          <a:solidFill>
            <a:schemeClr val="bg1"/>
          </a:solidFill>
          <a:effectLst/>
          <a:latin typeface="Arial"/>
          <a:ea typeface="+mj-ea"/>
          <a:cs typeface="Arial"/>
        </a:defRPr>
      </a:lvl1pPr>
    </p:titleStyle>
    <p:bodyStyle>
      <a:lvl1pPr marL="342900" indent="-342900" algn="l" defTabSz="457200" rtl="0" eaLnBrk="1" latinLnBrk="0" hangingPunct="1">
        <a:spcBef>
          <a:spcPct val="20000"/>
        </a:spcBef>
        <a:buClr>
          <a:schemeClr val="tx2">
            <a:lumMod val="40000"/>
            <a:lumOff val="60000"/>
          </a:schemeClr>
        </a:buClr>
        <a:buFont typeface="Arial"/>
        <a:buChar char="•"/>
        <a:defRPr sz="3200" b="1" kern="1200">
          <a:solidFill>
            <a:schemeClr val="bg1"/>
          </a:solidFill>
          <a:effectLst/>
          <a:latin typeface="Arial"/>
          <a:ea typeface="+mn-ea"/>
          <a:cs typeface="Arial"/>
        </a:defRPr>
      </a:lvl1pPr>
      <a:lvl2pPr marL="742950" indent="-285750" algn="l" defTabSz="457200" rtl="0" eaLnBrk="1" latinLnBrk="0" hangingPunct="1">
        <a:spcBef>
          <a:spcPct val="20000"/>
        </a:spcBef>
        <a:buClr>
          <a:schemeClr val="tx2">
            <a:lumMod val="40000"/>
            <a:lumOff val="60000"/>
          </a:schemeClr>
        </a:buClr>
        <a:buFont typeface="Arial"/>
        <a:buChar char="–"/>
        <a:defRPr sz="2800" b="1" kern="1200">
          <a:solidFill>
            <a:schemeClr val="bg1"/>
          </a:solidFill>
          <a:effectLst/>
          <a:latin typeface="Arial"/>
          <a:ea typeface="+mn-ea"/>
          <a:cs typeface="Arial"/>
        </a:defRPr>
      </a:lvl2pPr>
      <a:lvl3pPr marL="1143000" indent="-228600" algn="l" defTabSz="457200" rtl="0" eaLnBrk="1" latinLnBrk="0" hangingPunct="1">
        <a:spcBef>
          <a:spcPct val="20000"/>
        </a:spcBef>
        <a:buClr>
          <a:schemeClr val="tx2">
            <a:lumMod val="40000"/>
            <a:lumOff val="60000"/>
          </a:schemeClr>
        </a:buClr>
        <a:buFont typeface="Arial"/>
        <a:buChar char="•"/>
        <a:defRPr sz="2400" b="1" kern="1200">
          <a:solidFill>
            <a:schemeClr val="bg1"/>
          </a:solidFill>
          <a:effectLst/>
          <a:latin typeface="Arial"/>
          <a:ea typeface="+mn-ea"/>
          <a:cs typeface="Arial"/>
        </a:defRPr>
      </a:lvl3pPr>
      <a:lvl4pPr marL="1600200" indent="-228600" algn="l" defTabSz="457200" rtl="0" eaLnBrk="1" latinLnBrk="0" hangingPunct="1">
        <a:spcBef>
          <a:spcPct val="20000"/>
        </a:spcBef>
        <a:buClr>
          <a:schemeClr val="tx2">
            <a:lumMod val="40000"/>
            <a:lumOff val="60000"/>
          </a:schemeClr>
        </a:buClr>
        <a:buFont typeface="Arial"/>
        <a:buChar char="–"/>
        <a:defRPr sz="2000" b="1" kern="1200">
          <a:solidFill>
            <a:schemeClr val="bg1"/>
          </a:solidFill>
          <a:effectLst/>
          <a:latin typeface="Arial"/>
          <a:ea typeface="+mn-ea"/>
          <a:cs typeface="Arial"/>
        </a:defRPr>
      </a:lvl4pPr>
      <a:lvl5pPr marL="2057400" indent="-228600" algn="l" defTabSz="457200" rtl="0" eaLnBrk="1" latinLnBrk="0" hangingPunct="1">
        <a:spcBef>
          <a:spcPct val="20000"/>
        </a:spcBef>
        <a:buClr>
          <a:schemeClr val="tx2">
            <a:lumMod val="40000"/>
            <a:lumOff val="60000"/>
          </a:schemeClr>
        </a:buClr>
        <a:buFont typeface="Arial"/>
        <a:buChar char="»"/>
        <a:defRPr sz="2000" b="1" kern="1200">
          <a:solidFill>
            <a:schemeClr val="bg1"/>
          </a:solidFill>
          <a:effectLst/>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6.pn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81.jpeg"/><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4.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png"/></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8.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jpeg"/><Relationship Id="rId7" Type="http://schemas.openxmlformats.org/officeDocument/2006/relationships/image" Target="../media/image91.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6.png"/></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6.png"/></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pn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pn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6.png"/></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6.png"/></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6.png"/></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76.jpeg"/><Relationship Id="rId4" Type="http://schemas.openxmlformats.org/officeDocument/2006/relationships/image" Target="../media/image6.png"/></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6.png"/></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6.png"/></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03.png"/><Relationship Id="rId4" Type="http://schemas.openxmlformats.org/officeDocument/2006/relationships/image" Target="../media/image6.png"/></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6.png"/></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6.jpe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6.png"/></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www.nature.com/oby/journal/v18/n10/abs/oby2009497a.html" TargetMode="External"/><Relationship Id="rId4" Type="http://schemas.openxmlformats.org/officeDocument/2006/relationships/image" Target="../media/image6.png"/></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6.png"/></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png"/></Relationships>
</file>

<file path=ppt/slides/_rels/slide1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png"/></Relationships>
</file>

<file path=ppt/slides/_rels/slide1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6.png"/></Relationships>
</file>

<file path=ppt/slides/_rels/slide1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6.png"/></Relationships>
</file>

<file path=ppt/slides/_rels/slide1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6.png"/></Relationships>
</file>

<file path=ppt/slides/_rels/slide1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6.png"/></Relationships>
</file>

<file path=ppt/slides/_rels/slide1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6.png"/></Relationships>
</file>

<file path=ppt/slides/_rels/slide1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6.png"/></Relationships>
</file>

<file path=ppt/slides/_rels/slide1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6.png"/></Relationships>
</file>

<file path=ppt/slides/_rels/slide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14.png"/><Relationship Id="rId4" Type="http://schemas.openxmlformats.org/officeDocument/2006/relationships/image" Target="../media/image6.png"/></Relationships>
</file>

<file path=ppt/slides/_rels/slide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6.png"/></Relationships>
</file>

<file path=ppt/slides/_rels/slide1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15.png"/><Relationship Id="rId4" Type="http://schemas.openxmlformats.org/officeDocument/2006/relationships/image" Target="../media/image6.png"/></Relationships>
</file>

<file path=ppt/slides/_rels/slide1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png"/></Relationships>
</file>

<file path=ppt/slides/_rels/slide1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24.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24.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jpeg"/><Relationship Id="rId7"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54.png"/></Relationships>
</file>

<file path=ppt/slides/_rels/slide5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72.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7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72.pn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72.png"/><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72.png"/><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jpeg"/><Relationship Id="rId7"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72.png"/><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6" name="TextBox 5"/>
          <p:cNvSpPr txBox="1"/>
          <p:nvPr/>
        </p:nvSpPr>
        <p:spPr>
          <a:xfrm>
            <a:off x="0" y="661481"/>
            <a:ext cx="9144000" cy="2308324"/>
          </a:xfrm>
          <a:prstGeom prst="rect">
            <a:avLst/>
          </a:prstGeom>
          <a:noFill/>
        </p:spPr>
        <p:txBody>
          <a:bodyPr wrap="square" rtlCol="0">
            <a:spAutoFit/>
          </a:bodyPr>
          <a:lstStyle/>
          <a:p>
            <a:pPr algn="ctr"/>
            <a:r>
              <a:rPr lang="en-US" sz="4800" dirty="0" smtClean="0">
                <a:solidFill>
                  <a:schemeClr val="bg1"/>
                </a:solidFill>
                <a:latin typeface="Times New Roman" pitchFamily="18" charset="0"/>
                <a:cs typeface="Times New Roman" pitchFamily="18" charset="0"/>
              </a:rPr>
              <a:t>The Influence of the</a:t>
            </a:r>
          </a:p>
          <a:p>
            <a:pPr algn="ctr"/>
            <a:r>
              <a:rPr lang="en-US" sz="4800" dirty="0" smtClean="0">
                <a:solidFill>
                  <a:schemeClr val="bg1"/>
                </a:solidFill>
                <a:latin typeface="Times New Roman" pitchFamily="18" charset="0"/>
                <a:cs typeface="Times New Roman" pitchFamily="18" charset="0"/>
              </a:rPr>
              <a:t>Blood Lipid-Lipoprotein Profile</a:t>
            </a:r>
          </a:p>
          <a:p>
            <a:pPr algn="ctr"/>
            <a:r>
              <a:rPr lang="en-US" sz="4800" dirty="0" smtClean="0">
                <a:solidFill>
                  <a:schemeClr val="bg1"/>
                </a:solidFill>
                <a:latin typeface="Times New Roman" pitchFamily="18" charset="0"/>
                <a:cs typeface="Times New Roman" pitchFamily="18" charset="0"/>
              </a:rPr>
              <a:t>on Psychological Wellbeing</a:t>
            </a:r>
            <a:endParaRPr lang="en-US" sz="4800" dirty="0">
              <a:solidFill>
                <a:schemeClr val="bg1"/>
              </a:solidFill>
              <a:latin typeface="Times New Roman" pitchFamily="18" charset="0"/>
              <a:cs typeface="Times New Roman" pitchFamily="18" charset="0"/>
            </a:endParaRPr>
          </a:p>
        </p:txBody>
      </p:sp>
      <p:sp>
        <p:nvSpPr>
          <p:cNvPr id="9" name="TextBox 8"/>
          <p:cNvSpPr txBox="1"/>
          <p:nvPr/>
        </p:nvSpPr>
        <p:spPr>
          <a:xfrm>
            <a:off x="0" y="3414409"/>
            <a:ext cx="9144000" cy="2846933"/>
          </a:xfrm>
          <a:prstGeom prst="rect">
            <a:avLst/>
          </a:prstGeom>
          <a:noFill/>
        </p:spPr>
        <p:txBody>
          <a:bodyPr wrap="square" rtlCol="0">
            <a:spAutoFit/>
          </a:bodyPr>
          <a:lstStyle/>
          <a:p>
            <a:pPr algn="ctr"/>
            <a:r>
              <a:rPr lang="en-US" sz="2450" dirty="0" smtClean="0">
                <a:solidFill>
                  <a:schemeClr val="tx2">
                    <a:lumMod val="20000"/>
                    <a:lumOff val="80000"/>
                  </a:schemeClr>
                </a:solidFill>
                <a:latin typeface="Times New Roman" pitchFamily="18" charset="0"/>
                <a:cs typeface="Times New Roman" pitchFamily="18" charset="0"/>
              </a:rPr>
              <a:t>C.D. Jensen, K.L. </a:t>
            </a:r>
            <a:r>
              <a:rPr lang="en-US" sz="2450" dirty="0" err="1" smtClean="0">
                <a:solidFill>
                  <a:schemeClr val="tx2">
                    <a:lumMod val="20000"/>
                    <a:lumOff val="80000"/>
                  </a:schemeClr>
                </a:solidFill>
                <a:latin typeface="Times New Roman" pitchFamily="18" charset="0"/>
                <a:cs typeface="Times New Roman" pitchFamily="18" charset="0"/>
              </a:rPr>
              <a:t>Darragh</a:t>
            </a:r>
            <a:r>
              <a:rPr lang="en-US" sz="2450" dirty="0" smtClean="0">
                <a:solidFill>
                  <a:schemeClr val="tx2">
                    <a:lumMod val="20000"/>
                    <a:lumOff val="80000"/>
                  </a:schemeClr>
                </a:solidFill>
                <a:latin typeface="Times New Roman" pitchFamily="18" charset="0"/>
                <a:cs typeface="Times New Roman" pitchFamily="18" charset="0"/>
              </a:rPr>
              <a:t>, B.A. Parker,</a:t>
            </a:r>
          </a:p>
          <a:p>
            <a:pPr algn="ctr"/>
            <a:r>
              <a:rPr lang="en-US" sz="2400" dirty="0" smtClean="0">
                <a:solidFill>
                  <a:schemeClr val="tx2">
                    <a:lumMod val="20000"/>
                    <a:lumOff val="80000"/>
                  </a:schemeClr>
                </a:solidFill>
                <a:latin typeface="Times New Roman" pitchFamily="18" charset="0"/>
                <a:cs typeface="Times New Roman" pitchFamily="18" charset="0"/>
              </a:rPr>
              <a:t>J.A. </a:t>
            </a:r>
            <a:r>
              <a:rPr lang="en-US" sz="2400" dirty="0" err="1" smtClean="0">
                <a:solidFill>
                  <a:schemeClr val="tx2">
                    <a:lumMod val="20000"/>
                    <a:lumOff val="80000"/>
                  </a:schemeClr>
                </a:solidFill>
                <a:latin typeface="Times New Roman" pitchFamily="18" charset="0"/>
                <a:cs typeface="Times New Roman" pitchFamily="18" charset="0"/>
              </a:rPr>
              <a:t>Capizzi</a:t>
            </a:r>
            <a:r>
              <a:rPr lang="en-US" sz="2400" dirty="0" smtClean="0">
                <a:solidFill>
                  <a:schemeClr val="tx2">
                    <a:lumMod val="20000"/>
                    <a:lumOff val="80000"/>
                  </a:schemeClr>
                </a:solidFill>
                <a:latin typeface="Times New Roman" pitchFamily="18" charset="0"/>
                <a:cs typeface="Times New Roman" pitchFamily="18" charset="0"/>
              </a:rPr>
              <a:t>, C.M. White, P.M. Clarkson,</a:t>
            </a:r>
          </a:p>
          <a:p>
            <a:pPr algn="ctr"/>
            <a:r>
              <a:rPr lang="en-US" sz="2250" dirty="0" smtClean="0">
                <a:solidFill>
                  <a:schemeClr val="tx2">
                    <a:lumMod val="20000"/>
                    <a:lumOff val="80000"/>
                  </a:schemeClr>
                </a:solidFill>
                <a:latin typeface="Times New Roman" pitchFamily="18" charset="0"/>
                <a:cs typeface="Times New Roman" pitchFamily="18" charset="0"/>
              </a:rPr>
              <a:t>P.D. Thompson, &amp; L.S. </a:t>
            </a:r>
            <a:r>
              <a:rPr lang="en-US" sz="2250" dirty="0" err="1" smtClean="0">
                <a:solidFill>
                  <a:schemeClr val="tx2">
                    <a:lumMod val="20000"/>
                    <a:lumOff val="80000"/>
                  </a:schemeClr>
                </a:solidFill>
                <a:latin typeface="Times New Roman" pitchFamily="18" charset="0"/>
                <a:cs typeface="Times New Roman" pitchFamily="18" charset="0"/>
              </a:rPr>
              <a:t>Pescatello</a:t>
            </a:r>
            <a:r>
              <a:rPr lang="en-US" sz="2250" dirty="0" smtClean="0">
                <a:solidFill>
                  <a:schemeClr val="tx2">
                    <a:lumMod val="20000"/>
                    <a:lumOff val="80000"/>
                  </a:schemeClr>
                </a:solidFill>
                <a:latin typeface="Times New Roman" pitchFamily="18" charset="0"/>
                <a:cs typeface="Times New Roman" pitchFamily="18" charset="0"/>
              </a:rPr>
              <a:t>, FACSM</a:t>
            </a:r>
          </a:p>
          <a:p>
            <a:pPr algn="ctr"/>
            <a:endParaRPr lang="en-US" sz="2800" dirty="0" smtClean="0">
              <a:solidFill>
                <a:schemeClr val="tx2">
                  <a:lumMod val="20000"/>
                  <a:lumOff val="80000"/>
                </a:schemeClr>
              </a:solidFill>
              <a:latin typeface="Times New Roman" pitchFamily="18" charset="0"/>
              <a:cs typeface="Times New Roman" pitchFamily="18" charset="0"/>
            </a:endParaRPr>
          </a:p>
          <a:p>
            <a:pPr algn="ctr"/>
            <a:endParaRPr lang="en-US" sz="2000" dirty="0" smtClean="0">
              <a:solidFill>
                <a:schemeClr val="tx2">
                  <a:lumMod val="20000"/>
                  <a:lumOff val="80000"/>
                </a:schemeClr>
              </a:solidFill>
              <a:latin typeface="Times New Roman" pitchFamily="18" charset="0"/>
              <a:cs typeface="Times New Roman" pitchFamily="18" charset="0"/>
            </a:endParaRPr>
          </a:p>
          <a:p>
            <a:pPr algn="ctr"/>
            <a:endParaRPr lang="en-US" sz="3200" dirty="0" smtClean="0">
              <a:solidFill>
                <a:schemeClr val="tx2">
                  <a:lumMod val="20000"/>
                  <a:lumOff val="80000"/>
                </a:schemeClr>
              </a:solidFill>
              <a:latin typeface="Times New Roman" pitchFamily="18" charset="0"/>
              <a:cs typeface="Times New Roman" pitchFamily="18" charset="0"/>
            </a:endParaRPr>
          </a:p>
          <a:p>
            <a:pPr algn="ctr"/>
            <a:endParaRPr lang="en-US" sz="1000" dirty="0" smtClean="0">
              <a:solidFill>
                <a:schemeClr val="tx2">
                  <a:lumMod val="20000"/>
                  <a:lumOff val="80000"/>
                </a:schemeClr>
              </a:solidFill>
              <a:latin typeface="Times New Roman" pitchFamily="18" charset="0"/>
              <a:cs typeface="Times New Roman" pitchFamily="18" charset="0"/>
            </a:endParaRPr>
          </a:p>
          <a:p>
            <a:pPr algn="ctr"/>
            <a:r>
              <a:rPr lang="en-US" b="1" i="1" dirty="0" smtClean="0">
                <a:latin typeface="Times New Roman" pitchFamily="18" charset="0"/>
                <a:cs typeface="Times New Roman" pitchFamily="18" charset="0"/>
              </a:rPr>
              <a:t>The Effects of </a:t>
            </a:r>
            <a:r>
              <a:rPr lang="en-US" b="1" i="1" dirty="0" err="1" smtClean="0">
                <a:latin typeface="Times New Roman" pitchFamily="18" charset="0"/>
                <a:cs typeface="Times New Roman" pitchFamily="18" charset="0"/>
              </a:rPr>
              <a:t>Statins</a:t>
            </a:r>
            <a:r>
              <a:rPr lang="en-US" b="1" i="1" dirty="0" smtClean="0">
                <a:latin typeface="Times New Roman" pitchFamily="18" charset="0"/>
                <a:cs typeface="Times New Roman" pitchFamily="18" charset="0"/>
              </a:rPr>
              <a:t> on Muscle Performance</a:t>
            </a:r>
            <a:r>
              <a:rPr lang="en-US" b="1" dirty="0" smtClean="0">
                <a:latin typeface="Times New Roman" pitchFamily="18" charset="0"/>
                <a:cs typeface="Times New Roman" pitchFamily="18" charset="0"/>
              </a:rPr>
              <a:t>: NIH R01HL081893-01A2</a:t>
            </a:r>
          </a:p>
        </p:txBody>
      </p:sp>
      <p:pic>
        <p:nvPicPr>
          <p:cNvPr id="7" name="Picture 6" descr="200px-Uma_seal.png"/>
          <p:cNvPicPr>
            <a:picLocks noChangeAspect="1"/>
          </p:cNvPicPr>
          <p:nvPr/>
        </p:nvPicPr>
        <p:blipFill>
          <a:blip r:embed="rId4"/>
          <a:stretch>
            <a:fillRect/>
          </a:stretch>
        </p:blipFill>
        <p:spPr>
          <a:xfrm>
            <a:off x="6119519" y="4891265"/>
            <a:ext cx="748218" cy="744477"/>
          </a:xfrm>
          <a:prstGeom prst="rect">
            <a:avLst/>
          </a:prstGeom>
        </p:spPr>
      </p:pic>
      <p:pic>
        <p:nvPicPr>
          <p:cNvPr id="10" name="Picture 9" descr="st.gif"/>
          <p:cNvPicPr>
            <a:picLocks noChangeAspect="1"/>
          </p:cNvPicPr>
          <p:nvPr/>
        </p:nvPicPr>
        <p:blipFill>
          <a:blip r:embed="rId5"/>
          <a:stretch>
            <a:fillRect/>
          </a:stretch>
        </p:blipFill>
        <p:spPr>
          <a:xfrm>
            <a:off x="2256818" y="4851610"/>
            <a:ext cx="781561" cy="784132"/>
          </a:xfrm>
          <a:prstGeom prst="rect">
            <a:avLst/>
          </a:prstGeom>
        </p:spPr>
      </p:pic>
      <p:pic>
        <p:nvPicPr>
          <p:cNvPr id="8" name="Picture 7" descr="asdf.gif"/>
          <p:cNvPicPr>
            <a:picLocks noChangeAspect="1"/>
          </p:cNvPicPr>
          <p:nvPr/>
        </p:nvPicPr>
        <p:blipFill>
          <a:blip r:embed="rId6"/>
          <a:stretch>
            <a:fillRect/>
          </a:stretch>
        </p:blipFill>
        <p:spPr>
          <a:xfrm>
            <a:off x="4182583" y="4891265"/>
            <a:ext cx="744477" cy="744477"/>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710125"/>
            <a:ext cx="7295745" cy="2739211"/>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21-question multiple choice assessment of the severity of depression</a:t>
            </a:r>
            <a:r>
              <a:rPr lang="en-US" baseline="30000" dirty="0" smtClean="0">
                <a:latin typeface="Times New Roman" pitchFamily="18" charset="0"/>
                <a:cs typeface="Times New Roman" pitchFamily="18" charset="0"/>
              </a:rPr>
              <a:t>1</a:t>
            </a:r>
          </a:p>
          <a:p>
            <a:endParaRPr lang="en-US" sz="14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Each question receives a score of 0-3</a:t>
            </a:r>
          </a:p>
          <a:p>
            <a:endParaRPr lang="en-US" sz="14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Scores summed to form a composite score of 0-63</a:t>
            </a:r>
          </a:p>
          <a:p>
            <a:endParaRPr lang="en-US" sz="16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Kramek</a:t>
            </a:r>
            <a:r>
              <a:rPr lang="en-US" sz="1200" dirty="0" smtClean="0">
                <a:latin typeface="Times New Roman" pitchFamily="18" charset="0"/>
                <a:cs typeface="Times New Roman" pitchFamily="18" charset="0"/>
              </a:rPr>
              <a:t> et al., 2010</a:t>
            </a:r>
            <a:endParaRPr lang="en-US" sz="1200" dirty="0"/>
          </a:p>
        </p:txBody>
      </p:sp>
    </p:spTree>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4" name="Picture 3" descr="Table 4 version 3.jpg"/>
          <p:cNvPicPr>
            <a:picLocks noChangeAspect="1"/>
          </p:cNvPicPr>
          <p:nvPr/>
        </p:nvPicPr>
        <p:blipFill>
          <a:blip r:embed="rId5"/>
          <a:stretch>
            <a:fillRect/>
          </a:stretch>
        </p:blipFill>
        <p:spPr>
          <a:xfrm>
            <a:off x="1898437" y="214017"/>
            <a:ext cx="5266690" cy="6405245"/>
          </a:xfrm>
          <a:prstGeom prst="rect">
            <a:avLst/>
          </a:prstGeom>
        </p:spPr>
      </p:pic>
    </p:spTree>
  </p:cSld>
  <p:clrMapOvr>
    <a:masterClrMapping/>
  </p:clrMapOvr>
  <p:transition>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4" name="Picture 3" descr="Table 4 version 4.jpg"/>
          <p:cNvPicPr>
            <a:picLocks noChangeAspect="1"/>
          </p:cNvPicPr>
          <p:nvPr/>
        </p:nvPicPr>
        <p:blipFill>
          <a:blip r:embed="rId5"/>
          <a:stretch>
            <a:fillRect/>
          </a:stretch>
        </p:blipFill>
        <p:spPr>
          <a:xfrm>
            <a:off x="1898437" y="214017"/>
            <a:ext cx="5266690" cy="6405245"/>
          </a:xfrm>
          <a:prstGeom prst="rect">
            <a:avLst/>
          </a:prstGeom>
        </p:spPr>
      </p:pic>
    </p:spTree>
  </p:cSld>
  <p:clrMapOvr>
    <a:masterClrMapping/>
  </p:clrMapOvr>
  <p:transition>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7" name="Picture 6" descr="Table 5 version 1.jpg"/>
          <p:cNvPicPr>
            <a:picLocks noChangeAspect="1"/>
          </p:cNvPicPr>
          <p:nvPr/>
        </p:nvPicPr>
        <p:blipFill>
          <a:blip r:embed="rId5"/>
          <a:stretch>
            <a:fillRect/>
          </a:stretch>
        </p:blipFill>
        <p:spPr>
          <a:xfrm>
            <a:off x="291841" y="338612"/>
            <a:ext cx="8543925" cy="5811520"/>
          </a:xfrm>
          <a:prstGeom prst="rect">
            <a:avLst/>
          </a:prstGeom>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7" name="Picture 6" descr="Table 5 version 4.jpg"/>
          <p:cNvPicPr>
            <a:picLocks noChangeAspect="1"/>
          </p:cNvPicPr>
          <p:nvPr/>
        </p:nvPicPr>
        <p:blipFill>
          <a:blip r:embed="rId5"/>
          <a:stretch>
            <a:fillRect/>
          </a:stretch>
        </p:blipFill>
        <p:spPr>
          <a:xfrm>
            <a:off x="291841" y="338612"/>
            <a:ext cx="8543925" cy="5811520"/>
          </a:xfrm>
          <a:prstGeom prst="rect">
            <a:avLst/>
          </a:prstGeom>
        </p:spPr>
      </p:pic>
    </p:spTree>
  </p:cSld>
  <p:clrMapOvr>
    <a:masterClrMapping/>
  </p:clrMapOvr>
  <p:transition>
    <p:wipe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7" name="Picture 6" descr="Table 5 version 4.jpg"/>
          <p:cNvPicPr>
            <a:picLocks noChangeAspect="1"/>
          </p:cNvPicPr>
          <p:nvPr/>
        </p:nvPicPr>
        <p:blipFill>
          <a:blip r:embed="rId5"/>
          <a:stretch>
            <a:fillRect/>
          </a:stretch>
        </p:blipFill>
        <p:spPr>
          <a:xfrm>
            <a:off x="291841" y="338612"/>
            <a:ext cx="8543925" cy="5811520"/>
          </a:xfrm>
          <a:prstGeom prst="rect">
            <a:avLst/>
          </a:prstGeom>
        </p:spPr>
      </p:pic>
      <p:pic>
        <p:nvPicPr>
          <p:cNvPr id="8" name="Picture 7" descr="500px-RedX.svg.png"/>
          <p:cNvPicPr>
            <a:picLocks noChangeAspect="1"/>
          </p:cNvPicPr>
          <p:nvPr/>
        </p:nvPicPr>
        <p:blipFill>
          <a:blip r:embed="rId6"/>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58368" y="395797"/>
            <a:ext cx="9020306" cy="176374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58368" y="395797"/>
            <a:ext cx="9020306" cy="1763747"/>
          </a:xfrm>
          <a:prstGeom prst="rect">
            <a:avLst/>
          </a:prstGeom>
          <a:noFill/>
          <a:ln w="9525">
            <a:noFill/>
            <a:miter lim="800000"/>
            <a:headEnd/>
            <a:tailEnd/>
          </a:ln>
        </p:spPr>
      </p:pic>
      <p:sp>
        <p:nvSpPr>
          <p:cNvPr id="6" name="Oval 5"/>
          <p:cNvSpPr/>
          <p:nvPr/>
        </p:nvSpPr>
        <p:spPr>
          <a:xfrm>
            <a:off x="6439710" y="778219"/>
            <a:ext cx="1371600" cy="76848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58368" y="395797"/>
            <a:ext cx="9020306" cy="1763747"/>
          </a:xfrm>
          <a:prstGeom prst="rect">
            <a:avLst/>
          </a:prstGeom>
          <a:noFill/>
          <a:ln w="9525">
            <a:noFill/>
            <a:miter lim="800000"/>
            <a:headEnd/>
            <a:tailEnd/>
          </a:ln>
        </p:spPr>
      </p:pic>
      <p:pic>
        <p:nvPicPr>
          <p:cNvPr id="2052" name="Picture 4"/>
          <p:cNvPicPr>
            <a:picLocks noChangeAspect="1" noChangeArrowheads="1"/>
          </p:cNvPicPr>
          <p:nvPr/>
        </p:nvPicPr>
        <p:blipFill>
          <a:blip r:embed="rId6"/>
          <a:srcRect/>
          <a:stretch>
            <a:fillRect/>
          </a:stretch>
        </p:blipFill>
        <p:spPr bwMode="auto">
          <a:xfrm>
            <a:off x="313923" y="2607014"/>
            <a:ext cx="5538642" cy="974188"/>
          </a:xfrm>
          <a:prstGeom prst="rect">
            <a:avLst/>
          </a:prstGeom>
          <a:noFill/>
          <a:ln w="9525">
            <a:noFill/>
            <a:miter lim="800000"/>
            <a:headEnd/>
            <a:tailEnd/>
          </a:ln>
        </p:spPr>
      </p:pic>
      <p:pic>
        <p:nvPicPr>
          <p:cNvPr id="2053" name="Picture 5"/>
          <p:cNvPicPr>
            <a:picLocks noChangeAspect="1" noChangeArrowheads="1"/>
          </p:cNvPicPr>
          <p:nvPr/>
        </p:nvPicPr>
        <p:blipFill>
          <a:blip r:embed="rId7"/>
          <a:srcRect/>
          <a:stretch>
            <a:fillRect/>
          </a:stretch>
        </p:blipFill>
        <p:spPr bwMode="auto">
          <a:xfrm>
            <a:off x="1749358" y="4203886"/>
            <a:ext cx="5334000" cy="971550"/>
          </a:xfrm>
          <a:prstGeom prst="rect">
            <a:avLst/>
          </a:prstGeom>
          <a:noFill/>
          <a:ln w="9525">
            <a:noFill/>
            <a:miter lim="800000"/>
            <a:headEnd/>
            <a:tailEnd/>
          </a:ln>
        </p:spPr>
      </p:pic>
      <p:sp>
        <p:nvSpPr>
          <p:cNvPr id="9" name="TextBox 8"/>
          <p:cNvSpPr txBox="1"/>
          <p:nvPr/>
        </p:nvSpPr>
        <p:spPr>
          <a:xfrm>
            <a:off x="3" y="5194892"/>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Testing null hypothesis that the coefficient is 0;</a:t>
            </a:r>
          </a:p>
          <a:p>
            <a:pPr algn="ctr"/>
            <a:r>
              <a:rPr lang="en-US" dirty="0" smtClean="0">
                <a:latin typeface="Times New Roman" pitchFamily="18" charset="0"/>
                <a:cs typeface="Times New Roman" pitchFamily="18" charset="0"/>
              </a:rPr>
              <a:t>If significant, reject null hypothesis</a:t>
            </a:r>
          </a:p>
        </p:txBody>
      </p:sp>
      <p:sp>
        <p:nvSpPr>
          <p:cNvPr id="10" name="TextBox 9"/>
          <p:cNvSpPr txBox="1"/>
          <p:nvPr/>
        </p:nvSpPr>
        <p:spPr>
          <a:xfrm>
            <a:off x="5862293" y="2762652"/>
            <a:ext cx="287315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Whether or not the variable</a:t>
            </a:r>
          </a:p>
          <a:p>
            <a:r>
              <a:rPr lang="en-US" dirty="0" smtClean="0">
                <a:latin typeface="Times New Roman" pitchFamily="18" charset="0"/>
                <a:cs typeface="Times New Roman" pitchFamily="18" charset="0"/>
              </a:rPr>
              <a:t>Would be significant in the</a:t>
            </a:r>
          </a:p>
          <a:p>
            <a:r>
              <a:rPr lang="en-US" dirty="0" smtClean="0">
                <a:latin typeface="Times New Roman" pitchFamily="18" charset="0"/>
                <a:cs typeface="Times New Roman" pitchFamily="18" charset="0"/>
              </a:rPr>
              <a:t>model</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58368" y="395797"/>
            <a:ext cx="9020306" cy="1763747"/>
          </a:xfrm>
          <a:prstGeom prst="rect">
            <a:avLst/>
          </a:prstGeom>
          <a:noFill/>
          <a:ln w="9525">
            <a:noFill/>
            <a:miter lim="800000"/>
            <a:headEnd/>
            <a:tailEnd/>
          </a:ln>
        </p:spPr>
      </p:pic>
      <p:sp>
        <p:nvSpPr>
          <p:cNvPr id="9" name="TextBox 8"/>
          <p:cNvSpPr txBox="1"/>
          <p:nvPr/>
        </p:nvSpPr>
        <p:spPr>
          <a:xfrm>
            <a:off x="0" y="4871726"/>
            <a:ext cx="9143997"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132 cases are correctly predicted to be not distressed</a:t>
            </a:r>
          </a:p>
          <a:p>
            <a:pPr algn="ctr"/>
            <a:r>
              <a:rPr lang="en-US" dirty="0" smtClean="0">
                <a:latin typeface="Times New Roman" pitchFamily="18" charset="0"/>
                <a:cs typeface="Times New Roman" pitchFamily="18" charset="0"/>
              </a:rPr>
              <a:t>15 cases are observed to be distressed, but predicted to be not distressed</a:t>
            </a:r>
          </a:p>
          <a:p>
            <a:pPr algn="ctr"/>
            <a:r>
              <a:rPr lang="en-US" dirty="0" smtClean="0">
                <a:latin typeface="Times New Roman" pitchFamily="18" charset="0"/>
                <a:cs typeface="Times New Roman" pitchFamily="18" charset="0"/>
              </a:rPr>
              <a:t>This model just predicts 0% of the subjects to be distressed</a:t>
            </a:r>
          </a:p>
        </p:txBody>
      </p:sp>
      <p:pic>
        <p:nvPicPr>
          <p:cNvPr id="11" name="Picture 3"/>
          <p:cNvPicPr>
            <a:picLocks noChangeAspect="1" noChangeArrowheads="1"/>
          </p:cNvPicPr>
          <p:nvPr/>
        </p:nvPicPr>
        <p:blipFill>
          <a:blip r:embed="rId6"/>
          <a:srcRect/>
          <a:stretch>
            <a:fillRect/>
          </a:stretch>
        </p:blipFill>
        <p:spPr bwMode="auto">
          <a:xfrm>
            <a:off x="1827177" y="2592420"/>
            <a:ext cx="5410200" cy="2047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58368" y="395797"/>
            <a:ext cx="9020306" cy="1763747"/>
          </a:xfrm>
          <a:prstGeom prst="rect">
            <a:avLst/>
          </a:prstGeom>
          <a:noFill/>
          <a:ln w="9525">
            <a:noFill/>
            <a:miter lim="800000"/>
            <a:headEnd/>
            <a:tailEnd/>
          </a:ln>
        </p:spPr>
      </p:pic>
      <p:sp>
        <p:nvSpPr>
          <p:cNvPr id="9" name="TextBox 8"/>
          <p:cNvSpPr txBox="1"/>
          <p:nvPr/>
        </p:nvSpPr>
        <p:spPr>
          <a:xfrm>
            <a:off x="0" y="4871726"/>
            <a:ext cx="9143997"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132 cases are correctly predicted to be not distressed</a:t>
            </a:r>
          </a:p>
          <a:p>
            <a:pPr algn="ctr"/>
            <a:r>
              <a:rPr lang="en-US" dirty="0" smtClean="0">
                <a:latin typeface="Times New Roman" pitchFamily="18" charset="0"/>
                <a:cs typeface="Times New Roman" pitchFamily="18" charset="0"/>
              </a:rPr>
              <a:t>15 cases are observed to be distressed, but predicted to be not distressed</a:t>
            </a:r>
          </a:p>
          <a:p>
            <a:pPr algn="ctr"/>
            <a:r>
              <a:rPr lang="en-US" dirty="0" smtClean="0">
                <a:latin typeface="Times New Roman" pitchFamily="18" charset="0"/>
                <a:cs typeface="Times New Roman" pitchFamily="18" charset="0"/>
              </a:rPr>
              <a:t>This model just predicts 0% of the subjects to be distressed</a:t>
            </a:r>
          </a:p>
        </p:txBody>
      </p:sp>
      <p:pic>
        <p:nvPicPr>
          <p:cNvPr id="11" name="Picture 3"/>
          <p:cNvPicPr>
            <a:picLocks noChangeAspect="1" noChangeArrowheads="1"/>
          </p:cNvPicPr>
          <p:nvPr/>
        </p:nvPicPr>
        <p:blipFill>
          <a:blip r:embed="rId6"/>
          <a:srcRect/>
          <a:stretch>
            <a:fillRect/>
          </a:stretch>
        </p:blipFill>
        <p:spPr bwMode="auto">
          <a:xfrm>
            <a:off x="1827177" y="2592420"/>
            <a:ext cx="5410200" cy="2047875"/>
          </a:xfrm>
          <a:prstGeom prst="rect">
            <a:avLst/>
          </a:prstGeom>
          <a:noFill/>
          <a:ln w="9525">
            <a:noFill/>
            <a:miter lim="800000"/>
            <a:headEnd/>
            <a:tailEnd/>
          </a:ln>
        </p:spPr>
      </p:pic>
      <p:pic>
        <p:nvPicPr>
          <p:cNvPr id="7" name="Picture 6" descr="500px-RedX.svg.png"/>
          <p:cNvPicPr>
            <a:picLocks noChangeAspect="1"/>
          </p:cNvPicPr>
          <p:nvPr/>
        </p:nvPicPr>
        <p:blipFill>
          <a:blip r:embed="rId7"/>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710125"/>
            <a:ext cx="7295745" cy="3816429"/>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21-question multiple choice assessment of the severity of depression</a:t>
            </a:r>
            <a:r>
              <a:rPr lang="en-US" baseline="30000" dirty="0" smtClean="0">
                <a:latin typeface="Times New Roman" pitchFamily="18" charset="0"/>
                <a:cs typeface="Times New Roman" pitchFamily="18" charset="0"/>
              </a:rPr>
              <a:t>1</a:t>
            </a:r>
          </a:p>
          <a:p>
            <a:endParaRPr lang="en-US" sz="14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Each question receives a score of 0-3</a:t>
            </a:r>
          </a:p>
          <a:p>
            <a:endParaRPr lang="en-US" sz="14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Scores summed to form a composite score of 0-63</a:t>
            </a:r>
          </a:p>
          <a:p>
            <a:endParaRPr lang="en-US" sz="16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0-9: Minimal depression</a:t>
            </a:r>
          </a:p>
          <a:p>
            <a:r>
              <a:rPr lang="en-US" dirty="0" smtClean="0">
                <a:latin typeface="Times New Roman" pitchFamily="18" charset="0"/>
                <a:cs typeface="Times New Roman" pitchFamily="18" charset="0"/>
              </a:rPr>
              <a:t>10-18: Mild depression</a:t>
            </a:r>
          </a:p>
          <a:p>
            <a:r>
              <a:rPr lang="en-US" dirty="0" smtClean="0">
                <a:latin typeface="Times New Roman" pitchFamily="18" charset="0"/>
                <a:cs typeface="Times New Roman" pitchFamily="18" charset="0"/>
              </a:rPr>
              <a:t>19-29: Moderate depression</a:t>
            </a:r>
          </a:p>
          <a:p>
            <a:r>
              <a:rPr lang="en-US" dirty="0" smtClean="0">
                <a:latin typeface="Times New Roman" pitchFamily="18" charset="0"/>
                <a:cs typeface="Times New Roman" pitchFamily="18" charset="0"/>
              </a:rPr>
              <a:t>30-63: Severe depression</a:t>
            </a:r>
            <a:endParaRPr lang="en-US" baseline="300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Kramek</a:t>
            </a:r>
            <a:r>
              <a:rPr lang="en-US" sz="1200" dirty="0" smtClean="0">
                <a:latin typeface="Times New Roman" pitchFamily="18" charset="0"/>
                <a:cs typeface="Times New Roman" pitchFamily="18" charset="0"/>
              </a:rPr>
              <a:t> et al., 2010</a:t>
            </a:r>
            <a:endParaRPr lang="en-US" sz="1200" dirty="0"/>
          </a:p>
        </p:txBody>
      </p:sp>
    </p:spTree>
  </p:cSld>
  <p:clrMapOvr>
    <a:masterClrMapping/>
  </p:clrMapOvr>
  <p:transition>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8" name="TextBox 7"/>
          <p:cNvSpPr txBox="1"/>
          <p:nvPr/>
        </p:nvSpPr>
        <p:spPr>
          <a:xfrm>
            <a:off x="807396" y="2071991"/>
            <a:ext cx="7470842" cy="2523768"/>
          </a:xfrm>
          <a:prstGeom prst="rect">
            <a:avLst/>
          </a:prstGeom>
          <a:noFill/>
        </p:spPr>
        <p:txBody>
          <a:bodyPr wrap="square" rtlCol="0">
            <a:spAutoFit/>
          </a:bodyPr>
          <a:lstStyle/>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latin typeface="Times New Roman" pitchFamily="18" charset="0"/>
              <a:cs typeface="Times New Roman" pitchFamily="18" charset="0"/>
            </a:endParaRPr>
          </a:p>
          <a:p>
            <a:pPr marL="457200" indent="-457200" fontAlgn="base"/>
            <a:r>
              <a:rPr lang="en-US" sz="2500" b="1" dirty="0" smtClean="0">
                <a:latin typeface="Times New Roman" pitchFamily="18" charset="0"/>
                <a:cs typeface="Times New Roman" pitchFamily="18" charset="0"/>
              </a:rPr>
              <a:t>1. Metabolic Syndrome</a:t>
            </a:r>
          </a:p>
          <a:p>
            <a:pPr lvl="1" fontAlgn="base">
              <a:buFont typeface="Arial" pitchFamily="34" charset="0"/>
              <a:buChar char="•"/>
            </a:pPr>
            <a:r>
              <a:rPr lang="en-US" sz="2000" dirty="0" smtClean="0">
                <a:latin typeface="Times New Roman" pitchFamily="18" charset="0"/>
                <a:cs typeface="Times New Roman" pitchFamily="18" charset="0"/>
              </a:rPr>
              <a:t>  Number of ATP III components</a:t>
            </a:r>
          </a:p>
          <a:p>
            <a:pPr fontAlgn="base"/>
            <a:endParaRPr lang="en-US" sz="2000" dirty="0" smtClean="0">
              <a:latin typeface="Times New Roman" pitchFamily="18" charset="0"/>
              <a:cs typeface="Times New Roman" pitchFamily="18" charset="0"/>
            </a:endParaRPr>
          </a:p>
          <a:p>
            <a:pPr fontAlgn="base"/>
            <a:r>
              <a:rPr lang="en-US" sz="2500" b="1" dirty="0" smtClean="0">
                <a:latin typeface="Times New Roman" pitchFamily="18" charset="0"/>
                <a:cs typeface="Times New Roman" pitchFamily="18" charset="0"/>
              </a:rPr>
              <a:t>2. Rerun </a:t>
            </a:r>
            <a:r>
              <a:rPr lang="en-US" sz="2500" b="1" i="1" dirty="0" smtClean="0">
                <a:latin typeface="Times New Roman" pitchFamily="18" charset="0"/>
                <a:cs typeface="Times New Roman" pitchFamily="18" charset="0"/>
              </a:rPr>
              <a:t>Table 4</a:t>
            </a:r>
            <a:r>
              <a:rPr lang="en-US" sz="2500" b="1" dirty="0" smtClean="0">
                <a:latin typeface="Times New Roman" pitchFamily="18" charset="0"/>
                <a:cs typeface="Times New Roman" pitchFamily="18" charset="0"/>
              </a:rPr>
              <a:t> with WC as the dependent variable</a:t>
            </a:r>
          </a:p>
          <a:p>
            <a:pPr lvl="1" fontAlgn="base">
              <a:buFont typeface="Arial" pitchFamily="34" charset="0"/>
              <a:buChar char="•"/>
            </a:pPr>
            <a:r>
              <a:rPr lang="en-US" sz="2000" dirty="0" smtClean="0">
                <a:latin typeface="Times New Roman" pitchFamily="18" charset="0"/>
                <a:cs typeface="Times New Roman" pitchFamily="18" charset="0"/>
              </a:rPr>
              <a:t>  PGWBI and BDI as independent variables</a:t>
            </a:r>
            <a:br>
              <a:rPr lang="en-US" sz="2000"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6" name="TextBox 5"/>
          <p:cNvSpPr txBox="1"/>
          <p:nvPr/>
        </p:nvSpPr>
        <p:spPr>
          <a:xfrm>
            <a:off x="194553" y="136187"/>
            <a:ext cx="6721813" cy="1323439"/>
          </a:xfrm>
          <a:prstGeom prst="rect">
            <a:avLst/>
          </a:prstGeom>
          <a:noFill/>
        </p:spPr>
        <p:txBody>
          <a:bodyPr wrap="square" rtlCol="0">
            <a:spAutoFit/>
          </a:bodyPr>
          <a:lstStyle/>
          <a:p>
            <a:r>
              <a:rPr lang="en-US" sz="6250" b="1" dirty="0" smtClean="0">
                <a:latin typeface="Times New Roman" pitchFamily="18" charset="0"/>
                <a:cs typeface="Times New Roman" pitchFamily="18" charset="0"/>
              </a:rPr>
              <a:t>New Analyses</a:t>
            </a:r>
          </a:p>
          <a:p>
            <a:endParaRPr lang="en-US" dirty="0"/>
          </a:p>
        </p:txBody>
      </p:sp>
      <p:sp>
        <p:nvSpPr>
          <p:cNvPr id="7" name="TextBox 6"/>
          <p:cNvSpPr txBox="1"/>
          <p:nvPr/>
        </p:nvSpPr>
        <p:spPr>
          <a:xfrm>
            <a:off x="219283" y="904991"/>
            <a:ext cx="6147881" cy="407804"/>
          </a:xfrm>
          <a:prstGeom prst="rect">
            <a:avLst/>
          </a:prstGeom>
          <a:noFill/>
        </p:spPr>
        <p:txBody>
          <a:bodyPr wrap="square" rtlCol="0">
            <a:spAutoFit/>
          </a:bodyPr>
          <a:lstStyle/>
          <a:p>
            <a:r>
              <a:rPr lang="en-US" sz="2050" b="1" dirty="0" smtClean="0">
                <a:latin typeface="Times New Roman" pitchFamily="18" charset="0"/>
                <a:cs typeface="Times New Roman" pitchFamily="18" charset="0"/>
              </a:rPr>
              <a:t>Based on Dr. P.’s suggestions</a:t>
            </a:r>
            <a:endParaRPr lang="en-US" sz="205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8" name="TextBox 7"/>
          <p:cNvSpPr txBox="1"/>
          <p:nvPr/>
        </p:nvSpPr>
        <p:spPr>
          <a:xfrm>
            <a:off x="807396" y="2071991"/>
            <a:ext cx="7470842" cy="2523768"/>
          </a:xfrm>
          <a:prstGeom prst="rect">
            <a:avLst/>
          </a:prstGeom>
          <a:noFill/>
        </p:spPr>
        <p:txBody>
          <a:bodyPr wrap="square" rtlCol="0">
            <a:spAutoFit/>
          </a:bodyPr>
          <a:lstStyle/>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solidFill>
                <a:srgbClr val="FF0000"/>
              </a:solidFill>
              <a:latin typeface="Times New Roman" pitchFamily="18" charset="0"/>
              <a:cs typeface="Times New Roman" pitchFamily="18" charset="0"/>
            </a:endParaRPr>
          </a:p>
          <a:p>
            <a:pPr marL="457200" indent="-457200" fontAlgn="base"/>
            <a:r>
              <a:rPr lang="en-US" sz="2500" b="1" dirty="0" smtClean="0">
                <a:solidFill>
                  <a:srgbClr val="FF0000"/>
                </a:solidFill>
                <a:latin typeface="Times New Roman" pitchFamily="18" charset="0"/>
                <a:cs typeface="Times New Roman" pitchFamily="18" charset="0"/>
              </a:rPr>
              <a:t>1. Metabolic Syndrome</a:t>
            </a:r>
          </a:p>
          <a:p>
            <a:pPr lvl="1" fontAlgn="base">
              <a:buFont typeface="Arial" pitchFamily="34" charset="0"/>
              <a:buChar char="•"/>
            </a:pPr>
            <a:r>
              <a:rPr lang="en-US" sz="2000" dirty="0" smtClean="0">
                <a:solidFill>
                  <a:srgbClr val="FF0000"/>
                </a:solidFill>
                <a:latin typeface="Times New Roman" pitchFamily="18" charset="0"/>
                <a:cs typeface="Times New Roman" pitchFamily="18" charset="0"/>
              </a:rPr>
              <a:t>  Number of ATP III components</a:t>
            </a:r>
          </a:p>
          <a:p>
            <a:pPr fontAlgn="base"/>
            <a:endParaRPr lang="en-US" sz="2000" dirty="0" smtClean="0">
              <a:latin typeface="Times New Roman" pitchFamily="18" charset="0"/>
              <a:cs typeface="Times New Roman" pitchFamily="18" charset="0"/>
            </a:endParaRPr>
          </a:p>
          <a:p>
            <a:pPr fontAlgn="base"/>
            <a:r>
              <a:rPr lang="en-US" sz="2500" b="1" dirty="0" smtClean="0">
                <a:solidFill>
                  <a:schemeClr val="bg1">
                    <a:lumMod val="75000"/>
                  </a:schemeClr>
                </a:solidFill>
                <a:latin typeface="Times New Roman" pitchFamily="18" charset="0"/>
                <a:cs typeface="Times New Roman" pitchFamily="18" charset="0"/>
              </a:rPr>
              <a:t>2. Rerun </a:t>
            </a:r>
            <a:r>
              <a:rPr lang="en-US" sz="2500" b="1" i="1" dirty="0" smtClean="0">
                <a:solidFill>
                  <a:schemeClr val="bg1">
                    <a:lumMod val="75000"/>
                  </a:schemeClr>
                </a:solidFill>
                <a:latin typeface="Times New Roman" pitchFamily="18" charset="0"/>
                <a:cs typeface="Times New Roman" pitchFamily="18" charset="0"/>
              </a:rPr>
              <a:t>Table 4</a:t>
            </a:r>
            <a:r>
              <a:rPr lang="en-US" sz="2500" b="1" dirty="0" smtClean="0">
                <a:solidFill>
                  <a:schemeClr val="bg1">
                    <a:lumMod val="75000"/>
                  </a:schemeClr>
                </a:solidFill>
                <a:latin typeface="Times New Roman" pitchFamily="18" charset="0"/>
                <a:cs typeface="Times New Roman" pitchFamily="18" charset="0"/>
              </a:rPr>
              <a:t> with WC as the dependent variable</a:t>
            </a:r>
          </a:p>
          <a:p>
            <a:pPr lvl="1" fontAlgn="base">
              <a:buFont typeface="Arial" pitchFamily="34" charset="0"/>
              <a:buChar char="•"/>
            </a:pPr>
            <a:r>
              <a:rPr lang="en-US" sz="2000" dirty="0" smtClean="0">
                <a:solidFill>
                  <a:schemeClr val="bg1">
                    <a:lumMod val="75000"/>
                  </a:schemeClr>
                </a:solidFill>
                <a:latin typeface="Times New Roman" pitchFamily="18" charset="0"/>
                <a:cs typeface="Times New Roman" pitchFamily="18" charset="0"/>
              </a:rPr>
              <a:t>  PGWBI and BDI as independent variables</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6" name="TextBox 5"/>
          <p:cNvSpPr txBox="1"/>
          <p:nvPr/>
        </p:nvSpPr>
        <p:spPr>
          <a:xfrm>
            <a:off x="194553" y="136187"/>
            <a:ext cx="6721813" cy="1323439"/>
          </a:xfrm>
          <a:prstGeom prst="rect">
            <a:avLst/>
          </a:prstGeom>
          <a:noFill/>
        </p:spPr>
        <p:txBody>
          <a:bodyPr wrap="square" rtlCol="0">
            <a:spAutoFit/>
          </a:bodyPr>
          <a:lstStyle/>
          <a:p>
            <a:r>
              <a:rPr lang="en-US" sz="6250" b="1" dirty="0" smtClean="0">
                <a:solidFill>
                  <a:schemeClr val="bg1">
                    <a:lumMod val="75000"/>
                  </a:schemeClr>
                </a:solidFill>
                <a:latin typeface="Times New Roman" pitchFamily="18" charset="0"/>
                <a:cs typeface="Times New Roman" pitchFamily="18" charset="0"/>
              </a:rPr>
              <a:t>New Analyses</a:t>
            </a:r>
          </a:p>
          <a:p>
            <a:endParaRPr lang="en-US" dirty="0"/>
          </a:p>
        </p:txBody>
      </p:sp>
      <p:sp>
        <p:nvSpPr>
          <p:cNvPr id="7" name="TextBox 6"/>
          <p:cNvSpPr txBox="1"/>
          <p:nvPr/>
        </p:nvSpPr>
        <p:spPr>
          <a:xfrm>
            <a:off x="219283" y="904991"/>
            <a:ext cx="6147881" cy="407804"/>
          </a:xfrm>
          <a:prstGeom prst="rect">
            <a:avLst/>
          </a:prstGeom>
          <a:noFill/>
        </p:spPr>
        <p:txBody>
          <a:bodyPr wrap="square" rtlCol="0">
            <a:spAutoFit/>
          </a:bodyPr>
          <a:lstStyle/>
          <a:p>
            <a:r>
              <a:rPr lang="en-US" sz="2050" b="1" dirty="0" smtClean="0">
                <a:solidFill>
                  <a:schemeClr val="bg1">
                    <a:lumMod val="75000"/>
                  </a:schemeClr>
                </a:solidFill>
                <a:latin typeface="Times New Roman" pitchFamily="18" charset="0"/>
                <a:cs typeface="Times New Roman" pitchFamily="18" charset="0"/>
              </a:rPr>
              <a:t>Based on Dr. P.’s suggestions</a:t>
            </a:r>
            <a:endParaRPr lang="en-US" sz="2050" b="1" dirty="0">
              <a:solidFill>
                <a:schemeClr val="bg1">
                  <a:lumMod val="75000"/>
                </a:schemeClr>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0" name="TextBox 9"/>
          <p:cNvSpPr txBox="1"/>
          <p:nvPr/>
        </p:nvSpPr>
        <p:spPr>
          <a:xfrm>
            <a:off x="4708187" y="5777362"/>
            <a:ext cx="4319073" cy="553998"/>
          </a:xfrm>
          <a:prstGeom prst="rect">
            <a:avLst/>
          </a:prstGeom>
          <a:noFill/>
        </p:spPr>
        <p:txBody>
          <a:bodyPr wrap="square" rtlCol="0">
            <a:spAutoFit/>
          </a:bodyPr>
          <a:lstStyle/>
          <a:p>
            <a:pPr algn="just"/>
            <a:r>
              <a:rPr lang="en-US" sz="1000" dirty="0" smtClean="0">
                <a:latin typeface="Times New Roman" pitchFamily="18" charset="0"/>
                <a:cs typeface="Times New Roman" pitchFamily="18" charset="0"/>
              </a:rPr>
              <a:t>Third report of the National Cholesterol Education Program (NCEP) expert panel on detection, evaluation, and treatment of high blood cholesterol in adults (Adult Treatment Panel III). Final Report. Circulation, 2002; 106: 3143–3421</a:t>
            </a:r>
            <a:endParaRPr lang="en-US" sz="1000" dirty="0">
              <a:latin typeface="Times New Roman" pitchFamily="18" charset="0"/>
              <a:cs typeface="Times New Roman" pitchFamily="18" charset="0"/>
            </a:endParaRPr>
          </a:p>
        </p:txBody>
      </p:sp>
      <p:pic>
        <p:nvPicPr>
          <p:cNvPr id="2" name="Picture 2"/>
          <p:cNvPicPr>
            <a:picLocks noChangeAspect="1" noChangeArrowheads="1"/>
          </p:cNvPicPr>
          <p:nvPr/>
        </p:nvPicPr>
        <p:blipFill>
          <a:blip r:embed="rId5"/>
          <a:srcRect/>
          <a:stretch>
            <a:fillRect/>
          </a:stretch>
        </p:blipFill>
        <p:spPr bwMode="auto">
          <a:xfrm>
            <a:off x="703385" y="1074127"/>
            <a:ext cx="7709095" cy="1110363"/>
          </a:xfrm>
          <a:prstGeom prst="rect">
            <a:avLst/>
          </a:prstGeom>
          <a:noFill/>
          <a:ln w="9525">
            <a:noFill/>
            <a:miter lim="800000"/>
            <a:headEnd/>
            <a:tailEnd/>
          </a:ln>
        </p:spPr>
      </p:pic>
      <p:pic>
        <p:nvPicPr>
          <p:cNvPr id="1027" name="Picture 3"/>
          <p:cNvPicPr>
            <a:picLocks noChangeAspect="1" noChangeArrowheads="1"/>
          </p:cNvPicPr>
          <p:nvPr/>
        </p:nvPicPr>
        <p:blipFill>
          <a:blip r:embed="rId6"/>
          <a:srcRect/>
          <a:stretch>
            <a:fillRect/>
          </a:stretch>
        </p:blipFill>
        <p:spPr bwMode="auto">
          <a:xfrm>
            <a:off x="194871" y="183960"/>
            <a:ext cx="4676775" cy="361950"/>
          </a:xfrm>
          <a:prstGeom prst="rect">
            <a:avLst/>
          </a:prstGeom>
          <a:noFill/>
          <a:ln w="9525">
            <a:noFill/>
            <a:miter lim="800000"/>
            <a:headEnd/>
            <a:tailEnd/>
          </a:ln>
        </p:spPr>
      </p:pic>
      <p:pic>
        <p:nvPicPr>
          <p:cNvPr id="1028" name="Picture 4"/>
          <p:cNvPicPr>
            <a:picLocks noChangeAspect="1" noChangeArrowheads="1"/>
          </p:cNvPicPr>
          <p:nvPr/>
        </p:nvPicPr>
        <p:blipFill>
          <a:blip r:embed="rId7"/>
          <a:srcRect/>
          <a:stretch>
            <a:fillRect/>
          </a:stretch>
        </p:blipFill>
        <p:spPr bwMode="auto">
          <a:xfrm>
            <a:off x="1659909" y="2400867"/>
            <a:ext cx="57150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249033" y="600502"/>
            <a:ext cx="4636261" cy="5500901"/>
          </a:xfrm>
          <a:prstGeom prst="rect">
            <a:avLst/>
          </a:prstGeom>
          <a:noFill/>
          <a:ln w="9525">
            <a:noFill/>
            <a:miter lim="800000"/>
            <a:headEnd/>
            <a:tailEnd/>
          </a:ln>
        </p:spPr>
      </p:pic>
      <p:pic>
        <p:nvPicPr>
          <p:cNvPr id="2051" name="Picture 3"/>
          <p:cNvPicPr>
            <a:picLocks noChangeAspect="1" noChangeArrowheads="1"/>
          </p:cNvPicPr>
          <p:nvPr/>
        </p:nvPicPr>
        <p:blipFill>
          <a:blip r:embed="rId6"/>
          <a:srcRect/>
          <a:stretch>
            <a:fillRect/>
          </a:stretch>
        </p:blipFill>
        <p:spPr bwMode="auto">
          <a:xfrm>
            <a:off x="249033" y="242389"/>
            <a:ext cx="4038600" cy="276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249033" y="600502"/>
            <a:ext cx="4636261" cy="5500901"/>
          </a:xfrm>
          <a:prstGeom prst="rect">
            <a:avLst/>
          </a:prstGeom>
          <a:noFill/>
          <a:ln w="9525">
            <a:noFill/>
            <a:miter lim="800000"/>
            <a:headEnd/>
            <a:tailEnd/>
          </a:ln>
        </p:spPr>
      </p:pic>
      <p:pic>
        <p:nvPicPr>
          <p:cNvPr id="2051" name="Picture 3"/>
          <p:cNvPicPr>
            <a:picLocks noChangeAspect="1" noChangeArrowheads="1"/>
          </p:cNvPicPr>
          <p:nvPr/>
        </p:nvPicPr>
        <p:blipFill>
          <a:blip r:embed="rId6"/>
          <a:srcRect/>
          <a:stretch>
            <a:fillRect/>
          </a:stretch>
        </p:blipFill>
        <p:spPr bwMode="auto">
          <a:xfrm>
            <a:off x="249033" y="242389"/>
            <a:ext cx="4038600" cy="276225"/>
          </a:xfrm>
          <a:prstGeom prst="rect">
            <a:avLst/>
          </a:prstGeom>
          <a:noFill/>
          <a:ln w="9525">
            <a:noFill/>
            <a:miter lim="800000"/>
            <a:headEnd/>
            <a:tailEnd/>
          </a:ln>
        </p:spPr>
      </p:pic>
      <p:pic>
        <p:nvPicPr>
          <p:cNvPr id="2052" name="Picture 4" descr="C:\Users\cdj09001\Desktop\1206574733930851359Ryan_Taylor_Green_Tick.svg.med.png"/>
          <p:cNvPicPr>
            <a:picLocks noChangeAspect="1" noChangeArrowheads="1"/>
          </p:cNvPicPr>
          <p:nvPr/>
        </p:nvPicPr>
        <p:blipFill>
          <a:blip r:embed="rId7"/>
          <a:srcRect/>
          <a:stretch>
            <a:fillRect/>
          </a:stretch>
        </p:blipFill>
        <p:spPr bwMode="auto">
          <a:xfrm>
            <a:off x="4003648" y="2129050"/>
            <a:ext cx="486082" cy="559559"/>
          </a:xfrm>
          <a:prstGeom prst="rect">
            <a:avLst/>
          </a:prstGeom>
          <a:noFill/>
        </p:spPr>
      </p:pic>
      <p:pic>
        <p:nvPicPr>
          <p:cNvPr id="7" name="Picture 4" descr="C:\Users\cdj09001\Desktop\1206574733930851359Ryan_Taylor_Green_Tick.svg.med.png"/>
          <p:cNvPicPr>
            <a:picLocks noChangeAspect="1" noChangeArrowheads="1"/>
          </p:cNvPicPr>
          <p:nvPr/>
        </p:nvPicPr>
        <p:blipFill>
          <a:blip r:embed="rId7"/>
          <a:srcRect/>
          <a:stretch>
            <a:fillRect/>
          </a:stretch>
        </p:blipFill>
        <p:spPr bwMode="auto">
          <a:xfrm>
            <a:off x="3978624" y="2579425"/>
            <a:ext cx="486082" cy="559559"/>
          </a:xfrm>
          <a:prstGeom prst="rect">
            <a:avLst/>
          </a:prstGeom>
          <a:noFill/>
        </p:spPr>
      </p:pic>
      <p:pic>
        <p:nvPicPr>
          <p:cNvPr id="8" name="Picture 4" descr="C:\Users\cdj09001\Desktop\1206574733930851359Ryan_Taylor_Green_Tick.svg.med.png"/>
          <p:cNvPicPr>
            <a:picLocks noChangeAspect="1" noChangeArrowheads="1"/>
          </p:cNvPicPr>
          <p:nvPr/>
        </p:nvPicPr>
        <p:blipFill>
          <a:blip r:embed="rId7"/>
          <a:srcRect/>
          <a:stretch>
            <a:fillRect/>
          </a:stretch>
        </p:blipFill>
        <p:spPr bwMode="auto">
          <a:xfrm>
            <a:off x="3962704" y="3193576"/>
            <a:ext cx="486082" cy="559559"/>
          </a:xfrm>
          <a:prstGeom prst="rect">
            <a:avLst/>
          </a:prstGeom>
          <a:noFill/>
        </p:spPr>
      </p:pic>
      <p:pic>
        <p:nvPicPr>
          <p:cNvPr id="9" name="Picture 4" descr="C:\Users\cdj09001\Desktop\1206574733930851359Ryan_Taylor_Green_Tick.svg.med.png"/>
          <p:cNvPicPr>
            <a:picLocks noChangeAspect="1" noChangeArrowheads="1"/>
          </p:cNvPicPr>
          <p:nvPr/>
        </p:nvPicPr>
        <p:blipFill>
          <a:blip r:embed="rId7"/>
          <a:srcRect/>
          <a:stretch>
            <a:fillRect/>
          </a:stretch>
        </p:blipFill>
        <p:spPr bwMode="auto">
          <a:xfrm>
            <a:off x="3962704" y="3657599"/>
            <a:ext cx="486082" cy="559559"/>
          </a:xfrm>
          <a:prstGeom prst="rect">
            <a:avLst/>
          </a:prstGeom>
          <a:noFill/>
        </p:spPr>
      </p:pic>
      <p:pic>
        <p:nvPicPr>
          <p:cNvPr id="10" name="Picture 9" descr="500px-RedX.svg.png"/>
          <p:cNvPicPr>
            <a:picLocks noChangeAspect="1"/>
          </p:cNvPicPr>
          <p:nvPr/>
        </p:nvPicPr>
        <p:blipFill>
          <a:blip r:embed="rId8"/>
          <a:stretch>
            <a:fillRect/>
          </a:stretch>
        </p:blipFill>
        <p:spPr>
          <a:xfrm>
            <a:off x="3807472" y="4222739"/>
            <a:ext cx="629937" cy="507456"/>
          </a:xfrm>
          <a:prstGeom prst="rect">
            <a:avLst/>
          </a:prstGeom>
        </p:spPr>
      </p:pic>
      <p:sp>
        <p:nvSpPr>
          <p:cNvPr id="11" name="TextBox 10"/>
          <p:cNvSpPr txBox="1"/>
          <p:nvPr/>
        </p:nvSpPr>
        <p:spPr>
          <a:xfrm>
            <a:off x="5194571" y="1799616"/>
            <a:ext cx="3618690" cy="3416320"/>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  The STOMP database contains</a:t>
            </a:r>
          </a:p>
          <a:p>
            <a:r>
              <a:rPr lang="en-US" dirty="0" smtClean="0">
                <a:latin typeface="Times New Roman" pitchFamily="18" charset="0"/>
                <a:cs typeface="Times New Roman" pitchFamily="18" charset="0"/>
              </a:rPr>
              <a:t>   </a:t>
            </a:r>
            <a:r>
              <a:rPr lang="en-US" sz="1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data for 4 out of 5 variables</a:t>
            </a:r>
          </a:p>
          <a:p>
            <a:endParaRPr lang="en-US"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  Metabolic Syndrome cannot be</a:t>
            </a:r>
          </a:p>
          <a:p>
            <a:r>
              <a:rPr lang="en-US" dirty="0" smtClean="0">
                <a:latin typeface="Times New Roman" pitchFamily="18" charset="0"/>
                <a:cs typeface="Times New Roman" pitchFamily="18" charset="0"/>
              </a:rPr>
              <a:t>  </a:t>
            </a:r>
            <a:r>
              <a:rPr lang="en-US" sz="8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diagnosed</a:t>
            </a:r>
          </a:p>
          <a:p>
            <a:endParaRPr lang="en-US"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  All subjects were stratified into the</a:t>
            </a:r>
          </a:p>
          <a:p>
            <a:r>
              <a:rPr lang="en-US" dirty="0" smtClean="0">
                <a:latin typeface="Times New Roman" pitchFamily="18" charset="0"/>
                <a:cs typeface="Times New Roman" pitchFamily="18" charset="0"/>
              </a:rPr>
              <a:t>  </a:t>
            </a:r>
            <a:r>
              <a:rPr lang="en-US" sz="9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appropriate classes (yes or no) for</a:t>
            </a:r>
          </a:p>
          <a:p>
            <a:r>
              <a:rPr lang="en-US" dirty="0" smtClean="0">
                <a:latin typeface="Times New Roman" pitchFamily="18" charset="0"/>
                <a:cs typeface="Times New Roman" pitchFamily="18" charset="0"/>
              </a:rPr>
              <a:t>  </a:t>
            </a:r>
            <a:r>
              <a:rPr lang="en-US" sz="9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each variable that is available</a:t>
            </a:r>
          </a:p>
          <a:p>
            <a:endParaRPr lang="en-US"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  The total number of risk variables</a:t>
            </a:r>
          </a:p>
          <a:p>
            <a:r>
              <a:rPr lang="en-US"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was summed for each subject</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3074" name="Picture 2"/>
          <p:cNvPicPr>
            <a:picLocks noChangeAspect="1" noChangeArrowheads="1"/>
          </p:cNvPicPr>
          <p:nvPr/>
        </p:nvPicPr>
        <p:blipFill>
          <a:blip r:embed="rId5"/>
          <a:srcRect/>
          <a:stretch>
            <a:fillRect/>
          </a:stretch>
        </p:blipFill>
        <p:spPr bwMode="auto">
          <a:xfrm>
            <a:off x="173983" y="1289113"/>
            <a:ext cx="4010025" cy="4591050"/>
          </a:xfrm>
          <a:prstGeom prst="rect">
            <a:avLst/>
          </a:prstGeom>
          <a:noFill/>
          <a:ln w="9525">
            <a:noFill/>
            <a:miter lim="800000"/>
            <a:headEnd/>
            <a:tailEnd/>
          </a:ln>
        </p:spPr>
      </p:pic>
      <p:pic>
        <p:nvPicPr>
          <p:cNvPr id="3075" name="Picture 3"/>
          <p:cNvPicPr>
            <a:picLocks noChangeAspect="1" noChangeArrowheads="1"/>
          </p:cNvPicPr>
          <p:nvPr/>
        </p:nvPicPr>
        <p:blipFill>
          <a:blip r:embed="rId6"/>
          <a:srcRect/>
          <a:stretch>
            <a:fillRect/>
          </a:stretch>
        </p:blipFill>
        <p:spPr bwMode="auto">
          <a:xfrm>
            <a:off x="4281288" y="1663423"/>
            <a:ext cx="4644797" cy="3727011"/>
          </a:xfrm>
          <a:prstGeom prst="rect">
            <a:avLst/>
          </a:prstGeom>
          <a:noFill/>
          <a:ln w="9525">
            <a:noFill/>
            <a:miter lim="800000"/>
            <a:headEnd/>
            <a:tailEnd/>
          </a:ln>
        </p:spPr>
      </p:pic>
      <p:sp>
        <p:nvSpPr>
          <p:cNvPr id="7" name="TextBox 6"/>
          <p:cNvSpPr txBox="1"/>
          <p:nvPr/>
        </p:nvSpPr>
        <p:spPr>
          <a:xfrm>
            <a:off x="408564" y="437753"/>
            <a:ext cx="835606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Summation of risk variables for Metabolic Syndrome</a:t>
            </a:r>
            <a:endParaRPr lang="en-US" sz="28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 name="Picture 2"/>
          <p:cNvPicPr>
            <a:picLocks noChangeAspect="1" noChangeArrowheads="1"/>
          </p:cNvPicPr>
          <p:nvPr/>
        </p:nvPicPr>
        <p:blipFill>
          <a:blip r:embed="rId5"/>
          <a:srcRect/>
          <a:stretch>
            <a:fillRect/>
          </a:stretch>
        </p:blipFill>
        <p:spPr bwMode="auto">
          <a:xfrm>
            <a:off x="742950" y="1269156"/>
            <a:ext cx="7658100" cy="3171825"/>
          </a:xfrm>
          <a:prstGeom prst="rect">
            <a:avLst/>
          </a:prstGeom>
          <a:noFill/>
          <a:ln w="9525">
            <a:noFill/>
            <a:miter lim="800000"/>
            <a:headEnd/>
            <a:tailEnd/>
          </a:ln>
        </p:spPr>
      </p:pic>
      <p:sp>
        <p:nvSpPr>
          <p:cNvPr id="16" name="TextBox 15"/>
          <p:cNvSpPr txBox="1"/>
          <p:nvPr/>
        </p:nvSpPr>
        <p:spPr>
          <a:xfrm>
            <a:off x="801318" y="5155819"/>
            <a:ext cx="640688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No significant differences between men and women. . . </a:t>
            </a:r>
            <a:endParaRPr 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350196" y="3690428"/>
            <a:ext cx="8487586" cy="1993680"/>
          </a:xfrm>
          <a:prstGeom prst="rect">
            <a:avLst/>
          </a:prstGeom>
          <a:noFill/>
          <a:ln w="9525">
            <a:noFill/>
            <a:miter lim="800000"/>
            <a:headEnd/>
            <a:tailEnd/>
          </a:ln>
        </p:spPr>
      </p:pic>
      <p:pic>
        <p:nvPicPr>
          <p:cNvPr id="4099" name="Picture 3"/>
          <p:cNvPicPr>
            <a:picLocks noChangeAspect="1" noChangeArrowheads="1"/>
          </p:cNvPicPr>
          <p:nvPr/>
        </p:nvPicPr>
        <p:blipFill>
          <a:blip r:embed="rId6"/>
          <a:srcRect/>
          <a:stretch>
            <a:fillRect/>
          </a:stretch>
        </p:blipFill>
        <p:spPr bwMode="auto">
          <a:xfrm>
            <a:off x="340468" y="718529"/>
            <a:ext cx="8544485" cy="19663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350196" y="3690428"/>
            <a:ext cx="8487586" cy="1993680"/>
          </a:xfrm>
          <a:prstGeom prst="rect">
            <a:avLst/>
          </a:prstGeom>
          <a:noFill/>
          <a:ln w="9525">
            <a:noFill/>
            <a:miter lim="800000"/>
            <a:headEnd/>
            <a:tailEnd/>
          </a:ln>
        </p:spPr>
      </p:pic>
      <p:pic>
        <p:nvPicPr>
          <p:cNvPr id="4099" name="Picture 3"/>
          <p:cNvPicPr>
            <a:picLocks noChangeAspect="1" noChangeArrowheads="1"/>
          </p:cNvPicPr>
          <p:nvPr/>
        </p:nvPicPr>
        <p:blipFill>
          <a:blip r:embed="rId6"/>
          <a:srcRect/>
          <a:stretch>
            <a:fillRect/>
          </a:stretch>
        </p:blipFill>
        <p:spPr bwMode="auto">
          <a:xfrm>
            <a:off x="340468" y="718529"/>
            <a:ext cx="8544485" cy="1966304"/>
          </a:xfrm>
          <a:prstGeom prst="rect">
            <a:avLst/>
          </a:prstGeom>
          <a:noFill/>
          <a:ln w="9525">
            <a:noFill/>
            <a:miter lim="800000"/>
            <a:headEnd/>
            <a:tailEnd/>
          </a:ln>
        </p:spPr>
      </p:pic>
      <p:sp>
        <p:nvSpPr>
          <p:cNvPr id="6" name="Oval 5"/>
          <p:cNvSpPr/>
          <p:nvPr/>
        </p:nvSpPr>
        <p:spPr>
          <a:xfrm>
            <a:off x="4931923" y="1079768"/>
            <a:ext cx="1264599" cy="123541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885217" y="3015253"/>
            <a:ext cx="7752945" cy="400110"/>
          </a:xfrm>
          <a:prstGeom prst="rect">
            <a:avLst/>
          </a:prstGeom>
          <a:noFill/>
        </p:spPr>
        <p:txBody>
          <a:bodyPr wrap="square" rtlCol="0">
            <a:spAutoFit/>
          </a:bodyPr>
          <a:lstStyle/>
          <a:p>
            <a:r>
              <a:rPr lang="en-US" sz="2000" b="1" dirty="0" smtClean="0">
                <a:solidFill>
                  <a:srgbClr val="0070C0"/>
                </a:solidFill>
                <a:latin typeface="Times New Roman" pitchFamily="18" charset="0"/>
                <a:cs typeface="Times New Roman" pitchFamily="18" charset="0"/>
              </a:rPr>
              <a:t>No significance anywhere except Gender in BDI Mean score</a:t>
            </a:r>
            <a:endParaRPr lang="en-US" sz="2000" b="1" dirty="0">
              <a:solidFill>
                <a:srgbClr val="0070C0"/>
              </a:solidFill>
              <a:latin typeface="Times New Roman" pitchFamily="18" charset="0"/>
              <a:cs typeface="Times New Roman" pitchFamily="18" charset="0"/>
            </a:endParaRPr>
          </a:p>
        </p:txBody>
      </p:sp>
      <p:sp>
        <p:nvSpPr>
          <p:cNvPr id="9" name="Up Arrow 8"/>
          <p:cNvSpPr/>
          <p:nvPr/>
        </p:nvSpPr>
        <p:spPr>
          <a:xfrm>
            <a:off x="5252936" y="2334795"/>
            <a:ext cx="612843" cy="700075"/>
          </a:xfrm>
          <a:prstGeom prst="upArrow">
            <a:avLst>
              <a:gd name="adj1" fmla="val 50000"/>
              <a:gd name="adj2" fmla="val 595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0" name="TextBox 9"/>
          <p:cNvSpPr txBox="1"/>
          <p:nvPr/>
        </p:nvSpPr>
        <p:spPr>
          <a:xfrm>
            <a:off x="291830" y="233464"/>
            <a:ext cx="7636213" cy="1369606"/>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Binary Logistic Regression</a:t>
            </a:r>
          </a:p>
          <a:p>
            <a:r>
              <a:rPr lang="en-US" dirty="0" smtClean="0">
                <a:latin typeface="Times New Roman" pitchFamily="18" charset="0"/>
                <a:cs typeface="Times New Roman" pitchFamily="18" charset="0"/>
              </a:rPr>
              <a:t>Dependent variable: </a:t>
            </a:r>
            <a:r>
              <a:rPr lang="en-US" b="1" dirty="0" smtClean="0">
                <a:latin typeface="Times New Roman" pitchFamily="18" charset="0"/>
                <a:cs typeface="Times New Roman" pitchFamily="18" charset="0"/>
              </a:rPr>
              <a:t>BDI mean score</a:t>
            </a:r>
          </a:p>
          <a:p>
            <a:r>
              <a:rPr lang="en-US" dirty="0" smtClean="0">
                <a:latin typeface="Times New Roman" pitchFamily="18" charset="0"/>
                <a:cs typeface="Times New Roman" pitchFamily="18" charset="0"/>
              </a:rPr>
              <a:t>Covariate: </a:t>
            </a:r>
            <a:r>
              <a:rPr lang="en-US" b="1" dirty="0" smtClean="0">
                <a:latin typeface="Times New Roman" pitchFamily="18" charset="0"/>
                <a:cs typeface="Times New Roman" pitchFamily="18" charset="0"/>
              </a:rPr>
              <a:t>Number of Metabolic Syndrome risks</a:t>
            </a:r>
          </a:p>
          <a:p>
            <a:endParaRPr lang="en-US" sz="500" dirty="0" smtClean="0">
              <a:latin typeface="Times New Roman" pitchFamily="18" charset="0"/>
              <a:cs typeface="Times New Roman" pitchFamily="18" charset="0"/>
            </a:endParaRPr>
          </a:p>
          <a:p>
            <a:r>
              <a:rPr lang="en-US" dirty="0" smtClean="0">
                <a:solidFill>
                  <a:srgbClr val="0070C0"/>
                </a:solidFill>
                <a:latin typeface="Times New Roman" pitchFamily="18" charset="0"/>
                <a:cs typeface="Times New Roman" pitchFamily="18" charset="0"/>
              </a:rPr>
              <a:t>Sample: </a:t>
            </a:r>
            <a:r>
              <a:rPr lang="en-US" b="1" dirty="0" smtClean="0">
                <a:solidFill>
                  <a:srgbClr val="0070C0"/>
                </a:solidFill>
                <a:latin typeface="Times New Roman" pitchFamily="18" charset="0"/>
                <a:cs typeface="Times New Roman" pitchFamily="18" charset="0"/>
              </a:rPr>
              <a:t>Men</a:t>
            </a:r>
            <a:endParaRPr lang="en-US" b="1" dirty="0">
              <a:solidFill>
                <a:srgbClr val="0070C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463006" y="2257525"/>
            <a:ext cx="5257800" cy="962025"/>
          </a:xfrm>
          <a:prstGeom prst="rect">
            <a:avLst/>
          </a:prstGeom>
          <a:noFill/>
          <a:ln w="9525">
            <a:noFill/>
            <a:miter lim="800000"/>
            <a:headEnd/>
            <a:tailEnd/>
          </a:ln>
        </p:spPr>
      </p:pic>
      <p:sp>
        <p:nvSpPr>
          <p:cNvPr id="11" name="TextBox 10"/>
          <p:cNvSpPr txBox="1"/>
          <p:nvPr/>
        </p:nvSpPr>
        <p:spPr>
          <a:xfrm>
            <a:off x="1631821" y="3346315"/>
            <a:ext cx="521888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Determines whether or not a variable would be significant</a:t>
            </a:r>
          </a:p>
          <a:p>
            <a:r>
              <a:rPr lang="en-US" sz="1600" dirty="0" smtClean="0">
                <a:latin typeface="Times New Roman" pitchFamily="18" charset="0"/>
                <a:cs typeface="Times New Roman" pitchFamily="18" charset="0"/>
              </a:rPr>
              <a:t>in the model: </a:t>
            </a:r>
            <a:r>
              <a:rPr lang="en-US" sz="1600" i="1" dirty="0" smtClean="0">
                <a:latin typeface="Times New Roman" pitchFamily="18" charset="0"/>
                <a:cs typeface="Times New Roman" pitchFamily="18" charset="0"/>
              </a:rPr>
              <a:t>P=0.93</a:t>
            </a:r>
            <a:endParaRPr lang="en-US" sz="1600" i="1" dirty="0">
              <a:latin typeface="Times New Roman" pitchFamily="18" charset="0"/>
              <a:cs typeface="Times New Roman" pitchFamily="18" charset="0"/>
            </a:endParaRPr>
          </a:p>
        </p:txBody>
      </p:sp>
      <p:sp>
        <p:nvSpPr>
          <p:cNvPr id="13" name="TextBox 12"/>
          <p:cNvSpPr txBox="1"/>
          <p:nvPr/>
        </p:nvSpPr>
        <p:spPr>
          <a:xfrm>
            <a:off x="4192625" y="4791937"/>
            <a:ext cx="383269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Number of </a:t>
            </a:r>
            <a:r>
              <a:rPr lang="en-US" sz="1600" dirty="0" err="1" smtClean="0">
                <a:latin typeface="Times New Roman" pitchFamily="18" charset="0"/>
                <a:cs typeface="Times New Roman" pitchFamily="18" charset="0"/>
              </a:rPr>
              <a:t>MetS</a:t>
            </a:r>
            <a:r>
              <a:rPr lang="en-US" sz="1600" dirty="0" smtClean="0">
                <a:latin typeface="Times New Roman" pitchFamily="18" charset="0"/>
                <a:cs typeface="Times New Roman" pitchFamily="18" charset="0"/>
              </a:rPr>
              <a:t> risks accounts for less than 0.1% of the explanation for BDI mean score</a:t>
            </a:r>
            <a:endParaRPr lang="en-US" sz="1600" dirty="0">
              <a:latin typeface="Times New Roman" pitchFamily="18" charset="0"/>
              <a:cs typeface="Times New Roman" pitchFamily="18" charset="0"/>
            </a:endParaRPr>
          </a:p>
        </p:txBody>
      </p:sp>
      <p:pic>
        <p:nvPicPr>
          <p:cNvPr id="5124" name="Picture 4"/>
          <p:cNvPicPr>
            <a:picLocks noChangeAspect="1" noChangeArrowheads="1"/>
          </p:cNvPicPr>
          <p:nvPr/>
        </p:nvPicPr>
        <p:blipFill>
          <a:blip r:embed="rId6"/>
          <a:srcRect/>
          <a:stretch>
            <a:fillRect/>
          </a:stretch>
        </p:blipFill>
        <p:spPr bwMode="auto">
          <a:xfrm>
            <a:off x="976212" y="4548745"/>
            <a:ext cx="3067050" cy="1162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710125"/>
            <a:ext cx="7295745" cy="4893647"/>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21-question multiple choice assessment of the severity of depression</a:t>
            </a:r>
            <a:r>
              <a:rPr lang="en-US" baseline="30000" dirty="0" smtClean="0">
                <a:latin typeface="Times New Roman" pitchFamily="18" charset="0"/>
                <a:cs typeface="Times New Roman" pitchFamily="18" charset="0"/>
              </a:rPr>
              <a:t>1</a:t>
            </a:r>
          </a:p>
          <a:p>
            <a:endParaRPr lang="en-US" sz="14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Each question receives a score of 0-3</a:t>
            </a:r>
          </a:p>
          <a:p>
            <a:endParaRPr lang="en-US" sz="14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Scores summed to form a composite score of 0-63</a:t>
            </a:r>
          </a:p>
          <a:p>
            <a:endParaRPr lang="en-US" sz="16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0-9: Minimal depression</a:t>
            </a:r>
          </a:p>
          <a:p>
            <a:r>
              <a:rPr lang="en-US" dirty="0" smtClean="0">
                <a:latin typeface="Times New Roman" pitchFamily="18" charset="0"/>
                <a:cs typeface="Times New Roman" pitchFamily="18" charset="0"/>
              </a:rPr>
              <a:t>10-18: Mild depression</a:t>
            </a:r>
          </a:p>
          <a:p>
            <a:r>
              <a:rPr lang="en-US" dirty="0" smtClean="0">
                <a:latin typeface="Times New Roman" pitchFamily="18" charset="0"/>
                <a:cs typeface="Times New Roman" pitchFamily="18" charset="0"/>
              </a:rPr>
              <a:t>19-29: Moderate depression</a:t>
            </a:r>
          </a:p>
          <a:p>
            <a:r>
              <a:rPr lang="en-US" dirty="0" smtClean="0">
                <a:latin typeface="Times New Roman" pitchFamily="18" charset="0"/>
                <a:cs typeface="Times New Roman" pitchFamily="18" charset="0"/>
              </a:rPr>
              <a:t>30-63: Severe depression</a:t>
            </a:r>
            <a:endParaRPr lang="en-US" baseline="300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Others have used different cutoff points</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but they appear to be selected arbitrarily while those published by Beck et al. (1988) are based on clinical reports by the Center for Cognitive Therapy</a:t>
            </a:r>
          </a:p>
          <a:p>
            <a:endParaRPr lang="en-US" dirty="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Kramek</a:t>
            </a:r>
            <a:r>
              <a:rPr lang="en-US" sz="1200" dirty="0" smtClean="0">
                <a:latin typeface="Times New Roman" pitchFamily="18" charset="0"/>
                <a:cs typeface="Times New Roman" pitchFamily="18" charset="0"/>
              </a:rPr>
              <a:t> et al., 2010</a:t>
            </a:r>
            <a:endParaRPr lang="en-US" sz="1200" dirty="0"/>
          </a:p>
        </p:txBody>
      </p:sp>
    </p:spTree>
  </p:cSld>
  <p:clrMapOvr>
    <a:masterClrMapping/>
  </p:clrMapOvr>
  <p:transition>
    <p:wipe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0" name="TextBox 9"/>
          <p:cNvSpPr txBox="1"/>
          <p:nvPr/>
        </p:nvSpPr>
        <p:spPr>
          <a:xfrm>
            <a:off x="291830" y="233464"/>
            <a:ext cx="7636213" cy="1369606"/>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Binary Logistic Regression</a:t>
            </a:r>
          </a:p>
          <a:p>
            <a:r>
              <a:rPr lang="en-US" dirty="0" smtClean="0">
                <a:latin typeface="Times New Roman" pitchFamily="18" charset="0"/>
                <a:cs typeface="Times New Roman" pitchFamily="18" charset="0"/>
              </a:rPr>
              <a:t>Dependent variable: </a:t>
            </a:r>
            <a:r>
              <a:rPr lang="en-US" b="1" dirty="0" smtClean="0">
                <a:latin typeface="Times New Roman" pitchFamily="18" charset="0"/>
                <a:cs typeface="Times New Roman" pitchFamily="18" charset="0"/>
              </a:rPr>
              <a:t>BDI mean score</a:t>
            </a:r>
          </a:p>
          <a:p>
            <a:r>
              <a:rPr lang="en-US" dirty="0" smtClean="0">
                <a:latin typeface="Times New Roman" pitchFamily="18" charset="0"/>
                <a:cs typeface="Times New Roman" pitchFamily="18" charset="0"/>
              </a:rPr>
              <a:t>Covariate: </a:t>
            </a:r>
            <a:r>
              <a:rPr lang="en-US" b="1" dirty="0" smtClean="0">
                <a:latin typeface="Times New Roman" pitchFamily="18" charset="0"/>
                <a:cs typeface="Times New Roman" pitchFamily="18" charset="0"/>
              </a:rPr>
              <a:t>Number of Metabolic Syndrome risks</a:t>
            </a:r>
          </a:p>
          <a:p>
            <a:endParaRPr lang="en-US" sz="500" dirty="0" smtClean="0">
              <a:latin typeface="Times New Roman" pitchFamily="18" charset="0"/>
              <a:cs typeface="Times New Roman" pitchFamily="18" charset="0"/>
            </a:endParaRPr>
          </a:p>
          <a:p>
            <a:r>
              <a:rPr lang="en-US" dirty="0" smtClean="0">
                <a:solidFill>
                  <a:srgbClr val="0070C0"/>
                </a:solidFill>
                <a:latin typeface="Times New Roman" pitchFamily="18" charset="0"/>
                <a:cs typeface="Times New Roman" pitchFamily="18" charset="0"/>
              </a:rPr>
              <a:t>Sample: </a:t>
            </a:r>
            <a:r>
              <a:rPr lang="en-US" b="1" dirty="0" smtClean="0">
                <a:solidFill>
                  <a:srgbClr val="0070C0"/>
                </a:solidFill>
                <a:latin typeface="Times New Roman" pitchFamily="18" charset="0"/>
                <a:cs typeface="Times New Roman" pitchFamily="18" charset="0"/>
              </a:rPr>
              <a:t>Men</a:t>
            </a:r>
            <a:endParaRPr lang="en-US" b="1" dirty="0">
              <a:solidFill>
                <a:srgbClr val="0070C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463006" y="2257525"/>
            <a:ext cx="5257800" cy="962025"/>
          </a:xfrm>
          <a:prstGeom prst="rect">
            <a:avLst/>
          </a:prstGeom>
          <a:noFill/>
          <a:ln w="9525">
            <a:noFill/>
            <a:miter lim="800000"/>
            <a:headEnd/>
            <a:tailEnd/>
          </a:ln>
        </p:spPr>
      </p:pic>
      <p:sp>
        <p:nvSpPr>
          <p:cNvPr id="11" name="TextBox 10"/>
          <p:cNvSpPr txBox="1"/>
          <p:nvPr/>
        </p:nvSpPr>
        <p:spPr>
          <a:xfrm>
            <a:off x="1631821" y="3346315"/>
            <a:ext cx="521888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Determines whether or not a variable would be significant</a:t>
            </a:r>
          </a:p>
          <a:p>
            <a:r>
              <a:rPr lang="en-US" sz="1600" dirty="0" smtClean="0">
                <a:latin typeface="Times New Roman" pitchFamily="18" charset="0"/>
                <a:cs typeface="Times New Roman" pitchFamily="18" charset="0"/>
              </a:rPr>
              <a:t>in the model: </a:t>
            </a:r>
            <a:r>
              <a:rPr lang="en-US" sz="1600" i="1" dirty="0" smtClean="0">
                <a:latin typeface="Times New Roman" pitchFamily="18" charset="0"/>
                <a:cs typeface="Times New Roman" pitchFamily="18" charset="0"/>
              </a:rPr>
              <a:t>P=0.93</a:t>
            </a:r>
            <a:endParaRPr lang="en-US" sz="1600" i="1" dirty="0">
              <a:latin typeface="Times New Roman" pitchFamily="18" charset="0"/>
              <a:cs typeface="Times New Roman" pitchFamily="18" charset="0"/>
            </a:endParaRPr>
          </a:p>
        </p:txBody>
      </p:sp>
      <p:sp>
        <p:nvSpPr>
          <p:cNvPr id="13" name="TextBox 12"/>
          <p:cNvSpPr txBox="1"/>
          <p:nvPr/>
        </p:nvSpPr>
        <p:spPr>
          <a:xfrm>
            <a:off x="4192625" y="4791937"/>
            <a:ext cx="383269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Number of </a:t>
            </a:r>
            <a:r>
              <a:rPr lang="en-US" sz="1600" dirty="0" err="1" smtClean="0">
                <a:latin typeface="Times New Roman" pitchFamily="18" charset="0"/>
                <a:cs typeface="Times New Roman" pitchFamily="18" charset="0"/>
              </a:rPr>
              <a:t>MetS</a:t>
            </a:r>
            <a:r>
              <a:rPr lang="en-US" sz="1600" dirty="0" smtClean="0">
                <a:latin typeface="Times New Roman" pitchFamily="18" charset="0"/>
                <a:cs typeface="Times New Roman" pitchFamily="18" charset="0"/>
              </a:rPr>
              <a:t> risks accounts for less than 0.1% of the explanation for BDI mean score</a:t>
            </a:r>
            <a:endParaRPr lang="en-US" sz="1600" dirty="0">
              <a:latin typeface="Times New Roman" pitchFamily="18" charset="0"/>
              <a:cs typeface="Times New Roman" pitchFamily="18" charset="0"/>
            </a:endParaRPr>
          </a:p>
        </p:txBody>
      </p:sp>
      <p:pic>
        <p:nvPicPr>
          <p:cNvPr id="5124" name="Picture 4"/>
          <p:cNvPicPr>
            <a:picLocks noChangeAspect="1" noChangeArrowheads="1"/>
          </p:cNvPicPr>
          <p:nvPr/>
        </p:nvPicPr>
        <p:blipFill>
          <a:blip r:embed="rId6"/>
          <a:srcRect/>
          <a:stretch>
            <a:fillRect/>
          </a:stretch>
        </p:blipFill>
        <p:spPr bwMode="auto">
          <a:xfrm>
            <a:off x="976212" y="4548745"/>
            <a:ext cx="3067050" cy="1162050"/>
          </a:xfrm>
          <a:prstGeom prst="rect">
            <a:avLst/>
          </a:prstGeom>
          <a:noFill/>
          <a:ln w="9525">
            <a:noFill/>
            <a:miter lim="800000"/>
            <a:headEnd/>
            <a:tailEnd/>
          </a:ln>
        </p:spPr>
      </p:pic>
      <p:pic>
        <p:nvPicPr>
          <p:cNvPr id="9" name="Picture 8" descr="500px-RedX.svg.png"/>
          <p:cNvPicPr>
            <a:picLocks noChangeAspect="1"/>
          </p:cNvPicPr>
          <p:nvPr/>
        </p:nvPicPr>
        <p:blipFill>
          <a:blip r:embed="rId7"/>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0" name="TextBox 9"/>
          <p:cNvSpPr txBox="1"/>
          <p:nvPr/>
        </p:nvSpPr>
        <p:spPr>
          <a:xfrm>
            <a:off x="291830" y="233464"/>
            <a:ext cx="7636213" cy="1369606"/>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Binary Logistic Regression</a:t>
            </a:r>
          </a:p>
          <a:p>
            <a:r>
              <a:rPr lang="en-US" dirty="0" smtClean="0">
                <a:latin typeface="Times New Roman" pitchFamily="18" charset="0"/>
                <a:cs typeface="Times New Roman" pitchFamily="18" charset="0"/>
              </a:rPr>
              <a:t>Dependent variable: </a:t>
            </a:r>
            <a:r>
              <a:rPr lang="en-US" b="1" dirty="0" smtClean="0">
                <a:latin typeface="Times New Roman" pitchFamily="18" charset="0"/>
                <a:cs typeface="Times New Roman" pitchFamily="18" charset="0"/>
              </a:rPr>
              <a:t>BDI mean score</a:t>
            </a:r>
          </a:p>
          <a:p>
            <a:r>
              <a:rPr lang="en-US" dirty="0" smtClean="0">
                <a:latin typeface="Times New Roman" pitchFamily="18" charset="0"/>
                <a:cs typeface="Times New Roman" pitchFamily="18" charset="0"/>
              </a:rPr>
              <a:t>Covariate: </a:t>
            </a:r>
            <a:r>
              <a:rPr lang="en-US" b="1" dirty="0" smtClean="0">
                <a:latin typeface="Times New Roman" pitchFamily="18" charset="0"/>
                <a:cs typeface="Times New Roman" pitchFamily="18" charset="0"/>
              </a:rPr>
              <a:t>Number of Metabolic Syndrome risks</a:t>
            </a:r>
          </a:p>
          <a:p>
            <a:endParaRPr lang="en-US" sz="500" dirty="0" smtClean="0">
              <a:latin typeface="Times New Roman" pitchFamily="18" charset="0"/>
              <a:cs typeface="Times New Roman" pitchFamily="18" charset="0"/>
            </a:endParaRPr>
          </a:p>
          <a:p>
            <a:r>
              <a:rPr lang="en-US" dirty="0" smtClean="0">
                <a:solidFill>
                  <a:srgbClr val="0070C0"/>
                </a:solidFill>
                <a:latin typeface="Times New Roman" pitchFamily="18" charset="0"/>
                <a:cs typeface="Times New Roman" pitchFamily="18" charset="0"/>
              </a:rPr>
              <a:t>Sample: </a:t>
            </a:r>
            <a:r>
              <a:rPr lang="en-US" b="1" dirty="0" smtClean="0">
                <a:solidFill>
                  <a:srgbClr val="0070C0"/>
                </a:solidFill>
                <a:latin typeface="Times New Roman" pitchFamily="18" charset="0"/>
                <a:cs typeface="Times New Roman" pitchFamily="18" charset="0"/>
              </a:rPr>
              <a:t>Women</a:t>
            </a:r>
            <a:endParaRPr lang="en-US" b="1" dirty="0">
              <a:solidFill>
                <a:srgbClr val="0070C0"/>
              </a:solidFill>
              <a:latin typeface="Times New Roman" pitchFamily="18" charset="0"/>
              <a:cs typeface="Times New Roman" pitchFamily="18" charset="0"/>
            </a:endParaRPr>
          </a:p>
        </p:txBody>
      </p:sp>
      <p:sp>
        <p:nvSpPr>
          <p:cNvPr id="11" name="TextBox 10"/>
          <p:cNvSpPr txBox="1"/>
          <p:nvPr/>
        </p:nvSpPr>
        <p:spPr>
          <a:xfrm>
            <a:off x="1631821" y="3346315"/>
            <a:ext cx="521888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Determines whether or not a variable would be significant</a:t>
            </a:r>
          </a:p>
          <a:p>
            <a:r>
              <a:rPr lang="en-US" sz="1600" dirty="0" smtClean="0">
                <a:latin typeface="Times New Roman" pitchFamily="18" charset="0"/>
                <a:cs typeface="Times New Roman" pitchFamily="18" charset="0"/>
              </a:rPr>
              <a:t>in the model: </a:t>
            </a:r>
            <a:r>
              <a:rPr lang="en-US" sz="1600" i="1" dirty="0" smtClean="0">
                <a:latin typeface="Times New Roman" pitchFamily="18" charset="0"/>
                <a:cs typeface="Times New Roman" pitchFamily="18" charset="0"/>
              </a:rPr>
              <a:t>P=0.48</a:t>
            </a:r>
            <a:endParaRPr lang="en-US" sz="1600" i="1" dirty="0">
              <a:latin typeface="Times New Roman" pitchFamily="18" charset="0"/>
              <a:cs typeface="Times New Roman" pitchFamily="18" charset="0"/>
            </a:endParaRPr>
          </a:p>
        </p:txBody>
      </p:sp>
      <p:sp>
        <p:nvSpPr>
          <p:cNvPr id="13" name="TextBox 12"/>
          <p:cNvSpPr txBox="1"/>
          <p:nvPr/>
        </p:nvSpPr>
        <p:spPr>
          <a:xfrm>
            <a:off x="4192625" y="4791937"/>
            <a:ext cx="383269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Number of </a:t>
            </a:r>
            <a:r>
              <a:rPr lang="en-US" sz="1600" dirty="0" err="1" smtClean="0">
                <a:latin typeface="Times New Roman" pitchFamily="18" charset="0"/>
                <a:cs typeface="Times New Roman" pitchFamily="18" charset="0"/>
              </a:rPr>
              <a:t>MetS</a:t>
            </a:r>
            <a:r>
              <a:rPr lang="en-US" sz="1600" dirty="0" smtClean="0">
                <a:latin typeface="Times New Roman" pitchFamily="18" charset="0"/>
                <a:cs typeface="Times New Roman" pitchFamily="18" charset="0"/>
              </a:rPr>
              <a:t> risks accounts for about 1% of the explanation for BDI mean score</a:t>
            </a:r>
            <a:endParaRPr lang="en-US" sz="16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5"/>
          <a:srcRect/>
          <a:stretch>
            <a:fillRect/>
          </a:stretch>
        </p:blipFill>
        <p:spPr bwMode="auto">
          <a:xfrm>
            <a:off x="1484480" y="2229454"/>
            <a:ext cx="5191125" cy="1000125"/>
          </a:xfrm>
          <a:prstGeom prst="rect">
            <a:avLst/>
          </a:prstGeom>
          <a:noFill/>
          <a:ln w="9525">
            <a:noFill/>
            <a:miter lim="800000"/>
            <a:headEnd/>
            <a:tailEnd/>
          </a:ln>
        </p:spPr>
      </p:pic>
      <p:pic>
        <p:nvPicPr>
          <p:cNvPr id="6147" name="Picture 3"/>
          <p:cNvPicPr>
            <a:picLocks noChangeAspect="1" noChangeArrowheads="1"/>
          </p:cNvPicPr>
          <p:nvPr/>
        </p:nvPicPr>
        <p:blipFill>
          <a:blip r:embed="rId6"/>
          <a:srcRect/>
          <a:stretch>
            <a:fillRect/>
          </a:stretch>
        </p:blipFill>
        <p:spPr bwMode="auto">
          <a:xfrm>
            <a:off x="1019483" y="4526302"/>
            <a:ext cx="3019425" cy="1190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0" name="TextBox 9"/>
          <p:cNvSpPr txBox="1"/>
          <p:nvPr/>
        </p:nvSpPr>
        <p:spPr>
          <a:xfrm>
            <a:off x="291830" y="233464"/>
            <a:ext cx="7636213" cy="1369606"/>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Binary Logistic Regression</a:t>
            </a:r>
          </a:p>
          <a:p>
            <a:r>
              <a:rPr lang="en-US" dirty="0" smtClean="0">
                <a:latin typeface="Times New Roman" pitchFamily="18" charset="0"/>
                <a:cs typeface="Times New Roman" pitchFamily="18" charset="0"/>
              </a:rPr>
              <a:t>Dependent variable: </a:t>
            </a:r>
            <a:r>
              <a:rPr lang="en-US" b="1" dirty="0" smtClean="0">
                <a:latin typeface="Times New Roman" pitchFamily="18" charset="0"/>
                <a:cs typeface="Times New Roman" pitchFamily="18" charset="0"/>
              </a:rPr>
              <a:t>BDI mean score</a:t>
            </a:r>
          </a:p>
          <a:p>
            <a:r>
              <a:rPr lang="en-US" dirty="0" smtClean="0">
                <a:latin typeface="Times New Roman" pitchFamily="18" charset="0"/>
                <a:cs typeface="Times New Roman" pitchFamily="18" charset="0"/>
              </a:rPr>
              <a:t>Covariate: </a:t>
            </a:r>
            <a:r>
              <a:rPr lang="en-US" b="1" dirty="0" smtClean="0">
                <a:latin typeface="Times New Roman" pitchFamily="18" charset="0"/>
                <a:cs typeface="Times New Roman" pitchFamily="18" charset="0"/>
              </a:rPr>
              <a:t>Number of Metabolic Syndrome risks</a:t>
            </a:r>
          </a:p>
          <a:p>
            <a:endParaRPr lang="en-US" sz="500" dirty="0" smtClean="0">
              <a:latin typeface="Times New Roman" pitchFamily="18" charset="0"/>
              <a:cs typeface="Times New Roman" pitchFamily="18" charset="0"/>
            </a:endParaRPr>
          </a:p>
          <a:p>
            <a:r>
              <a:rPr lang="en-US" dirty="0" smtClean="0">
                <a:solidFill>
                  <a:srgbClr val="0070C0"/>
                </a:solidFill>
                <a:latin typeface="Times New Roman" pitchFamily="18" charset="0"/>
                <a:cs typeface="Times New Roman" pitchFamily="18" charset="0"/>
              </a:rPr>
              <a:t>Sample: </a:t>
            </a:r>
            <a:r>
              <a:rPr lang="en-US" b="1" dirty="0" smtClean="0">
                <a:solidFill>
                  <a:srgbClr val="0070C0"/>
                </a:solidFill>
                <a:latin typeface="Times New Roman" pitchFamily="18" charset="0"/>
                <a:cs typeface="Times New Roman" pitchFamily="18" charset="0"/>
              </a:rPr>
              <a:t>Women</a:t>
            </a:r>
            <a:endParaRPr lang="en-US" b="1" dirty="0">
              <a:solidFill>
                <a:srgbClr val="0070C0"/>
              </a:solidFill>
              <a:latin typeface="Times New Roman" pitchFamily="18" charset="0"/>
              <a:cs typeface="Times New Roman" pitchFamily="18" charset="0"/>
            </a:endParaRPr>
          </a:p>
        </p:txBody>
      </p:sp>
      <p:sp>
        <p:nvSpPr>
          <p:cNvPr id="11" name="TextBox 10"/>
          <p:cNvSpPr txBox="1"/>
          <p:nvPr/>
        </p:nvSpPr>
        <p:spPr>
          <a:xfrm>
            <a:off x="1631821" y="3346315"/>
            <a:ext cx="521888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Determines whether or not a variable would be significant</a:t>
            </a:r>
          </a:p>
          <a:p>
            <a:r>
              <a:rPr lang="en-US" sz="1600" dirty="0" smtClean="0">
                <a:latin typeface="Times New Roman" pitchFamily="18" charset="0"/>
                <a:cs typeface="Times New Roman" pitchFamily="18" charset="0"/>
              </a:rPr>
              <a:t>in the model: </a:t>
            </a:r>
            <a:r>
              <a:rPr lang="en-US" sz="1600" i="1" dirty="0" smtClean="0">
                <a:latin typeface="Times New Roman" pitchFamily="18" charset="0"/>
                <a:cs typeface="Times New Roman" pitchFamily="18" charset="0"/>
              </a:rPr>
              <a:t>P=0.48</a:t>
            </a:r>
            <a:endParaRPr lang="en-US" sz="1600" i="1" dirty="0">
              <a:latin typeface="Times New Roman" pitchFamily="18" charset="0"/>
              <a:cs typeface="Times New Roman" pitchFamily="18" charset="0"/>
            </a:endParaRPr>
          </a:p>
        </p:txBody>
      </p:sp>
      <p:sp>
        <p:nvSpPr>
          <p:cNvPr id="13" name="TextBox 12"/>
          <p:cNvSpPr txBox="1"/>
          <p:nvPr/>
        </p:nvSpPr>
        <p:spPr>
          <a:xfrm>
            <a:off x="4192625" y="4791937"/>
            <a:ext cx="3832698"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Number of </a:t>
            </a:r>
            <a:r>
              <a:rPr lang="en-US" sz="1600" dirty="0" err="1" smtClean="0">
                <a:latin typeface="Times New Roman" pitchFamily="18" charset="0"/>
                <a:cs typeface="Times New Roman" pitchFamily="18" charset="0"/>
              </a:rPr>
              <a:t>MetS</a:t>
            </a:r>
            <a:r>
              <a:rPr lang="en-US" sz="1600" dirty="0" smtClean="0">
                <a:latin typeface="Times New Roman" pitchFamily="18" charset="0"/>
                <a:cs typeface="Times New Roman" pitchFamily="18" charset="0"/>
              </a:rPr>
              <a:t> risks accounts for about 1% of the explanation for BDI mean score</a:t>
            </a:r>
            <a:endParaRPr lang="en-US" sz="16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5"/>
          <a:srcRect/>
          <a:stretch>
            <a:fillRect/>
          </a:stretch>
        </p:blipFill>
        <p:spPr bwMode="auto">
          <a:xfrm>
            <a:off x="1484480" y="2229454"/>
            <a:ext cx="5191125" cy="1000125"/>
          </a:xfrm>
          <a:prstGeom prst="rect">
            <a:avLst/>
          </a:prstGeom>
          <a:noFill/>
          <a:ln w="9525">
            <a:noFill/>
            <a:miter lim="800000"/>
            <a:headEnd/>
            <a:tailEnd/>
          </a:ln>
        </p:spPr>
      </p:pic>
      <p:pic>
        <p:nvPicPr>
          <p:cNvPr id="6147" name="Picture 3"/>
          <p:cNvPicPr>
            <a:picLocks noChangeAspect="1" noChangeArrowheads="1"/>
          </p:cNvPicPr>
          <p:nvPr/>
        </p:nvPicPr>
        <p:blipFill>
          <a:blip r:embed="rId6"/>
          <a:srcRect/>
          <a:stretch>
            <a:fillRect/>
          </a:stretch>
        </p:blipFill>
        <p:spPr bwMode="auto">
          <a:xfrm>
            <a:off x="1019483" y="4526302"/>
            <a:ext cx="3019425" cy="1190625"/>
          </a:xfrm>
          <a:prstGeom prst="rect">
            <a:avLst/>
          </a:prstGeom>
          <a:noFill/>
          <a:ln w="9525">
            <a:noFill/>
            <a:miter lim="800000"/>
            <a:headEnd/>
            <a:tailEnd/>
          </a:ln>
        </p:spPr>
      </p:pic>
      <p:pic>
        <p:nvPicPr>
          <p:cNvPr id="9" name="Picture 8" descr="500px-RedX.svg.png"/>
          <p:cNvPicPr>
            <a:picLocks noChangeAspect="1"/>
          </p:cNvPicPr>
          <p:nvPr/>
        </p:nvPicPr>
        <p:blipFill>
          <a:blip r:embed="rId7"/>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7170" name="Picture 2" descr="C:\Users\cdj09001\Desktop\ExploredText.jpg"/>
          <p:cNvPicPr>
            <a:picLocks noChangeAspect="1" noChangeArrowheads="1"/>
          </p:cNvPicPr>
          <p:nvPr/>
        </p:nvPicPr>
        <p:blipFill>
          <a:blip r:embed="rId5"/>
          <a:srcRect/>
          <a:stretch>
            <a:fillRect/>
          </a:stretch>
        </p:blipFill>
        <p:spPr bwMode="auto">
          <a:xfrm>
            <a:off x="4684284" y="481013"/>
            <a:ext cx="3657600" cy="2852737"/>
          </a:xfrm>
          <a:prstGeom prst="rect">
            <a:avLst/>
          </a:prstGeom>
          <a:noFill/>
        </p:spPr>
      </p:pic>
      <p:sp>
        <p:nvSpPr>
          <p:cNvPr id="8" name="TextBox 7"/>
          <p:cNvSpPr txBox="1"/>
          <p:nvPr/>
        </p:nvSpPr>
        <p:spPr>
          <a:xfrm>
            <a:off x="807396" y="2071991"/>
            <a:ext cx="7470842" cy="2831544"/>
          </a:xfrm>
          <a:prstGeom prst="rect">
            <a:avLst/>
          </a:prstGeom>
          <a:noFill/>
        </p:spPr>
        <p:txBody>
          <a:bodyPr wrap="square" rtlCol="0">
            <a:spAutoFit/>
          </a:bodyPr>
          <a:lstStyle/>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latin typeface="Times New Roman" pitchFamily="18" charset="0"/>
              <a:cs typeface="Times New Roman" pitchFamily="18" charset="0"/>
            </a:endParaRPr>
          </a:p>
          <a:p>
            <a:pPr marL="457200" indent="-457200" fontAlgn="base"/>
            <a:r>
              <a:rPr lang="en-US" sz="2500" b="1" dirty="0" smtClean="0">
                <a:latin typeface="Times New Roman" pitchFamily="18" charset="0"/>
                <a:cs typeface="Times New Roman" pitchFamily="18" charset="0"/>
              </a:rPr>
              <a:t>1. Metabolic Syndrome</a:t>
            </a:r>
          </a:p>
          <a:p>
            <a:pPr lvl="1" fontAlgn="base">
              <a:buFont typeface="Arial" pitchFamily="34" charset="0"/>
              <a:buChar char="•"/>
            </a:pPr>
            <a:r>
              <a:rPr lang="en-US" sz="2000" dirty="0" smtClean="0">
                <a:latin typeface="Times New Roman" pitchFamily="18" charset="0"/>
                <a:cs typeface="Times New Roman" pitchFamily="18" charset="0"/>
              </a:rPr>
              <a:t>  Number of ATP III components</a:t>
            </a:r>
          </a:p>
          <a:p>
            <a:pPr fontAlgn="base"/>
            <a:endParaRPr lang="en-US" sz="2000" dirty="0" smtClean="0">
              <a:latin typeface="Times New Roman" pitchFamily="18" charset="0"/>
              <a:cs typeface="Times New Roman" pitchFamily="18" charset="0"/>
            </a:endParaRPr>
          </a:p>
          <a:p>
            <a:pPr fontAlgn="base"/>
            <a:endParaRPr lang="en-US" sz="2000" dirty="0" smtClean="0">
              <a:latin typeface="Times New Roman" pitchFamily="18" charset="0"/>
              <a:cs typeface="Times New Roman" pitchFamily="18" charset="0"/>
            </a:endParaRPr>
          </a:p>
          <a:p>
            <a:pPr fontAlgn="base"/>
            <a:r>
              <a:rPr lang="en-US" sz="2500" b="1" dirty="0" smtClean="0">
                <a:solidFill>
                  <a:schemeClr val="bg1">
                    <a:lumMod val="75000"/>
                  </a:schemeClr>
                </a:solidFill>
                <a:latin typeface="Times New Roman" pitchFamily="18" charset="0"/>
                <a:cs typeface="Times New Roman" pitchFamily="18" charset="0"/>
              </a:rPr>
              <a:t>2. Rerun </a:t>
            </a:r>
            <a:r>
              <a:rPr lang="en-US" sz="2500" b="1" i="1" dirty="0" smtClean="0">
                <a:solidFill>
                  <a:schemeClr val="bg1">
                    <a:lumMod val="75000"/>
                  </a:schemeClr>
                </a:solidFill>
                <a:latin typeface="Times New Roman" pitchFamily="18" charset="0"/>
                <a:cs typeface="Times New Roman" pitchFamily="18" charset="0"/>
              </a:rPr>
              <a:t>Table 4</a:t>
            </a:r>
            <a:r>
              <a:rPr lang="en-US" sz="2500" b="1" dirty="0" smtClean="0">
                <a:solidFill>
                  <a:schemeClr val="bg1">
                    <a:lumMod val="75000"/>
                  </a:schemeClr>
                </a:solidFill>
                <a:latin typeface="Times New Roman" pitchFamily="18" charset="0"/>
                <a:cs typeface="Times New Roman" pitchFamily="18" charset="0"/>
              </a:rPr>
              <a:t> with WC as the dependent variable</a:t>
            </a:r>
          </a:p>
          <a:p>
            <a:pPr lvl="1" fontAlgn="base">
              <a:buFont typeface="Arial" pitchFamily="34" charset="0"/>
              <a:buChar char="•"/>
            </a:pPr>
            <a:r>
              <a:rPr lang="en-US" sz="2000" dirty="0" smtClean="0">
                <a:solidFill>
                  <a:schemeClr val="bg1">
                    <a:lumMod val="75000"/>
                  </a:schemeClr>
                </a:solidFill>
                <a:latin typeface="Times New Roman" pitchFamily="18" charset="0"/>
                <a:cs typeface="Times New Roman" pitchFamily="18" charset="0"/>
              </a:rPr>
              <a:t>  PGWBI and BDI as independent variables</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6" name="TextBox 5"/>
          <p:cNvSpPr txBox="1"/>
          <p:nvPr/>
        </p:nvSpPr>
        <p:spPr>
          <a:xfrm>
            <a:off x="194553" y="136187"/>
            <a:ext cx="6721813" cy="1323439"/>
          </a:xfrm>
          <a:prstGeom prst="rect">
            <a:avLst/>
          </a:prstGeom>
          <a:noFill/>
        </p:spPr>
        <p:txBody>
          <a:bodyPr wrap="square" rtlCol="0">
            <a:spAutoFit/>
          </a:bodyPr>
          <a:lstStyle/>
          <a:p>
            <a:r>
              <a:rPr lang="en-US" sz="6250" b="1" dirty="0" smtClean="0">
                <a:latin typeface="Times New Roman" pitchFamily="18" charset="0"/>
                <a:cs typeface="Times New Roman" pitchFamily="18" charset="0"/>
              </a:rPr>
              <a:t>New Analyses</a:t>
            </a:r>
          </a:p>
          <a:p>
            <a:endParaRPr lang="en-US" dirty="0"/>
          </a:p>
        </p:txBody>
      </p:sp>
      <p:sp>
        <p:nvSpPr>
          <p:cNvPr id="7" name="TextBox 6"/>
          <p:cNvSpPr txBox="1"/>
          <p:nvPr/>
        </p:nvSpPr>
        <p:spPr>
          <a:xfrm>
            <a:off x="219283" y="904991"/>
            <a:ext cx="6147881" cy="407804"/>
          </a:xfrm>
          <a:prstGeom prst="rect">
            <a:avLst/>
          </a:prstGeom>
          <a:noFill/>
        </p:spPr>
        <p:txBody>
          <a:bodyPr wrap="square" rtlCol="0">
            <a:spAutoFit/>
          </a:bodyPr>
          <a:lstStyle/>
          <a:p>
            <a:r>
              <a:rPr lang="en-US" sz="2050" b="1" dirty="0" smtClean="0">
                <a:latin typeface="Times New Roman" pitchFamily="18" charset="0"/>
                <a:cs typeface="Times New Roman" pitchFamily="18" charset="0"/>
              </a:rPr>
              <a:t>Based on Dr. P.’s suggestions</a:t>
            </a:r>
            <a:endParaRPr lang="en-US" sz="205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8" name="TextBox 7"/>
          <p:cNvSpPr txBox="1"/>
          <p:nvPr/>
        </p:nvSpPr>
        <p:spPr>
          <a:xfrm>
            <a:off x="807396" y="2071991"/>
            <a:ext cx="7470842" cy="2831544"/>
          </a:xfrm>
          <a:prstGeom prst="rect">
            <a:avLst/>
          </a:prstGeom>
          <a:noFill/>
        </p:spPr>
        <p:txBody>
          <a:bodyPr wrap="square" rtlCol="0">
            <a:spAutoFit/>
          </a:bodyPr>
          <a:lstStyle/>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latin typeface="Times New Roman" pitchFamily="18" charset="0"/>
              <a:cs typeface="Times New Roman" pitchFamily="18" charset="0"/>
            </a:endParaRPr>
          </a:p>
          <a:p>
            <a:pPr marL="457200" indent="-457200" fontAlgn="base"/>
            <a:endParaRPr lang="en-US" sz="1000" b="1" dirty="0" smtClean="0">
              <a:latin typeface="Times New Roman" pitchFamily="18" charset="0"/>
              <a:cs typeface="Times New Roman" pitchFamily="18" charset="0"/>
            </a:endParaRPr>
          </a:p>
          <a:p>
            <a:pPr marL="457200" indent="-457200" fontAlgn="base"/>
            <a:r>
              <a:rPr lang="en-US" sz="2500" b="1" dirty="0" smtClean="0">
                <a:solidFill>
                  <a:schemeClr val="bg1">
                    <a:lumMod val="75000"/>
                  </a:schemeClr>
                </a:solidFill>
                <a:latin typeface="Times New Roman" pitchFamily="18" charset="0"/>
                <a:cs typeface="Times New Roman" pitchFamily="18" charset="0"/>
              </a:rPr>
              <a:t>1. Metabolic Syndrome</a:t>
            </a:r>
          </a:p>
          <a:p>
            <a:pPr lvl="1" fontAlgn="base">
              <a:buFont typeface="Arial" pitchFamily="34" charset="0"/>
              <a:buChar char="•"/>
            </a:pPr>
            <a:r>
              <a:rPr lang="en-US" sz="2000" dirty="0" smtClean="0">
                <a:solidFill>
                  <a:schemeClr val="bg1">
                    <a:lumMod val="75000"/>
                  </a:schemeClr>
                </a:solidFill>
                <a:latin typeface="Times New Roman" pitchFamily="18" charset="0"/>
                <a:cs typeface="Times New Roman" pitchFamily="18" charset="0"/>
              </a:rPr>
              <a:t>  Number of ATP III components</a:t>
            </a:r>
          </a:p>
          <a:p>
            <a:pPr fontAlgn="base"/>
            <a:endParaRPr lang="en-US" sz="2000" dirty="0" smtClean="0">
              <a:latin typeface="Times New Roman" pitchFamily="18" charset="0"/>
              <a:cs typeface="Times New Roman" pitchFamily="18" charset="0"/>
            </a:endParaRPr>
          </a:p>
          <a:p>
            <a:pPr fontAlgn="base"/>
            <a:endParaRPr lang="en-US" sz="2000" dirty="0" smtClean="0">
              <a:latin typeface="Times New Roman" pitchFamily="18" charset="0"/>
              <a:cs typeface="Times New Roman" pitchFamily="18" charset="0"/>
            </a:endParaRPr>
          </a:p>
          <a:p>
            <a:pPr fontAlgn="base"/>
            <a:r>
              <a:rPr lang="en-US" sz="2500" b="1" dirty="0" smtClean="0">
                <a:solidFill>
                  <a:srgbClr val="FF0000"/>
                </a:solidFill>
                <a:latin typeface="Times New Roman" pitchFamily="18" charset="0"/>
                <a:cs typeface="Times New Roman" pitchFamily="18" charset="0"/>
              </a:rPr>
              <a:t>2. Rerun </a:t>
            </a:r>
            <a:r>
              <a:rPr lang="en-US" sz="2500" b="1" i="1" dirty="0" smtClean="0">
                <a:solidFill>
                  <a:srgbClr val="FF0000"/>
                </a:solidFill>
                <a:latin typeface="Times New Roman" pitchFamily="18" charset="0"/>
                <a:cs typeface="Times New Roman" pitchFamily="18" charset="0"/>
              </a:rPr>
              <a:t>Table 4</a:t>
            </a:r>
            <a:r>
              <a:rPr lang="en-US" sz="2500" b="1" dirty="0" smtClean="0">
                <a:solidFill>
                  <a:srgbClr val="FF0000"/>
                </a:solidFill>
                <a:latin typeface="Times New Roman" pitchFamily="18" charset="0"/>
                <a:cs typeface="Times New Roman" pitchFamily="18" charset="0"/>
              </a:rPr>
              <a:t> with WC as the dependent variable</a:t>
            </a:r>
          </a:p>
          <a:p>
            <a:pPr lvl="1" fontAlgn="base">
              <a:buFont typeface="Arial" pitchFamily="34" charset="0"/>
              <a:buChar char="•"/>
            </a:pPr>
            <a:r>
              <a:rPr lang="en-US" sz="2000" dirty="0" smtClean="0">
                <a:solidFill>
                  <a:srgbClr val="FF0000"/>
                </a:solidFill>
                <a:latin typeface="Times New Roman" pitchFamily="18" charset="0"/>
                <a:cs typeface="Times New Roman" pitchFamily="18" charset="0"/>
              </a:rPr>
              <a:t>  PGWBI and BDI as independent variables</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6" name="TextBox 5"/>
          <p:cNvSpPr txBox="1"/>
          <p:nvPr/>
        </p:nvSpPr>
        <p:spPr>
          <a:xfrm>
            <a:off x="194553" y="136187"/>
            <a:ext cx="6721813" cy="1323439"/>
          </a:xfrm>
          <a:prstGeom prst="rect">
            <a:avLst/>
          </a:prstGeom>
          <a:noFill/>
        </p:spPr>
        <p:txBody>
          <a:bodyPr wrap="square" rtlCol="0">
            <a:spAutoFit/>
          </a:bodyPr>
          <a:lstStyle/>
          <a:p>
            <a:r>
              <a:rPr lang="en-US" sz="6250" b="1" dirty="0" smtClean="0">
                <a:solidFill>
                  <a:schemeClr val="bg1">
                    <a:lumMod val="75000"/>
                  </a:schemeClr>
                </a:solidFill>
                <a:latin typeface="Times New Roman" pitchFamily="18" charset="0"/>
                <a:cs typeface="Times New Roman" pitchFamily="18" charset="0"/>
              </a:rPr>
              <a:t>New Analyses</a:t>
            </a:r>
          </a:p>
          <a:p>
            <a:endParaRPr lang="en-US" dirty="0"/>
          </a:p>
        </p:txBody>
      </p:sp>
      <p:sp>
        <p:nvSpPr>
          <p:cNvPr id="7" name="TextBox 6"/>
          <p:cNvSpPr txBox="1"/>
          <p:nvPr/>
        </p:nvSpPr>
        <p:spPr>
          <a:xfrm>
            <a:off x="219283" y="904991"/>
            <a:ext cx="6147881" cy="407804"/>
          </a:xfrm>
          <a:prstGeom prst="rect">
            <a:avLst/>
          </a:prstGeom>
          <a:noFill/>
        </p:spPr>
        <p:txBody>
          <a:bodyPr wrap="square" rtlCol="0">
            <a:spAutoFit/>
          </a:bodyPr>
          <a:lstStyle/>
          <a:p>
            <a:r>
              <a:rPr lang="en-US" sz="2050" b="1" dirty="0" smtClean="0">
                <a:solidFill>
                  <a:schemeClr val="bg1">
                    <a:lumMod val="75000"/>
                  </a:schemeClr>
                </a:solidFill>
                <a:latin typeface="Times New Roman" pitchFamily="18" charset="0"/>
                <a:cs typeface="Times New Roman" pitchFamily="18" charset="0"/>
              </a:rPr>
              <a:t>Based on Dr. P.’s suggestions</a:t>
            </a:r>
            <a:endParaRPr lang="en-US" sz="2050" b="1" dirty="0">
              <a:solidFill>
                <a:schemeClr val="bg1">
                  <a:lumMod val="75000"/>
                </a:schemeClr>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7" name="Picture 6" descr="Table 4 version 1.jpg"/>
          <p:cNvPicPr>
            <a:picLocks noChangeAspect="1"/>
          </p:cNvPicPr>
          <p:nvPr/>
        </p:nvPicPr>
        <p:blipFill>
          <a:blip r:embed="rId5"/>
          <a:stretch>
            <a:fillRect/>
          </a:stretch>
        </p:blipFill>
        <p:spPr>
          <a:xfrm>
            <a:off x="312884" y="214017"/>
            <a:ext cx="5266690" cy="6405245"/>
          </a:xfrm>
          <a:prstGeom prst="rect">
            <a:avLst/>
          </a:prstGeom>
        </p:spPr>
      </p:pic>
      <p:pic>
        <p:nvPicPr>
          <p:cNvPr id="8194" name="Picture 2" descr="C:\Users\cdj09001\Desktop\Table4and9text.jpg"/>
          <p:cNvPicPr>
            <a:picLocks noChangeAspect="1" noChangeArrowheads="1"/>
          </p:cNvPicPr>
          <p:nvPr/>
        </p:nvPicPr>
        <p:blipFill>
          <a:blip r:embed="rId6"/>
          <a:srcRect/>
          <a:stretch>
            <a:fillRect/>
          </a:stretch>
        </p:blipFill>
        <p:spPr bwMode="auto">
          <a:xfrm>
            <a:off x="5850797" y="1624526"/>
            <a:ext cx="2818140" cy="3714717"/>
          </a:xfrm>
          <a:prstGeom prst="rect">
            <a:avLst/>
          </a:prstGeom>
          <a:noFill/>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10242" name="Picture 2"/>
          <p:cNvPicPr>
            <a:picLocks noChangeAspect="1" noChangeArrowheads="1"/>
          </p:cNvPicPr>
          <p:nvPr/>
        </p:nvPicPr>
        <p:blipFill>
          <a:blip r:embed="rId5"/>
          <a:srcRect/>
          <a:stretch>
            <a:fillRect/>
          </a:stretch>
        </p:blipFill>
        <p:spPr bwMode="auto">
          <a:xfrm>
            <a:off x="1274324" y="180023"/>
            <a:ext cx="6926580" cy="649795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10242" name="Picture 2"/>
          <p:cNvPicPr>
            <a:picLocks noChangeAspect="1" noChangeArrowheads="1"/>
          </p:cNvPicPr>
          <p:nvPr/>
        </p:nvPicPr>
        <p:blipFill>
          <a:blip r:embed="rId5"/>
          <a:srcRect/>
          <a:stretch>
            <a:fillRect/>
          </a:stretch>
        </p:blipFill>
        <p:spPr bwMode="auto">
          <a:xfrm>
            <a:off x="1274324" y="180023"/>
            <a:ext cx="6926580" cy="6497955"/>
          </a:xfrm>
          <a:prstGeom prst="rect">
            <a:avLst/>
          </a:prstGeom>
          <a:noFill/>
          <a:ln w="9525">
            <a:noFill/>
            <a:miter lim="800000"/>
            <a:headEnd/>
            <a:tailEnd/>
          </a:ln>
        </p:spPr>
      </p:pic>
      <p:sp>
        <p:nvSpPr>
          <p:cNvPr id="6" name="Rectangle 5"/>
          <p:cNvSpPr/>
          <p:nvPr/>
        </p:nvSpPr>
        <p:spPr>
          <a:xfrm>
            <a:off x="1400783" y="1254868"/>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1391055" y="227627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1391055" y="3297706"/>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Rectangle 8"/>
          <p:cNvSpPr/>
          <p:nvPr/>
        </p:nvSpPr>
        <p:spPr>
          <a:xfrm>
            <a:off x="1387807" y="4306170"/>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ectangle 9"/>
          <p:cNvSpPr/>
          <p:nvPr/>
        </p:nvSpPr>
        <p:spPr>
          <a:xfrm>
            <a:off x="1387807" y="533733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10242" name="Picture 2"/>
          <p:cNvPicPr>
            <a:picLocks noChangeAspect="1" noChangeArrowheads="1"/>
          </p:cNvPicPr>
          <p:nvPr/>
        </p:nvPicPr>
        <p:blipFill>
          <a:blip r:embed="rId5"/>
          <a:srcRect/>
          <a:stretch>
            <a:fillRect/>
          </a:stretch>
        </p:blipFill>
        <p:spPr bwMode="auto">
          <a:xfrm>
            <a:off x="1274324" y="180023"/>
            <a:ext cx="6926580" cy="6497955"/>
          </a:xfrm>
          <a:prstGeom prst="rect">
            <a:avLst/>
          </a:prstGeom>
          <a:noFill/>
          <a:ln w="9525">
            <a:noFill/>
            <a:miter lim="800000"/>
            <a:headEnd/>
            <a:tailEnd/>
          </a:ln>
        </p:spPr>
      </p:pic>
      <p:sp>
        <p:nvSpPr>
          <p:cNvPr id="6" name="Rectangle 5"/>
          <p:cNvSpPr/>
          <p:nvPr/>
        </p:nvSpPr>
        <p:spPr>
          <a:xfrm>
            <a:off x="1400783" y="1254868"/>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1391055" y="227627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1391055" y="3297706"/>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Rectangle 8"/>
          <p:cNvSpPr/>
          <p:nvPr/>
        </p:nvSpPr>
        <p:spPr>
          <a:xfrm>
            <a:off x="1387807" y="4306170"/>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ectangle 9"/>
          <p:cNvSpPr/>
          <p:nvPr/>
        </p:nvSpPr>
        <p:spPr>
          <a:xfrm>
            <a:off x="1387807" y="533733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500px-RedX.svg.png"/>
          <p:cNvPicPr>
            <a:picLocks noChangeAspect="1"/>
          </p:cNvPicPr>
          <p:nvPr/>
        </p:nvPicPr>
        <p:blipFill>
          <a:blip r:embed="rId6"/>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9218" name="Picture 2"/>
          <p:cNvPicPr>
            <a:picLocks noChangeAspect="1" noChangeArrowheads="1"/>
          </p:cNvPicPr>
          <p:nvPr/>
        </p:nvPicPr>
        <p:blipFill>
          <a:blip r:embed="rId5"/>
          <a:srcRect/>
          <a:stretch>
            <a:fillRect/>
          </a:stretch>
        </p:blipFill>
        <p:spPr bwMode="auto">
          <a:xfrm>
            <a:off x="1316881" y="165372"/>
            <a:ext cx="6892290" cy="653224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2" name="Picture 11" descr="BDI score distibution.png"/>
          <p:cNvPicPr>
            <a:picLocks noChangeAspect="1"/>
          </p:cNvPicPr>
          <p:nvPr/>
        </p:nvPicPr>
        <p:blipFill>
          <a:blip r:embed="rId5"/>
          <a:stretch>
            <a:fillRect/>
          </a:stretch>
        </p:blipFill>
        <p:spPr>
          <a:xfrm>
            <a:off x="153015" y="1815754"/>
            <a:ext cx="8705850" cy="4060092"/>
          </a:xfrm>
          <a:prstGeom prst="rect">
            <a:avLst/>
          </a:prstGeom>
        </p:spPr>
      </p:pic>
      <p:sp>
        <p:nvSpPr>
          <p:cNvPr id="14" name="TextBox 13"/>
          <p:cNvSpPr txBox="1"/>
          <p:nvPr/>
        </p:nvSpPr>
        <p:spPr>
          <a:xfrm>
            <a:off x="674328" y="540774"/>
            <a:ext cx="8086418" cy="784830"/>
          </a:xfrm>
          <a:prstGeom prst="rect">
            <a:avLst/>
          </a:prstGeom>
          <a:noFill/>
        </p:spPr>
        <p:txBody>
          <a:bodyPr wrap="square" rtlCol="0">
            <a:spAutoFit/>
          </a:bodyPr>
          <a:lstStyle/>
          <a:p>
            <a:r>
              <a:rPr lang="en-US" sz="4500" dirty="0" smtClean="0">
                <a:solidFill>
                  <a:schemeClr val="bg1">
                    <a:lumMod val="50000"/>
                  </a:schemeClr>
                </a:solidFill>
                <a:latin typeface="Times New Roman" pitchFamily="18" charset="0"/>
                <a:cs typeface="Times New Roman" pitchFamily="18" charset="0"/>
              </a:rPr>
              <a:t>BDI data collected on 97 subjects</a:t>
            </a:r>
            <a:endParaRPr lang="en-US" sz="4500" dirty="0">
              <a:solidFill>
                <a:schemeClr val="bg1">
                  <a:lumMod val="50000"/>
                </a:schemeClr>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9218" name="Picture 2"/>
          <p:cNvPicPr>
            <a:picLocks noChangeAspect="1" noChangeArrowheads="1"/>
          </p:cNvPicPr>
          <p:nvPr/>
        </p:nvPicPr>
        <p:blipFill>
          <a:blip r:embed="rId5"/>
          <a:srcRect/>
          <a:stretch>
            <a:fillRect/>
          </a:stretch>
        </p:blipFill>
        <p:spPr bwMode="auto">
          <a:xfrm>
            <a:off x="1316881" y="165372"/>
            <a:ext cx="6892290" cy="6532245"/>
          </a:xfrm>
          <a:prstGeom prst="rect">
            <a:avLst/>
          </a:prstGeom>
          <a:noFill/>
          <a:ln w="9525">
            <a:noFill/>
            <a:miter lim="800000"/>
            <a:headEnd/>
            <a:tailEnd/>
          </a:ln>
        </p:spPr>
      </p:pic>
      <p:sp>
        <p:nvSpPr>
          <p:cNvPr id="6" name="Rectangle 5"/>
          <p:cNvSpPr/>
          <p:nvPr/>
        </p:nvSpPr>
        <p:spPr>
          <a:xfrm>
            <a:off x="1400783" y="1254868"/>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1391055" y="227627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1391055" y="3297706"/>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Rectangle 8"/>
          <p:cNvSpPr/>
          <p:nvPr/>
        </p:nvSpPr>
        <p:spPr>
          <a:xfrm>
            <a:off x="1387807" y="4306170"/>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ectangle 9"/>
          <p:cNvSpPr/>
          <p:nvPr/>
        </p:nvSpPr>
        <p:spPr>
          <a:xfrm>
            <a:off x="1387807" y="533733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9218" name="Picture 2"/>
          <p:cNvPicPr>
            <a:picLocks noChangeAspect="1" noChangeArrowheads="1"/>
          </p:cNvPicPr>
          <p:nvPr/>
        </p:nvPicPr>
        <p:blipFill>
          <a:blip r:embed="rId5"/>
          <a:srcRect/>
          <a:stretch>
            <a:fillRect/>
          </a:stretch>
        </p:blipFill>
        <p:spPr bwMode="auto">
          <a:xfrm>
            <a:off x="1316881" y="165372"/>
            <a:ext cx="6892290" cy="6532245"/>
          </a:xfrm>
          <a:prstGeom prst="rect">
            <a:avLst/>
          </a:prstGeom>
          <a:noFill/>
          <a:ln w="9525">
            <a:noFill/>
            <a:miter lim="800000"/>
            <a:headEnd/>
            <a:tailEnd/>
          </a:ln>
        </p:spPr>
      </p:pic>
      <p:sp>
        <p:nvSpPr>
          <p:cNvPr id="6" name="Rectangle 5"/>
          <p:cNvSpPr/>
          <p:nvPr/>
        </p:nvSpPr>
        <p:spPr>
          <a:xfrm>
            <a:off x="1400783" y="1254868"/>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1391055" y="227627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ectangle 9"/>
          <p:cNvSpPr/>
          <p:nvPr/>
        </p:nvSpPr>
        <p:spPr>
          <a:xfrm>
            <a:off x="1387807" y="5337332"/>
            <a:ext cx="6536987" cy="17509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266" name="Picture 2"/>
          <p:cNvPicPr>
            <a:picLocks noChangeAspect="1" noChangeArrowheads="1"/>
          </p:cNvPicPr>
          <p:nvPr/>
        </p:nvPicPr>
        <p:blipFill>
          <a:blip r:embed="rId6"/>
          <a:srcRect/>
          <a:stretch>
            <a:fillRect/>
          </a:stretch>
        </p:blipFill>
        <p:spPr bwMode="auto">
          <a:xfrm>
            <a:off x="1316880" y="3267074"/>
            <a:ext cx="6892291" cy="1878858"/>
          </a:xfrm>
          <a:prstGeom prst="rect">
            <a:avLst/>
          </a:prstGeom>
          <a:noFill/>
          <a:ln w="9525">
            <a:noFill/>
            <a:miter lim="800000"/>
            <a:headEnd/>
            <a:tailEnd/>
          </a:ln>
        </p:spPr>
      </p:pic>
      <p:pic>
        <p:nvPicPr>
          <p:cNvPr id="11267" name="Picture 3" descr="C:\Users\cdj09001\Desktop\MovingAway.jpg"/>
          <p:cNvPicPr>
            <a:picLocks noChangeAspect="1" noChangeArrowheads="1"/>
          </p:cNvPicPr>
          <p:nvPr/>
        </p:nvPicPr>
        <p:blipFill>
          <a:blip r:embed="rId7"/>
          <a:srcRect/>
          <a:stretch>
            <a:fillRect/>
          </a:stretch>
        </p:blipFill>
        <p:spPr bwMode="auto">
          <a:xfrm>
            <a:off x="1203127" y="3454806"/>
            <a:ext cx="6986588" cy="1262063"/>
          </a:xfrm>
          <a:prstGeom prst="rect">
            <a:avLst/>
          </a:prstGeom>
          <a:noFill/>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
        <p:nvSpPr>
          <p:cNvPr id="13" name="TextBox 12"/>
          <p:cNvSpPr txBox="1"/>
          <p:nvPr/>
        </p:nvSpPr>
        <p:spPr>
          <a:xfrm>
            <a:off x="598758" y="801971"/>
            <a:ext cx="7815671"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Conclusion and Direction . . .</a:t>
            </a:r>
            <a:endParaRPr lang="en-US" sz="3600" dirty="0">
              <a:latin typeface="Times New Roman" pitchFamily="18" charset="0"/>
              <a:cs typeface="Times New Roman" pitchFamily="18" charset="0"/>
            </a:endParaRPr>
          </a:p>
        </p:txBody>
      </p:sp>
      <p:sp>
        <p:nvSpPr>
          <p:cNvPr id="9" name="TextBox 8"/>
          <p:cNvSpPr txBox="1"/>
          <p:nvPr/>
        </p:nvSpPr>
        <p:spPr>
          <a:xfrm>
            <a:off x="719847" y="1828798"/>
            <a:ext cx="7859949" cy="4431983"/>
          </a:xfrm>
          <a:prstGeom prst="rect">
            <a:avLst/>
          </a:prstGeom>
          <a:noFill/>
        </p:spPr>
        <p:txBody>
          <a:bodyPr wrap="square" rtlCol="0">
            <a:spAutoFit/>
          </a:bodyPr>
          <a:lstStyle/>
          <a:p>
            <a:r>
              <a:rPr lang="en-US" dirty="0" smtClean="0">
                <a:latin typeface="Times New Roman" pitchFamily="18" charset="0"/>
                <a:cs typeface="Times New Roman" pitchFamily="18" charset="0"/>
              </a:rPr>
              <a:t>I’ve put every cholesterol variable through every possible mode of statistical torture, and not one of them confessed significance.  Or even hinted at a trend.</a:t>
            </a:r>
          </a:p>
          <a:p>
            <a:endParaRPr lang="en-US" sz="1200" dirty="0" smtClean="0">
              <a:latin typeface="Times New Roman" pitchFamily="18" charset="0"/>
              <a:cs typeface="Times New Roman" pitchFamily="18" charset="0"/>
            </a:endParaRPr>
          </a:p>
          <a:p>
            <a:r>
              <a:rPr lang="en-US" dirty="0" smtClean="0">
                <a:latin typeface="Times New Roman" pitchFamily="18" charset="0"/>
                <a:ea typeface="Tahoma" pitchFamily="34" charset="0"/>
                <a:cs typeface="Times New Roman" pitchFamily="18" charset="0"/>
              </a:rPr>
              <a:t>So I feel confident no relationship exists between the blood lipid-lipoprotein profile and psychological wellbeing within the </a:t>
            </a:r>
            <a:r>
              <a:rPr lang="en-US" dirty="0" smtClean="0">
                <a:latin typeface="Times New Roman" pitchFamily="18" charset="0"/>
                <a:cs typeface="Times New Roman" pitchFamily="18" charset="0"/>
              </a:rPr>
              <a:t>STOMP population.</a:t>
            </a:r>
          </a:p>
          <a:p>
            <a:endParaRPr lang="en-US" sz="12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Being as I have 7 co-authors, I’d like to convert this finding into an abstract as early as possible.  Do I have permission to move forward with it?</a:t>
            </a:r>
          </a:p>
          <a:p>
            <a:endParaRPr lang="en-US" sz="12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In regard to the waist circumference data, there appears to be relationships.  </a:t>
            </a:r>
          </a:p>
          <a:p>
            <a:endParaRPr lang="en-US" sz="12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I’ve done some preliminary exploring (and some background reading), but the proposed mechanisms are completely different (</a:t>
            </a:r>
            <a:r>
              <a:rPr lang="en-US" dirty="0" err="1" smtClean="0">
                <a:latin typeface="Times New Roman" pitchFamily="18" charset="0"/>
                <a:cs typeface="Times New Roman" pitchFamily="18" charset="0"/>
              </a:rPr>
              <a:t>cortisol</a:t>
            </a:r>
            <a:r>
              <a:rPr lang="en-US" dirty="0" smtClean="0">
                <a:latin typeface="Times New Roman" pitchFamily="18" charset="0"/>
                <a:cs typeface="Times New Roman" pitchFamily="18" charset="0"/>
              </a:rPr>
              <a:t> rather than serotonin) and it’s a completely different set of researchers looking at this.  </a:t>
            </a:r>
          </a:p>
          <a:p>
            <a:endParaRPr lang="en-US" sz="12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 if I were to pursue this subject instead of the cholesterol, I worry I’d be starting over much too late to make any abstract deadlines.</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
        <p:nvSpPr>
          <p:cNvPr id="13" name="TextBox 12"/>
          <p:cNvSpPr txBox="1"/>
          <p:nvPr/>
        </p:nvSpPr>
        <p:spPr>
          <a:xfrm>
            <a:off x="598758" y="801971"/>
            <a:ext cx="7815671"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Conclusion and Direction . . .</a:t>
            </a:r>
            <a:endParaRPr lang="en-US" sz="3600" dirty="0">
              <a:latin typeface="Times New Roman" pitchFamily="18" charset="0"/>
              <a:cs typeface="Times New Roman" pitchFamily="18" charset="0"/>
            </a:endParaRPr>
          </a:p>
        </p:txBody>
      </p:sp>
      <p:sp>
        <p:nvSpPr>
          <p:cNvPr id="9" name="TextBox 8"/>
          <p:cNvSpPr txBox="1"/>
          <p:nvPr/>
        </p:nvSpPr>
        <p:spPr>
          <a:xfrm>
            <a:off x="719847" y="1828798"/>
            <a:ext cx="7859949" cy="4555093"/>
          </a:xfrm>
          <a:prstGeom prst="rect">
            <a:avLst/>
          </a:prstGeom>
          <a:noFill/>
        </p:spPr>
        <p:txBody>
          <a:bodyPr wrap="square" rtlCol="0">
            <a:spAutoFit/>
          </a:bodyPr>
          <a:lstStyle/>
          <a:p>
            <a:r>
              <a:rPr lang="en-US" dirty="0" smtClean="0">
                <a:latin typeface="Times New Roman" pitchFamily="18" charset="0"/>
                <a:cs typeface="Times New Roman" pitchFamily="18" charset="0"/>
              </a:rPr>
              <a:t>What I’ve found in my background reading so far (ideally applied to a future abstract/paper):</a:t>
            </a:r>
          </a:p>
          <a:p>
            <a:endParaRPr lang="en-US" dirty="0" smtClean="0">
              <a:latin typeface="Times New Roman" pitchFamily="18" charset="0"/>
              <a:cs typeface="Times New Roman" pitchFamily="18" charset="0"/>
              <a:hlinkClick r:id="rId5"/>
            </a:endParaRPr>
          </a:p>
          <a:p>
            <a:r>
              <a:rPr lang="en-US" sz="1400" dirty="0" err="1" smtClean="0">
                <a:latin typeface="Times New Roman" pitchFamily="18" charset="0"/>
                <a:cs typeface="Times New Roman" pitchFamily="18" charset="0"/>
              </a:rPr>
              <a:t>Zaninotto</a:t>
            </a:r>
            <a:r>
              <a:rPr lang="en-US" sz="1400" dirty="0" smtClean="0">
                <a:latin typeface="Times New Roman" pitchFamily="18" charset="0"/>
                <a:cs typeface="Times New Roman" pitchFamily="18" charset="0"/>
              </a:rPr>
              <a:t> et al. (2010). BMI and Waist Circumference as Predictors of Well-being in Older Adults: Findings From the English Longitudinal Study of Ageing. </a:t>
            </a:r>
            <a:r>
              <a:rPr lang="de-DE" sz="1400" dirty="0" smtClean="0">
                <a:latin typeface="Times New Roman" pitchFamily="18" charset="0"/>
                <a:cs typeface="Times New Roman" pitchFamily="18" charset="0"/>
              </a:rPr>
              <a:t>Obesity, 18(10): 1981–1987.</a:t>
            </a:r>
            <a:endParaRPr lang="en-US" sz="14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Among 8,688 older (late 60’s ± 15 yr) men (46%) and women (54%), increased WC is related to poorer quality of life and among women, depressive symptoms. </a:t>
            </a:r>
          </a:p>
          <a:p>
            <a:endParaRPr lang="en-US" dirty="0" smtClean="0">
              <a:latin typeface="Times New Roman" pitchFamily="18" charset="0"/>
              <a:cs typeface="Times New Roman" pitchFamily="18" charset="0"/>
            </a:endParaRPr>
          </a:p>
          <a:p>
            <a:r>
              <a:rPr lang="en-US" sz="1400" dirty="0" err="1" smtClean="0">
                <a:latin typeface="Times New Roman" pitchFamily="18" charset="0"/>
                <a:cs typeface="Times New Roman" pitchFamily="18" charset="0"/>
              </a:rPr>
              <a:t>Vogelzangs</a:t>
            </a:r>
            <a:r>
              <a:rPr lang="en-US" sz="1400" dirty="0" smtClean="0">
                <a:latin typeface="Times New Roman" pitchFamily="18" charset="0"/>
                <a:cs typeface="Times New Roman" pitchFamily="18" charset="0"/>
              </a:rPr>
              <a:t> et al. (2008). Depressive Symptoms and Change in Abdominal Obesity in Older Persons. Archives of General Psychiatry, 65(12): 1386-1393.</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This study assesses the relationship in the reverse direction.  Among 2,088 people in their 70’s (53% women), depressive symptoms at baseline result in increasing WC over five years independent of BMI.  36% of the subjects were black and race was a trending variable (p=0.06) in depression predicting waist circumference </a:t>
            </a:r>
            <a:r>
              <a:rPr lang="en-US" i="1" dirty="0" smtClean="0">
                <a:latin typeface="Times New Roman" pitchFamily="18" charset="0"/>
                <a:cs typeface="Times New Roman" pitchFamily="18" charset="0"/>
              </a:rPr>
              <a:t>only in women</a:t>
            </a:r>
            <a:r>
              <a:rPr lang="en-US" dirty="0" smtClean="0">
                <a:latin typeface="Times New Roman" pitchFamily="18" charset="0"/>
                <a:cs typeface="Times New Roman" pitchFamily="18" charset="0"/>
              </a:rPr>
              <a:t>.</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
        <p:nvSpPr>
          <p:cNvPr id="13" name="TextBox 12"/>
          <p:cNvSpPr txBox="1"/>
          <p:nvPr/>
        </p:nvSpPr>
        <p:spPr>
          <a:xfrm>
            <a:off x="598758" y="801971"/>
            <a:ext cx="7815671"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Conclusion and Direction . . .</a:t>
            </a:r>
            <a:endParaRPr lang="en-US" sz="3600" dirty="0">
              <a:latin typeface="Times New Roman" pitchFamily="18" charset="0"/>
              <a:cs typeface="Times New Roman" pitchFamily="18" charset="0"/>
            </a:endParaRPr>
          </a:p>
        </p:txBody>
      </p:sp>
      <p:sp>
        <p:nvSpPr>
          <p:cNvPr id="9" name="TextBox 8"/>
          <p:cNvSpPr txBox="1"/>
          <p:nvPr/>
        </p:nvSpPr>
        <p:spPr>
          <a:xfrm>
            <a:off x="719847" y="1828798"/>
            <a:ext cx="7859949" cy="4278094"/>
          </a:xfrm>
          <a:prstGeom prst="rect">
            <a:avLst/>
          </a:prstGeom>
          <a:noFill/>
        </p:spPr>
        <p:txBody>
          <a:bodyPr wrap="square" rtlCol="0">
            <a:spAutoFit/>
          </a:bodyPr>
          <a:lstStyle/>
          <a:p>
            <a:pPr fontAlgn="base"/>
            <a:r>
              <a:rPr lang="en-US" sz="1400" dirty="0" smtClean="0">
                <a:latin typeface="Times New Roman" pitchFamily="18" charset="0"/>
                <a:cs typeface="Times New Roman" pitchFamily="18" charset="0"/>
              </a:rPr>
              <a:t>Weber-</a:t>
            </a:r>
            <a:r>
              <a:rPr lang="en-US" sz="1400" dirty="0" err="1" smtClean="0">
                <a:latin typeface="Times New Roman" pitchFamily="18" charset="0"/>
                <a:cs typeface="Times New Roman" pitchFamily="18" charset="0"/>
              </a:rPr>
              <a:t>Hamann</a:t>
            </a:r>
            <a:r>
              <a:rPr lang="en-US" sz="1400" dirty="0" smtClean="0">
                <a:latin typeface="Times New Roman" pitchFamily="18" charset="0"/>
                <a:cs typeface="Times New Roman" pitchFamily="18" charset="0"/>
              </a:rPr>
              <a:t> et al. (2006). Metabolic changes in elderly patients with major depression: evidence for increased accumulation of visceral fat at follow-up. </a:t>
            </a:r>
            <a:r>
              <a:rPr lang="en-US" sz="1400" dirty="0" err="1" smtClean="0">
                <a:latin typeface="Times New Roman" pitchFamily="18" charset="0"/>
                <a:cs typeface="Times New Roman" pitchFamily="18" charset="0"/>
              </a:rPr>
              <a:t>Psychoneuroendocrinology</a:t>
            </a:r>
            <a:r>
              <a:rPr lang="en-US" sz="1400" dirty="0" smtClean="0">
                <a:latin typeface="Times New Roman" pitchFamily="18" charset="0"/>
                <a:cs typeface="Times New Roman" pitchFamily="18" charset="0"/>
              </a:rPr>
              <a:t>, 31 (3): 347- 354.</a:t>
            </a:r>
          </a:p>
          <a:p>
            <a:pPr fontAlgn="base"/>
            <a:endParaRPr lang="en-US" dirty="0" smtClean="0">
              <a:latin typeface="Times New Roman" pitchFamily="18" charset="0"/>
              <a:cs typeface="Times New Roman" pitchFamily="18" charset="0"/>
            </a:endParaRPr>
          </a:p>
          <a:p>
            <a:pPr fontAlgn="base"/>
            <a:r>
              <a:rPr lang="en-US" dirty="0" smtClean="0">
                <a:latin typeface="Times New Roman" pitchFamily="18" charset="0"/>
                <a:cs typeface="Times New Roman" pitchFamily="18" charset="0"/>
              </a:rPr>
              <a:t>29 depressed people (22 women and 7 men; 61.5 ± 11 yr) increased their WC more over time than 17 controls (12 women and 5 men; 61.8 ± 9 yr) despite similar amounts of weight gain.  However, the depressed patients were reassessed after 14 months and the controls after 28 months.</a:t>
            </a:r>
          </a:p>
          <a:p>
            <a:pPr fontAlgn="base"/>
            <a:endParaRPr lang="en-US" dirty="0" smtClean="0">
              <a:latin typeface="Times New Roman" pitchFamily="18" charset="0"/>
              <a:cs typeface="Times New Roman" pitchFamily="18" charset="0"/>
            </a:endParaRPr>
          </a:p>
          <a:p>
            <a:pPr fontAlgn="base"/>
            <a:r>
              <a:rPr lang="en-US" sz="1400" dirty="0" err="1" smtClean="0">
                <a:latin typeface="Times New Roman" pitchFamily="18" charset="0"/>
                <a:cs typeface="Times New Roman" pitchFamily="18" charset="0"/>
              </a:rPr>
              <a:t>Ahlberg</a:t>
            </a:r>
            <a:r>
              <a:rPr lang="en-US" sz="1400" dirty="0" smtClean="0">
                <a:latin typeface="Times New Roman" pitchFamily="18" charset="0"/>
                <a:cs typeface="Times New Roman" pitchFamily="18" charset="0"/>
              </a:rPr>
              <a:t> et al. (2002). Depression and anxiety symptoms in relation to anthropometry and metabolism in men. </a:t>
            </a:r>
            <a:r>
              <a:rPr lang="pl-PL" sz="1400" dirty="0" smtClean="0">
                <a:latin typeface="Times New Roman" pitchFamily="18" charset="0"/>
                <a:cs typeface="Times New Roman" pitchFamily="18" charset="0"/>
              </a:rPr>
              <a:t>Psychiatry Res</a:t>
            </a:r>
            <a:r>
              <a:rPr lang="en-US" sz="1400" dirty="0" err="1" smtClean="0">
                <a:latin typeface="Times New Roman" pitchFamily="18" charset="0"/>
                <a:cs typeface="Times New Roman" pitchFamily="18" charset="0"/>
              </a:rPr>
              <a:t>earch</a:t>
            </a:r>
            <a:r>
              <a:rPr lang="en-US" sz="1400" dirty="0" smtClean="0">
                <a:latin typeface="Times New Roman" pitchFamily="18" charset="0"/>
                <a:cs typeface="Times New Roman" pitchFamily="18" charset="0"/>
              </a:rPr>
              <a:t>,</a:t>
            </a:r>
            <a:r>
              <a:rPr lang="pl-PL" sz="1400" dirty="0" smtClean="0">
                <a:latin typeface="Times New Roman" pitchFamily="18" charset="0"/>
                <a:cs typeface="Times New Roman" pitchFamily="18" charset="0"/>
              </a:rPr>
              <a:t> 112(2):</a:t>
            </a:r>
            <a:r>
              <a:rPr lang="en-US" sz="1400" dirty="0" smtClean="0">
                <a:latin typeface="Times New Roman" pitchFamily="18" charset="0"/>
                <a:cs typeface="Times New Roman" pitchFamily="18" charset="0"/>
              </a:rPr>
              <a:t> </a:t>
            </a:r>
            <a:r>
              <a:rPr lang="pl-PL" sz="1400" dirty="0" smtClean="0">
                <a:latin typeface="Times New Roman" pitchFamily="18" charset="0"/>
                <a:cs typeface="Times New Roman" pitchFamily="18" charset="0"/>
              </a:rPr>
              <a:t>101-</a:t>
            </a:r>
            <a:r>
              <a:rPr lang="en-US" sz="1400" dirty="0" smtClean="0">
                <a:latin typeface="Times New Roman" pitchFamily="18" charset="0"/>
                <a:cs typeface="Times New Roman" pitchFamily="18" charset="0"/>
              </a:rPr>
              <a:t>1</a:t>
            </a:r>
            <a:r>
              <a:rPr lang="pl-PL" sz="1400" dirty="0" smtClean="0">
                <a:latin typeface="Times New Roman" pitchFamily="18" charset="0"/>
                <a:cs typeface="Times New Roman" pitchFamily="18" charset="0"/>
              </a:rPr>
              <a:t>10.</a:t>
            </a:r>
            <a:endParaRPr lang="en-US" sz="1400" dirty="0" smtClean="0">
              <a:latin typeface="Times New Roman" pitchFamily="18" charset="0"/>
              <a:cs typeface="Times New Roman" pitchFamily="18" charset="0"/>
            </a:endParaRPr>
          </a:p>
          <a:p>
            <a:pPr fontAlgn="base"/>
            <a:endParaRPr lang="en-US" dirty="0" smtClean="0">
              <a:latin typeface="Times New Roman" pitchFamily="18" charset="0"/>
              <a:cs typeface="Times New Roman" pitchFamily="18" charset="0"/>
            </a:endParaRPr>
          </a:p>
          <a:p>
            <a:pPr fontAlgn="base"/>
            <a:r>
              <a:rPr lang="en-US" dirty="0" smtClean="0">
                <a:latin typeface="Times New Roman" pitchFamily="18" charset="0"/>
                <a:cs typeface="Times New Roman" pitchFamily="18" charset="0"/>
              </a:rPr>
              <a:t>This study used the Beck Depression Inventory (BDI) and waist-to-hip circumference ratio on 59 men (52.5±3.5 yr) and found ratios greater than 1.0 to associate with more depression (BDI) and anxiety (HAS) compared to the men with ratios lower than 1.0.</a:t>
            </a:r>
          </a:p>
          <a:p>
            <a:pPr fontAlgn="base"/>
            <a:endParaRPr lang="en-US"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
        <p:nvSpPr>
          <p:cNvPr id="13" name="TextBox 12"/>
          <p:cNvSpPr txBox="1"/>
          <p:nvPr/>
        </p:nvSpPr>
        <p:spPr>
          <a:xfrm>
            <a:off x="598758" y="801971"/>
            <a:ext cx="7815671"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Conclusion and Direction . . .</a:t>
            </a:r>
            <a:endParaRPr lang="en-US" sz="3600" dirty="0">
              <a:latin typeface="Times New Roman" pitchFamily="18" charset="0"/>
              <a:cs typeface="Times New Roman" pitchFamily="18" charset="0"/>
            </a:endParaRPr>
          </a:p>
        </p:txBody>
      </p:sp>
      <p:sp>
        <p:nvSpPr>
          <p:cNvPr id="9" name="TextBox 8"/>
          <p:cNvSpPr txBox="1"/>
          <p:nvPr/>
        </p:nvSpPr>
        <p:spPr>
          <a:xfrm>
            <a:off x="719848" y="1828798"/>
            <a:ext cx="7694582" cy="3724096"/>
          </a:xfrm>
          <a:prstGeom prst="rect">
            <a:avLst/>
          </a:prstGeom>
          <a:noFill/>
        </p:spPr>
        <p:txBody>
          <a:bodyPr wrap="square" rtlCol="0">
            <a:spAutoFit/>
          </a:bodyPr>
          <a:lstStyle/>
          <a:p>
            <a:pPr fontAlgn="base"/>
            <a:r>
              <a:rPr lang="en-US" sz="1400" dirty="0" err="1" smtClean="0">
                <a:latin typeface="Times New Roman" pitchFamily="18" charset="0"/>
                <a:cs typeface="Times New Roman" pitchFamily="18" charset="0"/>
              </a:rPr>
              <a:t>Rosmond</a:t>
            </a:r>
            <a:r>
              <a:rPr lang="en-US" sz="1400" dirty="0" smtClean="0">
                <a:latin typeface="Times New Roman" pitchFamily="18" charset="0"/>
                <a:cs typeface="Times New Roman" pitchFamily="18" charset="0"/>
              </a:rPr>
              <a:t> et al. (1996). Mental distress, obesity and body fat distribution in middle-aged men. Obesity Research, 4(3): 245-252.</a:t>
            </a:r>
          </a:p>
          <a:p>
            <a:pPr fontAlgn="base"/>
            <a:endParaRPr lang="en-US" dirty="0" smtClean="0">
              <a:latin typeface="Times New Roman" pitchFamily="18" charset="0"/>
              <a:cs typeface="Times New Roman" pitchFamily="18" charset="0"/>
            </a:endParaRPr>
          </a:p>
          <a:p>
            <a:pPr fontAlgn="base"/>
            <a:r>
              <a:rPr lang="en-US" dirty="0" smtClean="0">
                <a:latin typeface="Times New Roman" pitchFamily="18" charset="0"/>
                <a:cs typeface="Times New Roman" pitchFamily="18" charset="0"/>
              </a:rPr>
              <a:t>Waist-to-hip ratio was compared to psychological wellbeing in 1040 men who were born in 1944.  It was found to associate with depression, anxiety, and other measures of quality of life where BMI failed to find relationships.</a:t>
            </a:r>
          </a:p>
          <a:p>
            <a:pPr fontAlgn="base"/>
            <a:endParaRPr lang="en-US" dirty="0" smtClean="0"/>
          </a:p>
          <a:p>
            <a:pPr fontAlgn="base"/>
            <a:r>
              <a:rPr lang="en-US" sz="1400" dirty="0" err="1" smtClean="0">
                <a:latin typeface="Times New Roman" pitchFamily="18" charset="0"/>
                <a:cs typeface="Times New Roman" pitchFamily="18" charset="0"/>
              </a:rPr>
              <a:t>Hachet</a:t>
            </a:r>
            <a:r>
              <a:rPr lang="en-US" sz="1400" dirty="0" smtClean="0">
                <a:latin typeface="Times New Roman" pitchFamily="18" charset="0"/>
                <a:cs typeface="Times New Roman" pitchFamily="18" charset="0"/>
              </a:rPr>
              <a:t> al. (2006). Associations between waist circumference and depressive disorders. Journal of Affective Disorders, </a:t>
            </a:r>
            <a:r>
              <a:rPr lang="de-DE" sz="1400" dirty="0" smtClean="0">
                <a:latin typeface="Times New Roman" pitchFamily="18" charset="0"/>
                <a:cs typeface="Times New Roman" pitchFamily="18" charset="0"/>
              </a:rPr>
              <a:t>92(2-3):305-308.</a:t>
            </a:r>
            <a:endParaRPr lang="en-US" sz="1400" dirty="0" smtClean="0">
              <a:latin typeface="Times New Roman" pitchFamily="18" charset="0"/>
              <a:cs typeface="Times New Roman" pitchFamily="18" charset="0"/>
            </a:endParaRPr>
          </a:p>
          <a:p>
            <a:pPr fontAlgn="base"/>
            <a:endParaRPr lang="en-US" dirty="0" smtClean="0">
              <a:latin typeface="Times New Roman" pitchFamily="18" charset="0"/>
              <a:cs typeface="Times New Roman" pitchFamily="18" charset="0"/>
            </a:endParaRPr>
          </a:p>
          <a:p>
            <a:pPr fontAlgn="base"/>
            <a:r>
              <a:rPr lang="en-US" dirty="0" smtClean="0">
                <a:latin typeface="Times New Roman" pitchFamily="18" charset="0"/>
                <a:cs typeface="Times New Roman" pitchFamily="18" charset="0"/>
              </a:rPr>
              <a:t>4181 German adults (49.7% women, mean age: 41.7 yr) showed </a:t>
            </a:r>
            <a:r>
              <a:rPr lang="en-US" b="1" dirty="0" smtClean="0">
                <a:latin typeface="Times New Roman" pitchFamily="18" charset="0"/>
                <a:cs typeface="Times New Roman" pitchFamily="18" charset="0"/>
              </a:rPr>
              <a:t>no</a:t>
            </a:r>
            <a:r>
              <a:rPr lang="en-US" dirty="0" smtClean="0">
                <a:latin typeface="Times New Roman" pitchFamily="18" charset="0"/>
                <a:cs typeface="Times New Roman" pitchFamily="18" charset="0"/>
              </a:rPr>
              <a:t> relationships between WC and depressive disorders.  They also looked at other mental disorders (substance use, anxiety, etc) and found no relationships.  Nothing changed when they controlled for gender, BMI, and different age groups.</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
        <p:nvSpPr>
          <p:cNvPr id="13" name="TextBox 12"/>
          <p:cNvSpPr txBox="1"/>
          <p:nvPr/>
        </p:nvSpPr>
        <p:spPr>
          <a:xfrm>
            <a:off x="598758" y="801971"/>
            <a:ext cx="7815671"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Conclusion and Direction . . .</a:t>
            </a:r>
            <a:endParaRPr lang="en-US" sz="3600" dirty="0">
              <a:latin typeface="Times New Roman" pitchFamily="18" charset="0"/>
              <a:cs typeface="Times New Roman" pitchFamily="18" charset="0"/>
            </a:endParaRPr>
          </a:p>
        </p:txBody>
      </p:sp>
      <p:sp>
        <p:nvSpPr>
          <p:cNvPr id="9" name="TextBox 8"/>
          <p:cNvSpPr txBox="1"/>
          <p:nvPr/>
        </p:nvSpPr>
        <p:spPr>
          <a:xfrm>
            <a:off x="719848" y="1828798"/>
            <a:ext cx="7694582" cy="1754326"/>
          </a:xfrm>
          <a:prstGeom prst="rect">
            <a:avLst/>
          </a:prstGeom>
          <a:noFill/>
        </p:spPr>
        <p:txBody>
          <a:bodyPr wrap="square" rtlCol="0">
            <a:spAutoFit/>
          </a:bodyPr>
          <a:lstStyle/>
          <a:p>
            <a:pPr fontAlgn="base"/>
            <a:r>
              <a:rPr lang="en-US" dirty="0" smtClean="0">
                <a:latin typeface="Times New Roman" pitchFamily="18" charset="0"/>
                <a:cs typeface="Times New Roman" pitchFamily="18" charset="0"/>
              </a:rPr>
              <a:t>There appears to be a debate on the relationship between WC and wellbeing.    </a:t>
            </a:r>
            <a:endParaRPr lang="en-US" sz="1000" dirty="0" smtClean="0">
              <a:latin typeface="Times New Roman" pitchFamily="18" charset="0"/>
              <a:cs typeface="Times New Roman" pitchFamily="18" charset="0"/>
            </a:endParaRPr>
          </a:p>
          <a:p>
            <a:pPr fontAlgn="base"/>
            <a:r>
              <a:rPr lang="en-US" sz="1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It’s just a different debate from the one concerning cholesterol and wellbeing.</a:t>
            </a:r>
          </a:p>
          <a:p>
            <a:pPr fontAlgn="base"/>
            <a:endParaRPr lang="en-US" dirty="0" smtClean="0">
              <a:latin typeface="Times New Roman" pitchFamily="18" charset="0"/>
              <a:cs typeface="Times New Roman" pitchFamily="18" charset="0"/>
            </a:endParaRPr>
          </a:p>
          <a:p>
            <a:pPr fontAlgn="base"/>
            <a:r>
              <a:rPr lang="en-US" dirty="0" smtClean="0">
                <a:latin typeface="Times New Roman" pitchFamily="18" charset="0"/>
                <a:cs typeface="Times New Roman" pitchFamily="18" charset="0"/>
              </a:rPr>
              <a:t>Given the approaching deadline, can I start the cholesterol abstract now and save the other topic for after ACSM?</a:t>
            </a:r>
          </a:p>
          <a:p>
            <a:pPr fontAlgn="base"/>
            <a:endParaRPr lang="en-US" dirty="0" smtClean="0">
              <a:latin typeface="Times New Roman" pitchFamily="18" charset="0"/>
              <a:cs typeface="Times New Roman" pitchFamily="18" charset="0"/>
            </a:endParaRPr>
          </a:p>
        </p:txBody>
      </p:sp>
      <p:pic>
        <p:nvPicPr>
          <p:cNvPr id="2" name="Picture 2" descr="C:\Users\cdj09001\Desktop\-courtney.jpg"/>
          <p:cNvPicPr>
            <a:picLocks noChangeAspect="1" noChangeArrowheads="1"/>
          </p:cNvPicPr>
          <p:nvPr/>
        </p:nvPicPr>
        <p:blipFill>
          <a:blip r:embed="rId5"/>
          <a:srcRect/>
          <a:stretch>
            <a:fillRect/>
          </a:stretch>
        </p:blipFill>
        <p:spPr bwMode="auto">
          <a:xfrm>
            <a:off x="5476855" y="5404712"/>
            <a:ext cx="1970087" cy="919163"/>
          </a:xfrm>
          <a:prstGeom prst="rect">
            <a:avLst/>
          </a:prstGeom>
          <a:noFill/>
        </p:spPr>
      </p:pic>
      <p:pic>
        <p:nvPicPr>
          <p:cNvPr id="1027" name="Picture 3" descr="C:\Users\cdj09001\Desktop\ThanksDP.jpg"/>
          <p:cNvPicPr>
            <a:picLocks noChangeAspect="1" noChangeArrowheads="1"/>
          </p:cNvPicPr>
          <p:nvPr/>
        </p:nvPicPr>
        <p:blipFill>
          <a:blip r:embed="rId6"/>
          <a:srcRect/>
          <a:stretch>
            <a:fillRect/>
          </a:stretch>
        </p:blipFill>
        <p:spPr bwMode="auto">
          <a:xfrm>
            <a:off x="2636280" y="4358339"/>
            <a:ext cx="3374102" cy="701084"/>
          </a:xfrm>
          <a:prstGeom prst="rect">
            <a:avLst/>
          </a:prstGeom>
          <a:noFill/>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6" name="TextBox 5"/>
          <p:cNvSpPr txBox="1"/>
          <p:nvPr/>
        </p:nvSpPr>
        <p:spPr>
          <a:xfrm>
            <a:off x="0" y="661481"/>
            <a:ext cx="9144000" cy="2308324"/>
          </a:xfrm>
          <a:prstGeom prst="rect">
            <a:avLst/>
          </a:prstGeom>
          <a:noFill/>
        </p:spPr>
        <p:txBody>
          <a:bodyPr wrap="square" rtlCol="0">
            <a:spAutoFit/>
          </a:bodyPr>
          <a:lstStyle/>
          <a:p>
            <a:pPr algn="ctr"/>
            <a:r>
              <a:rPr lang="en-US" sz="4800" dirty="0" err="1" smtClean="0">
                <a:solidFill>
                  <a:schemeClr val="bg1"/>
                </a:solidFill>
                <a:latin typeface="Times New Roman" pitchFamily="18" charset="0"/>
                <a:cs typeface="Times New Roman" pitchFamily="18" charset="0"/>
              </a:rPr>
              <a:t>Cardiometabolic</a:t>
            </a:r>
            <a:r>
              <a:rPr lang="en-US" sz="4800" dirty="0" smtClean="0">
                <a:solidFill>
                  <a:schemeClr val="bg1"/>
                </a:solidFill>
                <a:latin typeface="Times New Roman" pitchFamily="18" charset="0"/>
                <a:cs typeface="Times New Roman" pitchFamily="18" charset="0"/>
              </a:rPr>
              <a:t> Risk Factors</a:t>
            </a:r>
          </a:p>
          <a:p>
            <a:pPr algn="ctr"/>
            <a:r>
              <a:rPr lang="en-US" sz="4800" dirty="0" smtClean="0">
                <a:solidFill>
                  <a:schemeClr val="bg1"/>
                </a:solidFill>
                <a:latin typeface="Times New Roman" pitchFamily="18" charset="0"/>
                <a:cs typeface="Times New Roman" pitchFamily="18" charset="0"/>
              </a:rPr>
              <a:t>and Their Associations with</a:t>
            </a:r>
          </a:p>
          <a:p>
            <a:pPr algn="ctr"/>
            <a:r>
              <a:rPr lang="en-US" sz="4800" dirty="0" smtClean="0">
                <a:solidFill>
                  <a:schemeClr val="bg1"/>
                </a:solidFill>
                <a:latin typeface="Times New Roman" pitchFamily="18" charset="0"/>
                <a:cs typeface="Times New Roman" pitchFamily="18" charset="0"/>
              </a:rPr>
              <a:t>Mental Health</a:t>
            </a:r>
            <a:endParaRPr lang="en-US" sz="4800" dirty="0">
              <a:solidFill>
                <a:schemeClr val="bg1"/>
              </a:solidFill>
              <a:latin typeface="Times New Roman" pitchFamily="18" charset="0"/>
              <a:cs typeface="Times New Roman" pitchFamily="18" charset="0"/>
            </a:endParaRPr>
          </a:p>
        </p:txBody>
      </p:sp>
      <p:sp>
        <p:nvSpPr>
          <p:cNvPr id="9" name="TextBox 8"/>
          <p:cNvSpPr txBox="1"/>
          <p:nvPr/>
        </p:nvSpPr>
        <p:spPr>
          <a:xfrm>
            <a:off x="0" y="3414409"/>
            <a:ext cx="9144000" cy="2846933"/>
          </a:xfrm>
          <a:prstGeom prst="rect">
            <a:avLst/>
          </a:prstGeom>
          <a:noFill/>
        </p:spPr>
        <p:txBody>
          <a:bodyPr wrap="square" rtlCol="0">
            <a:spAutoFit/>
          </a:bodyPr>
          <a:lstStyle/>
          <a:p>
            <a:pPr algn="ctr"/>
            <a:r>
              <a:rPr lang="en-US" sz="2450" dirty="0" smtClean="0">
                <a:solidFill>
                  <a:schemeClr val="tx2">
                    <a:lumMod val="20000"/>
                    <a:lumOff val="80000"/>
                  </a:schemeClr>
                </a:solidFill>
                <a:latin typeface="Times New Roman" pitchFamily="18" charset="0"/>
                <a:cs typeface="Times New Roman" pitchFamily="18" charset="0"/>
              </a:rPr>
              <a:t>C.D. Jensen, K.L. </a:t>
            </a:r>
            <a:r>
              <a:rPr lang="en-US" sz="2450" dirty="0" err="1" smtClean="0">
                <a:solidFill>
                  <a:schemeClr val="tx2">
                    <a:lumMod val="20000"/>
                    <a:lumOff val="80000"/>
                  </a:schemeClr>
                </a:solidFill>
                <a:latin typeface="Times New Roman" pitchFamily="18" charset="0"/>
                <a:cs typeface="Times New Roman" pitchFamily="18" charset="0"/>
              </a:rPr>
              <a:t>Darragh</a:t>
            </a:r>
            <a:r>
              <a:rPr lang="en-US" sz="2450" dirty="0" smtClean="0">
                <a:solidFill>
                  <a:schemeClr val="tx2">
                    <a:lumMod val="20000"/>
                    <a:lumOff val="80000"/>
                  </a:schemeClr>
                </a:solidFill>
                <a:latin typeface="Times New Roman" pitchFamily="18" charset="0"/>
                <a:cs typeface="Times New Roman" pitchFamily="18" charset="0"/>
              </a:rPr>
              <a:t>, B.A. Parker,</a:t>
            </a:r>
          </a:p>
          <a:p>
            <a:pPr algn="ctr"/>
            <a:r>
              <a:rPr lang="en-US" sz="2400" dirty="0" smtClean="0">
                <a:solidFill>
                  <a:schemeClr val="tx2">
                    <a:lumMod val="20000"/>
                    <a:lumOff val="80000"/>
                  </a:schemeClr>
                </a:solidFill>
                <a:latin typeface="Times New Roman" pitchFamily="18" charset="0"/>
                <a:cs typeface="Times New Roman" pitchFamily="18" charset="0"/>
              </a:rPr>
              <a:t>J.A. </a:t>
            </a:r>
            <a:r>
              <a:rPr lang="en-US" sz="2400" dirty="0" err="1" smtClean="0">
                <a:solidFill>
                  <a:schemeClr val="tx2">
                    <a:lumMod val="20000"/>
                    <a:lumOff val="80000"/>
                  </a:schemeClr>
                </a:solidFill>
                <a:latin typeface="Times New Roman" pitchFamily="18" charset="0"/>
                <a:cs typeface="Times New Roman" pitchFamily="18" charset="0"/>
              </a:rPr>
              <a:t>Capizzi</a:t>
            </a:r>
            <a:r>
              <a:rPr lang="en-US" sz="2400" dirty="0" smtClean="0">
                <a:solidFill>
                  <a:schemeClr val="tx2">
                    <a:lumMod val="20000"/>
                    <a:lumOff val="80000"/>
                  </a:schemeClr>
                </a:solidFill>
                <a:latin typeface="Times New Roman" pitchFamily="18" charset="0"/>
                <a:cs typeface="Times New Roman" pitchFamily="18" charset="0"/>
              </a:rPr>
              <a:t>, C.M. White, P.M. Clarkson,</a:t>
            </a:r>
          </a:p>
          <a:p>
            <a:pPr algn="ctr"/>
            <a:r>
              <a:rPr lang="en-US" sz="2250" dirty="0" smtClean="0">
                <a:solidFill>
                  <a:schemeClr val="tx2">
                    <a:lumMod val="20000"/>
                    <a:lumOff val="80000"/>
                  </a:schemeClr>
                </a:solidFill>
                <a:latin typeface="Times New Roman" pitchFamily="18" charset="0"/>
                <a:cs typeface="Times New Roman" pitchFamily="18" charset="0"/>
              </a:rPr>
              <a:t>P.D. Thompson, &amp; L.S. </a:t>
            </a:r>
            <a:r>
              <a:rPr lang="en-US" sz="2250" dirty="0" err="1" smtClean="0">
                <a:solidFill>
                  <a:schemeClr val="tx2">
                    <a:lumMod val="20000"/>
                    <a:lumOff val="80000"/>
                  </a:schemeClr>
                </a:solidFill>
                <a:latin typeface="Times New Roman" pitchFamily="18" charset="0"/>
                <a:cs typeface="Times New Roman" pitchFamily="18" charset="0"/>
              </a:rPr>
              <a:t>Pescatello</a:t>
            </a:r>
            <a:r>
              <a:rPr lang="en-US" sz="2250" dirty="0" smtClean="0">
                <a:solidFill>
                  <a:schemeClr val="tx2">
                    <a:lumMod val="20000"/>
                    <a:lumOff val="80000"/>
                  </a:schemeClr>
                </a:solidFill>
                <a:latin typeface="Times New Roman" pitchFamily="18" charset="0"/>
                <a:cs typeface="Times New Roman" pitchFamily="18" charset="0"/>
              </a:rPr>
              <a:t>, FACSM</a:t>
            </a:r>
          </a:p>
          <a:p>
            <a:pPr algn="ctr"/>
            <a:endParaRPr lang="en-US" sz="2800" dirty="0" smtClean="0">
              <a:solidFill>
                <a:schemeClr val="tx2">
                  <a:lumMod val="20000"/>
                  <a:lumOff val="80000"/>
                </a:schemeClr>
              </a:solidFill>
              <a:latin typeface="Times New Roman" pitchFamily="18" charset="0"/>
              <a:cs typeface="Times New Roman" pitchFamily="18" charset="0"/>
            </a:endParaRPr>
          </a:p>
          <a:p>
            <a:pPr algn="ctr"/>
            <a:endParaRPr lang="en-US" sz="2000" dirty="0" smtClean="0">
              <a:solidFill>
                <a:schemeClr val="tx2">
                  <a:lumMod val="20000"/>
                  <a:lumOff val="80000"/>
                </a:schemeClr>
              </a:solidFill>
              <a:latin typeface="Times New Roman" pitchFamily="18" charset="0"/>
              <a:cs typeface="Times New Roman" pitchFamily="18" charset="0"/>
            </a:endParaRPr>
          </a:p>
          <a:p>
            <a:pPr algn="ctr"/>
            <a:endParaRPr lang="en-US" sz="3200" dirty="0" smtClean="0">
              <a:solidFill>
                <a:schemeClr val="tx2">
                  <a:lumMod val="20000"/>
                  <a:lumOff val="80000"/>
                </a:schemeClr>
              </a:solidFill>
              <a:latin typeface="Times New Roman" pitchFamily="18" charset="0"/>
              <a:cs typeface="Times New Roman" pitchFamily="18" charset="0"/>
            </a:endParaRPr>
          </a:p>
          <a:p>
            <a:pPr algn="ctr"/>
            <a:endParaRPr lang="en-US" sz="1000" dirty="0" smtClean="0">
              <a:solidFill>
                <a:schemeClr val="tx2">
                  <a:lumMod val="20000"/>
                  <a:lumOff val="80000"/>
                </a:schemeClr>
              </a:solidFill>
              <a:latin typeface="Times New Roman" pitchFamily="18" charset="0"/>
              <a:cs typeface="Times New Roman" pitchFamily="18" charset="0"/>
            </a:endParaRPr>
          </a:p>
          <a:p>
            <a:pPr algn="ctr"/>
            <a:r>
              <a:rPr lang="en-US" b="1" i="1" dirty="0" smtClean="0">
                <a:latin typeface="Times New Roman" pitchFamily="18" charset="0"/>
                <a:cs typeface="Times New Roman" pitchFamily="18" charset="0"/>
              </a:rPr>
              <a:t>The Effects of </a:t>
            </a:r>
            <a:r>
              <a:rPr lang="en-US" b="1" i="1" dirty="0" err="1" smtClean="0">
                <a:latin typeface="Times New Roman" pitchFamily="18" charset="0"/>
                <a:cs typeface="Times New Roman" pitchFamily="18" charset="0"/>
              </a:rPr>
              <a:t>Statins</a:t>
            </a:r>
            <a:r>
              <a:rPr lang="en-US" b="1" i="1" dirty="0" smtClean="0">
                <a:latin typeface="Times New Roman" pitchFamily="18" charset="0"/>
                <a:cs typeface="Times New Roman" pitchFamily="18" charset="0"/>
              </a:rPr>
              <a:t> on Muscle Performance</a:t>
            </a:r>
            <a:r>
              <a:rPr lang="en-US" b="1" dirty="0" smtClean="0">
                <a:latin typeface="Times New Roman" pitchFamily="18" charset="0"/>
                <a:cs typeface="Times New Roman" pitchFamily="18" charset="0"/>
              </a:rPr>
              <a:t>: NIH R01HL081893-01A2</a:t>
            </a:r>
          </a:p>
        </p:txBody>
      </p:sp>
      <p:pic>
        <p:nvPicPr>
          <p:cNvPr id="7" name="Picture 6" descr="200px-Uma_seal.png"/>
          <p:cNvPicPr>
            <a:picLocks noChangeAspect="1"/>
          </p:cNvPicPr>
          <p:nvPr/>
        </p:nvPicPr>
        <p:blipFill>
          <a:blip r:embed="rId4"/>
          <a:stretch>
            <a:fillRect/>
          </a:stretch>
        </p:blipFill>
        <p:spPr>
          <a:xfrm>
            <a:off x="6119519" y="4891265"/>
            <a:ext cx="748218" cy="744477"/>
          </a:xfrm>
          <a:prstGeom prst="rect">
            <a:avLst/>
          </a:prstGeom>
        </p:spPr>
      </p:pic>
      <p:pic>
        <p:nvPicPr>
          <p:cNvPr id="10" name="Picture 9" descr="st.gif"/>
          <p:cNvPicPr>
            <a:picLocks noChangeAspect="1"/>
          </p:cNvPicPr>
          <p:nvPr/>
        </p:nvPicPr>
        <p:blipFill>
          <a:blip r:embed="rId5"/>
          <a:stretch>
            <a:fillRect/>
          </a:stretch>
        </p:blipFill>
        <p:spPr>
          <a:xfrm>
            <a:off x="2256818" y="4851610"/>
            <a:ext cx="781561" cy="784132"/>
          </a:xfrm>
          <a:prstGeom prst="rect">
            <a:avLst/>
          </a:prstGeom>
        </p:spPr>
      </p:pic>
      <p:pic>
        <p:nvPicPr>
          <p:cNvPr id="8" name="Picture 7" descr="asdf.gif"/>
          <p:cNvPicPr>
            <a:picLocks noChangeAspect="1"/>
          </p:cNvPicPr>
          <p:nvPr/>
        </p:nvPicPr>
        <p:blipFill>
          <a:blip r:embed="rId6"/>
          <a:stretch>
            <a:fillRect/>
          </a:stretch>
        </p:blipFill>
        <p:spPr>
          <a:xfrm>
            <a:off x="4182583" y="4891265"/>
            <a:ext cx="744477" cy="744477"/>
          </a:xfrm>
          <a:prstGeom prst="rect">
            <a:avLst/>
          </a:prstGeom>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1" name="TextBox 10"/>
          <p:cNvSpPr txBox="1"/>
          <p:nvPr/>
        </p:nvSpPr>
        <p:spPr>
          <a:xfrm>
            <a:off x="642038" y="1945586"/>
            <a:ext cx="8200409" cy="615553"/>
          </a:xfrm>
          <a:prstGeom prst="rect">
            <a:avLst/>
          </a:prstGeom>
          <a:noFill/>
        </p:spPr>
        <p:txBody>
          <a:bodyPr wrap="square" rtlCol="0">
            <a:spAutoFit/>
          </a:bodyPr>
          <a:lstStyle/>
          <a:p>
            <a:r>
              <a:rPr lang="en-US" sz="3400" b="1" dirty="0" err="1" smtClean="0">
                <a:solidFill>
                  <a:schemeClr val="bg1"/>
                </a:solidFill>
                <a:latin typeface="Times New Roman" pitchFamily="18" charset="0"/>
                <a:cs typeface="Times New Roman" pitchFamily="18" charset="0"/>
              </a:rPr>
              <a:t>Cardiometabolic</a:t>
            </a:r>
            <a:r>
              <a:rPr lang="en-US" sz="3200" b="1" dirty="0" smtClean="0">
                <a:solidFill>
                  <a:schemeClr val="bg1"/>
                </a:solidFill>
                <a:latin typeface="Times New Roman" pitchFamily="18" charset="0"/>
                <a:cs typeface="Times New Roman" pitchFamily="18" charset="0"/>
              </a:rPr>
              <a:t>                   </a:t>
            </a:r>
            <a:r>
              <a:rPr lang="en-US" sz="3400" b="1" dirty="0" smtClean="0">
                <a:solidFill>
                  <a:schemeClr val="bg1"/>
                </a:solidFill>
                <a:latin typeface="Times New Roman" pitchFamily="18" charset="0"/>
                <a:cs typeface="Times New Roman" pitchFamily="18" charset="0"/>
              </a:rPr>
              <a:t>Mental Health</a:t>
            </a:r>
          </a:p>
        </p:txBody>
      </p:sp>
      <p:sp>
        <p:nvSpPr>
          <p:cNvPr id="12" name="TextBox 11"/>
          <p:cNvSpPr txBox="1"/>
          <p:nvPr/>
        </p:nvSpPr>
        <p:spPr>
          <a:xfrm>
            <a:off x="5535030" y="2837722"/>
            <a:ext cx="3142033" cy="1384995"/>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Psychological General</a:t>
            </a:r>
          </a:p>
          <a:p>
            <a:pPr algn="ctr"/>
            <a:r>
              <a:rPr lang="en-US" b="1" dirty="0" smtClean="0">
                <a:latin typeface="Times New Roman" pitchFamily="18" charset="0"/>
                <a:cs typeface="Times New Roman" pitchFamily="18" charset="0"/>
              </a:rPr>
              <a:t>Well Being Index</a:t>
            </a:r>
          </a:p>
          <a:p>
            <a:endParaRPr lang="en-US" b="1" dirty="0" smtClean="0">
              <a:latin typeface="Times New Roman" pitchFamily="18" charset="0"/>
              <a:cs typeface="Times New Roman" pitchFamily="18" charset="0"/>
            </a:endParaRPr>
          </a:p>
        </p:txBody>
      </p:sp>
      <p:sp>
        <p:nvSpPr>
          <p:cNvPr id="13" name="TextBox 12"/>
          <p:cNvSpPr txBox="1"/>
          <p:nvPr/>
        </p:nvSpPr>
        <p:spPr>
          <a:xfrm>
            <a:off x="1663443" y="379379"/>
            <a:ext cx="6157599" cy="1200329"/>
          </a:xfrm>
          <a:prstGeom prst="rect">
            <a:avLst/>
          </a:prstGeom>
          <a:noFill/>
        </p:spPr>
        <p:txBody>
          <a:bodyPr wrap="square" rtlCol="0">
            <a:spAutoFit/>
          </a:bodyPr>
          <a:lstStyle/>
          <a:p>
            <a:r>
              <a:rPr lang="en-US" sz="7200" b="1" dirty="0" smtClean="0">
                <a:solidFill>
                  <a:schemeClr val="tx2">
                    <a:lumMod val="20000"/>
                    <a:lumOff val="80000"/>
                  </a:schemeClr>
                </a:solidFill>
                <a:latin typeface="Times New Roman" pitchFamily="18" charset="0"/>
                <a:cs typeface="Times New Roman" pitchFamily="18" charset="0"/>
              </a:rPr>
              <a:t>Data Collected</a:t>
            </a:r>
            <a:endParaRPr lang="en-US" sz="7200" b="1" dirty="0">
              <a:solidFill>
                <a:schemeClr val="tx2">
                  <a:lumMod val="20000"/>
                  <a:lumOff val="80000"/>
                </a:schemeClr>
              </a:solidFill>
              <a:latin typeface="Times New Roman" pitchFamily="18" charset="0"/>
              <a:cs typeface="Times New Roman" pitchFamily="18" charset="0"/>
            </a:endParaRPr>
          </a:p>
        </p:txBody>
      </p:sp>
      <p:sp>
        <p:nvSpPr>
          <p:cNvPr id="14" name="TextBox 13"/>
          <p:cNvSpPr txBox="1"/>
          <p:nvPr/>
        </p:nvSpPr>
        <p:spPr>
          <a:xfrm>
            <a:off x="787958" y="2837722"/>
            <a:ext cx="2821022" cy="3185487"/>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Total Cholesterol</a:t>
            </a:r>
          </a:p>
          <a:p>
            <a:pPr algn="ctr"/>
            <a:endParaRPr lang="en-US" sz="8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HDL Cholesterol</a:t>
            </a:r>
          </a:p>
          <a:p>
            <a:pPr algn="ctr"/>
            <a:endParaRPr lang="en-US" sz="8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LDL Cholesterol</a:t>
            </a:r>
          </a:p>
          <a:p>
            <a:pPr algn="ctr"/>
            <a:endParaRPr lang="en-US" sz="8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Triglycerides</a:t>
            </a:r>
          </a:p>
          <a:p>
            <a:pPr algn="ctr"/>
            <a:endParaRPr lang="en-US" sz="8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Blood Pressure</a:t>
            </a:r>
          </a:p>
          <a:p>
            <a:pPr algn="ctr"/>
            <a:endParaRPr lang="en-US" sz="9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Waist Circumference</a:t>
            </a:r>
          </a:p>
          <a:p>
            <a:pPr algn="ctr"/>
            <a:endParaRPr lang="en-US" sz="8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Body Mass Index</a:t>
            </a:r>
          </a:p>
          <a:p>
            <a:pPr algn="ctr"/>
            <a:endParaRPr lang="en-US" sz="8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VO</a:t>
            </a:r>
            <a:r>
              <a:rPr lang="en-US" b="1" baseline="-25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max</a:t>
            </a:r>
            <a:endParaRPr 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1" name="Picture 10" descr="BDI category charts.png"/>
          <p:cNvPicPr>
            <a:picLocks noChangeAspect="1"/>
          </p:cNvPicPr>
          <p:nvPr/>
        </p:nvPicPr>
        <p:blipFill>
          <a:blip r:embed="rId5"/>
          <a:stretch>
            <a:fillRect/>
          </a:stretch>
        </p:blipFill>
        <p:spPr>
          <a:xfrm>
            <a:off x="180668" y="1998836"/>
            <a:ext cx="8839200" cy="3990627"/>
          </a:xfrm>
          <a:prstGeom prst="rect">
            <a:avLst/>
          </a:prstGeom>
        </p:spPr>
      </p:pic>
      <p:sp>
        <p:nvSpPr>
          <p:cNvPr id="14" name="TextBox 13"/>
          <p:cNvSpPr txBox="1"/>
          <p:nvPr/>
        </p:nvSpPr>
        <p:spPr>
          <a:xfrm>
            <a:off x="831642" y="325490"/>
            <a:ext cx="8027424" cy="1815882"/>
          </a:xfrm>
          <a:prstGeom prst="rect">
            <a:avLst/>
          </a:prstGeom>
          <a:noFill/>
        </p:spPr>
        <p:txBody>
          <a:bodyPr wrap="square" rtlCol="0">
            <a:spAutoFit/>
          </a:bodyPr>
          <a:lstStyle/>
          <a:p>
            <a:pPr algn="r"/>
            <a:r>
              <a:rPr lang="en-US" sz="2800" dirty="0" smtClean="0">
                <a:solidFill>
                  <a:schemeClr val="bg1">
                    <a:lumMod val="50000"/>
                  </a:schemeClr>
                </a:solidFill>
                <a:latin typeface="Times New Roman" pitchFamily="18" charset="0"/>
                <a:cs typeface="Times New Roman" pitchFamily="18" charset="0"/>
              </a:rPr>
              <a:t>89 subjects had minimal depression (92%)</a:t>
            </a:r>
          </a:p>
          <a:p>
            <a:pPr algn="r"/>
            <a:r>
              <a:rPr lang="en-US" sz="2800" dirty="0" smtClean="0">
                <a:solidFill>
                  <a:schemeClr val="bg1">
                    <a:lumMod val="50000"/>
                  </a:schemeClr>
                </a:solidFill>
                <a:latin typeface="Times New Roman" pitchFamily="18" charset="0"/>
                <a:cs typeface="Times New Roman" pitchFamily="18" charset="0"/>
              </a:rPr>
              <a:t>6 were mildly depressed</a:t>
            </a:r>
          </a:p>
          <a:p>
            <a:pPr algn="r"/>
            <a:r>
              <a:rPr lang="en-US" sz="2800" dirty="0" smtClean="0">
                <a:solidFill>
                  <a:schemeClr val="bg1">
                    <a:lumMod val="50000"/>
                  </a:schemeClr>
                </a:solidFill>
                <a:latin typeface="Times New Roman" pitchFamily="18" charset="0"/>
                <a:cs typeface="Times New Roman" pitchFamily="18" charset="0"/>
              </a:rPr>
              <a:t>1 was moderately depressed</a:t>
            </a:r>
          </a:p>
          <a:p>
            <a:pPr algn="r"/>
            <a:r>
              <a:rPr lang="en-US" sz="2800" dirty="0" smtClean="0">
                <a:solidFill>
                  <a:schemeClr val="bg1">
                    <a:lumMod val="50000"/>
                  </a:schemeClr>
                </a:solidFill>
                <a:latin typeface="Times New Roman" pitchFamily="18" charset="0"/>
                <a:cs typeface="Times New Roman" pitchFamily="18" charset="0"/>
              </a:rPr>
              <a:t>1 had severe depression</a:t>
            </a:r>
            <a:endParaRPr lang="en-US" sz="2800" dirty="0">
              <a:solidFill>
                <a:schemeClr val="bg1">
                  <a:lumMod val="50000"/>
                </a:schemeClr>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1" name="TextBox 10"/>
          <p:cNvSpPr txBox="1"/>
          <p:nvPr/>
        </p:nvSpPr>
        <p:spPr>
          <a:xfrm>
            <a:off x="642038" y="1945586"/>
            <a:ext cx="8200409" cy="615553"/>
          </a:xfrm>
          <a:prstGeom prst="rect">
            <a:avLst/>
          </a:prstGeom>
          <a:noFill/>
        </p:spPr>
        <p:txBody>
          <a:bodyPr wrap="square" rtlCol="0">
            <a:spAutoFit/>
          </a:bodyPr>
          <a:lstStyle/>
          <a:p>
            <a:r>
              <a:rPr lang="en-US" sz="3400" b="1" dirty="0" err="1" smtClean="0">
                <a:solidFill>
                  <a:schemeClr val="bg1"/>
                </a:solidFill>
                <a:latin typeface="Times New Roman" pitchFamily="18" charset="0"/>
                <a:cs typeface="Times New Roman" pitchFamily="18" charset="0"/>
              </a:rPr>
              <a:t>Cardiometabolic</a:t>
            </a:r>
            <a:r>
              <a:rPr lang="en-US" sz="3200" b="1" dirty="0" smtClean="0">
                <a:solidFill>
                  <a:schemeClr val="bg1"/>
                </a:solidFill>
                <a:latin typeface="Times New Roman" pitchFamily="18" charset="0"/>
                <a:cs typeface="Times New Roman" pitchFamily="18" charset="0"/>
              </a:rPr>
              <a:t>                   </a:t>
            </a:r>
            <a:r>
              <a:rPr lang="en-US" sz="3400" b="1" dirty="0" smtClean="0">
                <a:solidFill>
                  <a:schemeClr val="bg1"/>
                </a:solidFill>
                <a:latin typeface="Times New Roman" pitchFamily="18" charset="0"/>
                <a:cs typeface="Times New Roman" pitchFamily="18" charset="0"/>
              </a:rPr>
              <a:t>Mental Health</a:t>
            </a:r>
          </a:p>
        </p:txBody>
      </p:sp>
      <p:sp>
        <p:nvSpPr>
          <p:cNvPr id="12" name="TextBox 11"/>
          <p:cNvSpPr txBox="1"/>
          <p:nvPr/>
        </p:nvSpPr>
        <p:spPr>
          <a:xfrm>
            <a:off x="5535030" y="2837722"/>
            <a:ext cx="3142033" cy="1384995"/>
          </a:xfrm>
          <a:prstGeom prst="rect">
            <a:avLst/>
          </a:prstGeom>
          <a:noFill/>
        </p:spPr>
        <p:txBody>
          <a:bodyPr wrap="square" rtlCol="0">
            <a:spAutoFit/>
          </a:bodyPr>
          <a:lstStyle/>
          <a:p>
            <a:pPr algn="ctr"/>
            <a:r>
              <a:rPr lang="en-US"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Psychological General</a:t>
            </a:r>
          </a:p>
          <a:p>
            <a:pPr algn="ctr"/>
            <a:r>
              <a:rPr lang="en-US" b="1" dirty="0" smtClean="0">
                <a:latin typeface="Times New Roman" pitchFamily="18" charset="0"/>
                <a:cs typeface="Times New Roman" pitchFamily="18" charset="0"/>
              </a:rPr>
              <a:t>Well Being Index</a:t>
            </a:r>
          </a:p>
          <a:p>
            <a:endParaRPr lang="en-US" b="1" dirty="0" smtClean="0">
              <a:latin typeface="Times New Roman" pitchFamily="18" charset="0"/>
              <a:cs typeface="Times New Roman" pitchFamily="18" charset="0"/>
            </a:endParaRPr>
          </a:p>
        </p:txBody>
      </p:sp>
      <p:sp>
        <p:nvSpPr>
          <p:cNvPr id="13" name="TextBox 12"/>
          <p:cNvSpPr txBox="1"/>
          <p:nvPr/>
        </p:nvSpPr>
        <p:spPr>
          <a:xfrm>
            <a:off x="1663443" y="379379"/>
            <a:ext cx="6157599" cy="1200329"/>
          </a:xfrm>
          <a:prstGeom prst="rect">
            <a:avLst/>
          </a:prstGeom>
          <a:noFill/>
        </p:spPr>
        <p:txBody>
          <a:bodyPr wrap="square" rtlCol="0">
            <a:spAutoFit/>
          </a:bodyPr>
          <a:lstStyle/>
          <a:p>
            <a:r>
              <a:rPr lang="en-US" sz="7200" b="1" dirty="0" smtClean="0">
                <a:solidFill>
                  <a:schemeClr val="tx2">
                    <a:lumMod val="20000"/>
                    <a:lumOff val="80000"/>
                  </a:schemeClr>
                </a:solidFill>
                <a:latin typeface="Times New Roman" pitchFamily="18" charset="0"/>
                <a:cs typeface="Times New Roman" pitchFamily="18" charset="0"/>
              </a:rPr>
              <a:t>Data Collected</a:t>
            </a:r>
            <a:endParaRPr lang="en-US" sz="7200" b="1" dirty="0">
              <a:solidFill>
                <a:schemeClr val="tx2">
                  <a:lumMod val="20000"/>
                  <a:lumOff val="80000"/>
                </a:schemeClr>
              </a:solidFill>
              <a:latin typeface="Times New Roman" pitchFamily="18" charset="0"/>
              <a:cs typeface="Times New Roman" pitchFamily="18" charset="0"/>
            </a:endParaRPr>
          </a:p>
        </p:txBody>
      </p:sp>
      <p:sp>
        <p:nvSpPr>
          <p:cNvPr id="14" name="TextBox 13"/>
          <p:cNvSpPr txBox="1"/>
          <p:nvPr/>
        </p:nvSpPr>
        <p:spPr>
          <a:xfrm>
            <a:off x="787958" y="2837722"/>
            <a:ext cx="2821022" cy="3185487"/>
          </a:xfrm>
          <a:prstGeom prst="rect">
            <a:avLst/>
          </a:prstGeom>
          <a:noFill/>
        </p:spPr>
        <p:txBody>
          <a:bodyPr wrap="square" rtlCol="0">
            <a:spAutoFit/>
          </a:bodyPr>
          <a:lstStyle/>
          <a:p>
            <a:pPr algn="ctr"/>
            <a:r>
              <a:rPr lang="en-US" b="1" dirty="0" smtClean="0">
                <a:solidFill>
                  <a:srgbClr val="FFFF00"/>
                </a:solidFill>
                <a:latin typeface="Times New Roman" pitchFamily="18" charset="0"/>
                <a:cs typeface="Times New Roman" pitchFamily="18" charset="0"/>
              </a:rPr>
              <a:t>Total Cholesterol</a:t>
            </a:r>
          </a:p>
          <a:p>
            <a:pPr algn="ctr"/>
            <a:endParaRPr lang="en-US" sz="800" b="1" dirty="0" smtClean="0">
              <a:solidFill>
                <a:srgbClr val="FFFF00"/>
              </a:solidFill>
              <a:latin typeface="Times New Roman" pitchFamily="18" charset="0"/>
              <a:cs typeface="Times New Roman" pitchFamily="18" charset="0"/>
            </a:endParaRPr>
          </a:p>
          <a:p>
            <a:pPr algn="ctr"/>
            <a:r>
              <a:rPr lang="en-US" b="1" dirty="0" smtClean="0">
                <a:solidFill>
                  <a:srgbClr val="FFFF00"/>
                </a:solidFill>
                <a:latin typeface="Times New Roman" pitchFamily="18" charset="0"/>
                <a:cs typeface="Times New Roman" pitchFamily="18" charset="0"/>
              </a:rPr>
              <a:t>HDL Cholesterol</a:t>
            </a:r>
          </a:p>
          <a:p>
            <a:pPr algn="ctr"/>
            <a:endParaRPr lang="en-US" sz="800" b="1" dirty="0" smtClean="0">
              <a:solidFill>
                <a:srgbClr val="FFFF00"/>
              </a:solidFill>
              <a:latin typeface="Times New Roman" pitchFamily="18" charset="0"/>
              <a:cs typeface="Times New Roman" pitchFamily="18" charset="0"/>
            </a:endParaRPr>
          </a:p>
          <a:p>
            <a:pPr algn="ctr"/>
            <a:r>
              <a:rPr lang="en-US" b="1" dirty="0" smtClean="0">
                <a:solidFill>
                  <a:srgbClr val="FFFF00"/>
                </a:solidFill>
                <a:latin typeface="Times New Roman" pitchFamily="18" charset="0"/>
                <a:cs typeface="Times New Roman" pitchFamily="18" charset="0"/>
              </a:rPr>
              <a:t>LDL Cholesterol</a:t>
            </a:r>
          </a:p>
          <a:p>
            <a:pPr algn="ctr"/>
            <a:endParaRPr lang="en-US" sz="800" b="1" dirty="0" smtClean="0">
              <a:solidFill>
                <a:srgbClr val="FFFF00"/>
              </a:solidFill>
              <a:latin typeface="Times New Roman" pitchFamily="18" charset="0"/>
              <a:cs typeface="Times New Roman" pitchFamily="18" charset="0"/>
            </a:endParaRPr>
          </a:p>
          <a:p>
            <a:pPr algn="ctr"/>
            <a:r>
              <a:rPr lang="en-US" b="1" dirty="0" smtClean="0">
                <a:solidFill>
                  <a:srgbClr val="FFFF00"/>
                </a:solidFill>
                <a:latin typeface="Times New Roman" pitchFamily="18" charset="0"/>
                <a:cs typeface="Times New Roman" pitchFamily="18" charset="0"/>
              </a:rPr>
              <a:t>Triglycerides</a:t>
            </a:r>
          </a:p>
          <a:p>
            <a:pPr algn="ctr"/>
            <a:endParaRPr lang="en-US" sz="800" b="1" dirty="0" smtClean="0">
              <a:solidFill>
                <a:srgbClr val="FFFF00"/>
              </a:solidFill>
              <a:latin typeface="Times New Roman" pitchFamily="18" charset="0"/>
              <a:cs typeface="Times New Roman" pitchFamily="18" charset="0"/>
            </a:endParaRPr>
          </a:p>
          <a:p>
            <a:pPr algn="ctr"/>
            <a:r>
              <a:rPr lang="en-US" b="1" dirty="0" smtClean="0">
                <a:solidFill>
                  <a:srgbClr val="FFFF00"/>
                </a:solidFill>
                <a:latin typeface="Times New Roman" pitchFamily="18" charset="0"/>
                <a:cs typeface="Times New Roman" pitchFamily="18" charset="0"/>
              </a:rPr>
              <a:t>Blood Pressure</a:t>
            </a:r>
          </a:p>
          <a:p>
            <a:pPr algn="ctr"/>
            <a:endParaRPr lang="en-US" sz="900" b="1" dirty="0" smtClean="0">
              <a:solidFill>
                <a:srgbClr val="FFFF00"/>
              </a:solidFill>
              <a:latin typeface="Times New Roman" pitchFamily="18" charset="0"/>
              <a:cs typeface="Times New Roman" pitchFamily="18" charset="0"/>
            </a:endParaRPr>
          </a:p>
          <a:p>
            <a:pPr algn="ctr"/>
            <a:r>
              <a:rPr lang="en-US" b="1" dirty="0" smtClean="0">
                <a:solidFill>
                  <a:srgbClr val="FFFF00"/>
                </a:solidFill>
                <a:latin typeface="Times New Roman" pitchFamily="18" charset="0"/>
                <a:cs typeface="Times New Roman" pitchFamily="18" charset="0"/>
              </a:rPr>
              <a:t>Waist Circumference</a:t>
            </a:r>
          </a:p>
          <a:p>
            <a:pPr algn="ctr"/>
            <a:endParaRPr lang="en-US" sz="800" b="1" dirty="0" smtClean="0">
              <a:solidFill>
                <a:srgbClr val="FFFF00"/>
              </a:solidFill>
              <a:latin typeface="Times New Roman" pitchFamily="18" charset="0"/>
              <a:cs typeface="Times New Roman" pitchFamily="18" charset="0"/>
            </a:endParaRPr>
          </a:p>
          <a:p>
            <a:pPr algn="ctr"/>
            <a:r>
              <a:rPr lang="en-US" b="1" dirty="0" smtClean="0">
                <a:solidFill>
                  <a:srgbClr val="FFFF00"/>
                </a:solidFill>
                <a:latin typeface="Times New Roman" pitchFamily="18" charset="0"/>
                <a:cs typeface="Times New Roman" pitchFamily="18" charset="0"/>
              </a:rPr>
              <a:t>Body Mass Index</a:t>
            </a:r>
          </a:p>
          <a:p>
            <a:pPr algn="ctr"/>
            <a:endParaRPr lang="en-US" sz="800" b="1" dirty="0" smtClean="0">
              <a:solidFill>
                <a:srgbClr val="FFFF00"/>
              </a:solidFill>
              <a:latin typeface="Times New Roman" pitchFamily="18" charset="0"/>
              <a:cs typeface="Times New Roman" pitchFamily="18" charset="0"/>
            </a:endParaRPr>
          </a:p>
          <a:p>
            <a:pPr algn="ctr"/>
            <a:r>
              <a:rPr lang="en-US" b="1" dirty="0" smtClean="0">
                <a:solidFill>
                  <a:srgbClr val="FFFF00"/>
                </a:solidFill>
                <a:latin typeface="Times New Roman" pitchFamily="18" charset="0"/>
                <a:cs typeface="Times New Roman" pitchFamily="18" charset="0"/>
              </a:rPr>
              <a:t>VO</a:t>
            </a:r>
            <a:r>
              <a:rPr lang="en-US" b="1" baseline="-25000" dirty="0" smtClean="0">
                <a:solidFill>
                  <a:srgbClr val="FFFF00"/>
                </a:solidFill>
                <a:latin typeface="Times New Roman" pitchFamily="18" charset="0"/>
                <a:cs typeface="Times New Roman" pitchFamily="18" charset="0"/>
              </a:rPr>
              <a:t>2</a:t>
            </a:r>
            <a:r>
              <a:rPr lang="en-US" b="1" dirty="0" smtClean="0">
                <a:solidFill>
                  <a:srgbClr val="FFFF00"/>
                </a:solidFill>
                <a:latin typeface="Times New Roman" pitchFamily="18" charset="0"/>
                <a:cs typeface="Times New Roman" pitchFamily="18" charset="0"/>
              </a:rPr>
              <a:t>max</a:t>
            </a:r>
            <a:endParaRPr lang="en-US"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539409281"/>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r>
              <a:rPr lang="en-US" sz="2000" b="1" dirty="0" smtClean="0">
                <a:solidFill>
                  <a:schemeClr val="bg1"/>
                </a:solidFill>
                <a:latin typeface="Times New Roman" pitchFamily="18" charset="0"/>
                <a:cs typeface="Times New Roman" pitchFamily="18" charset="0"/>
              </a:rPr>
              <a:t>Total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HDL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Total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HDL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a:off x="3093396" y="1206230"/>
            <a:ext cx="2227625" cy="167315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Total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HDL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a:off x="3093396" y="1206230"/>
            <a:ext cx="2227625" cy="167315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3093396" y="1079770"/>
            <a:ext cx="2089418" cy="2089418"/>
          </a:xfrm>
          <a:prstGeom prst="rect">
            <a:avLst/>
          </a:prstGeom>
        </p:spPr>
      </p:pic>
      <p:sp>
        <p:nvSpPr>
          <p:cNvPr id="8" name="TextBox 7"/>
          <p:cNvSpPr txBox="1"/>
          <p:nvPr/>
        </p:nvSpPr>
        <p:spPr>
          <a:xfrm>
            <a:off x="5369665" y="3233566"/>
            <a:ext cx="3258766" cy="2800767"/>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only trending model (p=0.07)    is TC predicting the categorical variable of Depression (yes or no).   If any other variable enters the model, significance &gt; 0.10.  The reason this model trends is because of the small sample size (89 vs. 8).   It predicts 100% of subjects to be asymptomatic, which means 92% correct, though failing to predict 100% of the cases of depression.</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HDL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a:off x="3093396" y="1789889"/>
            <a:ext cx="2227625" cy="108949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HDL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a:off x="3093396" y="1789889"/>
            <a:ext cx="2227625" cy="108949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957209" y="1303507"/>
            <a:ext cx="2089418" cy="2089418"/>
          </a:xfrm>
          <a:prstGeom prst="rect">
            <a:avLst/>
          </a:prstGeom>
        </p:spPr>
      </p:pic>
      <p:sp>
        <p:nvSpPr>
          <p:cNvPr id="8" name="TextBox 7"/>
          <p:cNvSpPr txBox="1"/>
          <p:nvPr/>
        </p:nvSpPr>
        <p:spPr>
          <a:xfrm>
            <a:off x="5369665" y="3233566"/>
            <a:ext cx="3258766" cy="1815882"/>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 </a:t>
            </a:r>
            <a:r>
              <a:rPr lang="en-US" sz="1600" dirty="0" smtClean="0">
                <a:latin typeface="Times New Roman" pitchFamily="18" charset="0"/>
                <a:cs typeface="Times New Roman" pitchFamily="18" charset="0"/>
              </a:rPr>
              <a:t>in which a BDI variable comes closest </a:t>
            </a:r>
            <a:r>
              <a:rPr lang="en-US" sz="1600" dirty="0" smtClean="0">
                <a:latin typeface="Times New Roman" pitchFamily="18" charset="0"/>
                <a:cs typeface="Times New Roman" pitchFamily="18" charset="0"/>
              </a:rPr>
              <a:t>to significance is a multinomial logistic regression in which HDL cholesterol predicts the BDI category (4 different depression classes; p=0.11).  No other predictors are significant in this model.</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HDL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a:off x="3093396" y="1789889"/>
            <a:ext cx="2227625" cy="108949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957209" y="1303507"/>
            <a:ext cx="2089418" cy="2089418"/>
          </a:xfrm>
          <a:prstGeom prst="rect">
            <a:avLst/>
          </a:prstGeom>
        </p:spPr>
      </p:pic>
      <p:sp>
        <p:nvSpPr>
          <p:cNvPr id="8" name="TextBox 7"/>
          <p:cNvSpPr txBox="1"/>
          <p:nvPr/>
        </p:nvSpPr>
        <p:spPr>
          <a:xfrm>
            <a:off x="5369665" y="3233566"/>
            <a:ext cx="3258766" cy="2062103"/>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 in which </a:t>
            </a:r>
            <a:r>
              <a:rPr lang="en-US" sz="1600" dirty="0" smtClean="0">
                <a:latin typeface="Times New Roman" pitchFamily="18" charset="0"/>
                <a:cs typeface="Times New Roman" pitchFamily="18" charset="0"/>
              </a:rPr>
              <a:t>TC</a:t>
            </a:r>
            <a:r>
              <a:rPr lang="en-US" sz="1600" dirty="0" smtClean="0">
                <a:latin typeface="Times New Roman" pitchFamily="18" charset="0"/>
                <a:cs typeface="Times New Roman" pitchFamily="18" charset="0"/>
              </a:rPr>
              <a:t>/HDL </a:t>
            </a:r>
            <a:r>
              <a:rPr lang="en-US" sz="1600" dirty="0" smtClean="0">
                <a:latin typeface="Times New Roman" pitchFamily="18" charset="0"/>
                <a:cs typeface="Times New Roman" pitchFamily="18" charset="0"/>
              </a:rPr>
              <a:t>ratio is most significant </a:t>
            </a:r>
            <a:r>
              <a:rPr lang="en-US" sz="1600" dirty="0" smtClean="0">
                <a:latin typeface="Times New Roman" pitchFamily="18" charset="0"/>
                <a:cs typeface="Times New Roman" pitchFamily="18" charset="0"/>
              </a:rPr>
              <a:t>is linear regression analysis in which BDI rating         and waist circumference are the predictors.   Although the model is significant (p&lt;0.01), BDI rating (which only has an n of 1 in 2 of its 4 groups) is not significant (p=0.09).  </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690290019"/>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a:off x="3093396" y="2383277"/>
            <a:ext cx="2227625" cy="4961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a:off x="3093396" y="2383277"/>
            <a:ext cx="2227625" cy="4961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957209" y="1649854"/>
            <a:ext cx="2089418" cy="2089418"/>
          </a:xfrm>
          <a:prstGeom prst="rect">
            <a:avLst/>
          </a:prstGeom>
        </p:spPr>
      </p:pic>
      <p:sp>
        <p:nvSpPr>
          <p:cNvPr id="9" name="TextBox 8"/>
          <p:cNvSpPr txBox="1"/>
          <p:nvPr/>
        </p:nvSpPr>
        <p:spPr>
          <a:xfrm>
            <a:off x="5369665" y="3233566"/>
            <a:ext cx="3258766" cy="1569660"/>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 closest to significance     is a linear regression in which LDL cholesterol predicts BDI composite score (continuous variable; p=0.13).  No other predictors are significant in this model.</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2840477" y="2879387"/>
            <a:ext cx="2480544" cy="1167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7" descr="Table 2 - version1.jpg"/>
          <p:cNvPicPr>
            <a:picLocks noChangeAspect="1"/>
          </p:cNvPicPr>
          <p:nvPr/>
        </p:nvPicPr>
        <p:blipFill>
          <a:blip r:embed="rId5"/>
          <a:stretch>
            <a:fillRect/>
          </a:stretch>
        </p:blipFill>
        <p:spPr>
          <a:xfrm>
            <a:off x="0" y="590826"/>
            <a:ext cx="9144000" cy="5676348"/>
          </a:xfrm>
          <a:prstGeom prst="rect">
            <a:avLst/>
          </a:prstGeom>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2840477" y="2879387"/>
            <a:ext cx="2480544" cy="1167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840477" y="1951410"/>
            <a:ext cx="2089418" cy="2089418"/>
          </a:xfrm>
          <a:prstGeom prst="rect">
            <a:avLst/>
          </a:prstGeom>
        </p:spPr>
      </p:pic>
      <p:sp>
        <p:nvSpPr>
          <p:cNvPr id="9" name="TextBox 8"/>
          <p:cNvSpPr txBox="1"/>
          <p:nvPr/>
        </p:nvSpPr>
        <p:spPr>
          <a:xfrm>
            <a:off x="5369665" y="3233566"/>
            <a:ext cx="3258766" cy="1815882"/>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 in which triglycerides are closest to significance is a linear regression in which triglyceride levels predict BDI composite score (continuous variable; p=0.28).  No other predictors are significant in this model.</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2840477" y="2879387"/>
            <a:ext cx="2480544" cy="1167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840477" y="1951410"/>
            <a:ext cx="2089418" cy="2089418"/>
          </a:xfrm>
          <a:prstGeom prst="rect">
            <a:avLst/>
          </a:prstGeom>
        </p:spPr>
      </p:pic>
      <p:sp>
        <p:nvSpPr>
          <p:cNvPr id="9" name="TextBox 8"/>
          <p:cNvSpPr txBox="1"/>
          <p:nvPr/>
        </p:nvSpPr>
        <p:spPr>
          <a:xfrm>
            <a:off x="5369665" y="3233566"/>
            <a:ext cx="3258766" cy="1815882"/>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 in which TG/HDL ratio is most significant </a:t>
            </a:r>
            <a:r>
              <a:rPr lang="en-US" sz="1600" dirty="0" smtClean="0">
                <a:latin typeface="Times New Roman" pitchFamily="18" charset="0"/>
                <a:cs typeface="Times New Roman" pitchFamily="18" charset="0"/>
              </a:rPr>
              <a:t>is a multinomial logistic regression with TG/HDL and gender as the predictors and BDI rating (4 categories) as the dependent variable.  Neither the model (p=0.09)  nor  TG/HDL (p=0.18) is </a:t>
            </a:r>
            <a:r>
              <a:rPr lang="en-US" sz="1600" dirty="0" smtClean="0">
                <a:latin typeface="Times New Roman" pitchFamily="18" charset="0"/>
                <a:cs typeface="Times New Roman" pitchFamily="18" charset="0"/>
              </a:rPr>
              <a:t>significant.</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01193238"/>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005847" y="2879387"/>
            <a:ext cx="2315174" cy="6769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005847" y="2879387"/>
            <a:ext cx="2315174" cy="6769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840477" y="2233513"/>
            <a:ext cx="2089418" cy="2089418"/>
          </a:xfrm>
          <a:prstGeom prst="rect">
            <a:avLst/>
          </a:prstGeom>
        </p:spPr>
      </p:pic>
      <p:sp>
        <p:nvSpPr>
          <p:cNvPr id="8" name="TextBox 7"/>
          <p:cNvSpPr txBox="1"/>
          <p:nvPr/>
        </p:nvSpPr>
        <p:spPr>
          <a:xfrm>
            <a:off x="5369665" y="3233566"/>
            <a:ext cx="3258766" cy="1569660"/>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best model for SBP is BDI rating (categorical) predicting SBP with age (p=0.03) and WC (p=0.01) included.  While the overall model is significant (p=0.01), BDI rating is not significant (p=0.82).</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005847" y="2879387"/>
            <a:ext cx="2315174" cy="6769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840477" y="2233513"/>
            <a:ext cx="2089418" cy="2089418"/>
          </a:xfrm>
          <a:prstGeom prst="rect">
            <a:avLst/>
          </a:prstGeom>
        </p:spPr>
      </p:pic>
      <p:sp>
        <p:nvSpPr>
          <p:cNvPr id="8" name="TextBox 7"/>
          <p:cNvSpPr txBox="1"/>
          <p:nvPr/>
        </p:nvSpPr>
        <p:spPr>
          <a:xfrm>
            <a:off x="5369665" y="3233566"/>
            <a:ext cx="3258766" cy="1323439"/>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best model for DBP is a linear regression in which DBP predicts BDI composite score (continuous) with no other predictors in the model (p=0.62).</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2890698985"/>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005847" y="2879387"/>
            <a:ext cx="2315174" cy="6769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2840477" y="2233513"/>
            <a:ext cx="2089418" cy="2089418"/>
          </a:xfrm>
          <a:prstGeom prst="rect">
            <a:avLst/>
          </a:prstGeom>
        </p:spPr>
      </p:pic>
      <p:sp>
        <p:nvSpPr>
          <p:cNvPr id="8" name="TextBox 7"/>
          <p:cNvSpPr txBox="1"/>
          <p:nvPr/>
        </p:nvSpPr>
        <p:spPr>
          <a:xfrm>
            <a:off x="5369665" y="3233566"/>
            <a:ext cx="3258766" cy="1323439"/>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best model </a:t>
            </a:r>
            <a:r>
              <a:rPr lang="en-US" sz="1600" dirty="0" smtClean="0">
                <a:latin typeface="Times New Roman" pitchFamily="18" charset="0"/>
                <a:cs typeface="Times New Roman" pitchFamily="18" charset="0"/>
              </a:rPr>
              <a:t>for MAP is a linear regression in which WC and BDI composite score predict MAP.  Neither the model (p=0.16) nor BDI score (p=0.64) is significant.</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454367331"/>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317132" y="2879387"/>
            <a:ext cx="2003889" cy="126459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317132" y="2879387"/>
            <a:ext cx="2003889" cy="126459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3073942" y="2531084"/>
            <a:ext cx="2089418" cy="2089418"/>
          </a:xfrm>
          <a:prstGeom prst="rect">
            <a:avLst/>
          </a:prstGeom>
        </p:spPr>
      </p:pic>
      <p:sp>
        <p:nvSpPr>
          <p:cNvPr id="8" name="TextBox 7"/>
          <p:cNvSpPr txBox="1"/>
          <p:nvPr/>
        </p:nvSpPr>
        <p:spPr>
          <a:xfrm>
            <a:off x="5369665" y="3233566"/>
            <a:ext cx="3258766" cy="2062103"/>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models in which waist circumference is closest to significance are when BDI mean (categorical) is a predictor (p=0.19) or when BDI composite score (continuous) is a predictor (p=0.30).  Age and gender are included in both models.</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054485" y="2879387"/>
            <a:ext cx="2266536" cy="191634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7" name="Straight Arrow Connector 6"/>
          <p:cNvCxnSpPr/>
          <p:nvPr/>
        </p:nvCxnSpPr>
        <p:spPr>
          <a:xfrm flipV="1">
            <a:off x="3054485" y="2879387"/>
            <a:ext cx="2266536" cy="191634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6" name="Picture 5" descr="500px-RedX.svg.png"/>
          <p:cNvPicPr>
            <a:picLocks noChangeAspect="1"/>
          </p:cNvPicPr>
          <p:nvPr/>
        </p:nvPicPr>
        <p:blipFill>
          <a:blip r:embed="rId4"/>
          <a:stretch>
            <a:fillRect/>
          </a:stretch>
        </p:blipFill>
        <p:spPr>
          <a:xfrm>
            <a:off x="3073942" y="2791835"/>
            <a:ext cx="2089418" cy="2089418"/>
          </a:xfrm>
          <a:prstGeom prst="rect">
            <a:avLst/>
          </a:prstGeom>
        </p:spPr>
      </p:pic>
      <p:sp>
        <p:nvSpPr>
          <p:cNvPr id="8" name="TextBox 7"/>
          <p:cNvSpPr txBox="1"/>
          <p:nvPr/>
        </p:nvSpPr>
        <p:spPr>
          <a:xfrm>
            <a:off x="5369665" y="3233566"/>
            <a:ext cx="3258766" cy="1077218"/>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most significant model is in a linear regression with BMI (p=0.55) and gender (p=0.06) as the predictors for the BDI composite score.</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6" name="Picture 5" descr="Table 2 - version2.jpg"/>
          <p:cNvPicPr>
            <a:picLocks noChangeAspect="1"/>
          </p:cNvPicPr>
          <p:nvPr/>
        </p:nvPicPr>
        <p:blipFill>
          <a:blip r:embed="rId5"/>
          <a:stretch>
            <a:fillRect/>
          </a:stretch>
        </p:blipFill>
        <p:spPr>
          <a:xfrm>
            <a:off x="0" y="590826"/>
            <a:ext cx="9144000" cy="5676348"/>
          </a:xfrm>
          <a:prstGeom prst="rect">
            <a:avLst/>
          </a:prstGeom>
        </p:spPr>
      </p:pic>
    </p:spTree>
  </p:cSld>
  <p:clrMapOvr>
    <a:masterClrMapping/>
  </p:clrMapOvr>
  <p:transition>
    <p:wipe dir="d"/>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VO</a:t>
            </a:r>
            <a:r>
              <a:rPr lang="en-US" sz="2000" b="1" baseline="-25000" dirty="0" smtClean="0">
                <a:solidFill>
                  <a:srgbClr val="FFFF00"/>
                </a:solidFill>
                <a:latin typeface="Times New Roman" pitchFamily="18" charset="0"/>
                <a:cs typeface="Times New Roman" pitchFamily="18" charset="0"/>
              </a:rPr>
              <a:t>2</a:t>
            </a:r>
            <a:r>
              <a:rPr lang="en-US" sz="2000" b="1" dirty="0" smtClean="0">
                <a:solidFill>
                  <a:srgbClr val="FFFF00"/>
                </a:solidFill>
                <a:latin typeface="Times New Roman" pitchFamily="18" charset="0"/>
                <a:cs typeface="Times New Roman" pitchFamily="18" charset="0"/>
              </a:rPr>
              <a:t>max</a:t>
            </a:r>
            <a:endParaRPr lang="en-US" sz="2000" b="1" dirty="0">
              <a:solidFill>
                <a:srgbClr val="FFFF00"/>
              </a:solidFill>
              <a:latin typeface="Times New Roman" pitchFamily="18" charset="0"/>
              <a:cs typeface="Times New Roman" pitchFamily="18" charset="0"/>
            </a:endParaRPr>
          </a:p>
        </p:txBody>
      </p:sp>
      <p:cxnSp>
        <p:nvCxnSpPr>
          <p:cNvPr id="7" name="Straight Arrow Connector 6"/>
          <p:cNvCxnSpPr/>
          <p:nvPr/>
        </p:nvCxnSpPr>
        <p:spPr>
          <a:xfrm flipV="1">
            <a:off x="2645923" y="2879388"/>
            <a:ext cx="2675098" cy="250973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VO</a:t>
            </a:r>
            <a:r>
              <a:rPr lang="en-US" sz="2000" b="1" baseline="-25000" dirty="0" smtClean="0">
                <a:solidFill>
                  <a:srgbClr val="FFFF00"/>
                </a:solidFill>
                <a:latin typeface="Times New Roman" pitchFamily="18" charset="0"/>
                <a:cs typeface="Times New Roman" pitchFamily="18" charset="0"/>
              </a:rPr>
              <a:t>2</a:t>
            </a:r>
            <a:r>
              <a:rPr lang="en-US" sz="2000" b="1" dirty="0" smtClean="0">
                <a:solidFill>
                  <a:srgbClr val="FFFF00"/>
                </a:solidFill>
                <a:latin typeface="Times New Roman" pitchFamily="18" charset="0"/>
                <a:cs typeface="Times New Roman" pitchFamily="18" charset="0"/>
              </a:rPr>
              <a:t>max</a:t>
            </a:r>
            <a:endParaRPr lang="en-US" sz="2000" b="1" dirty="0">
              <a:solidFill>
                <a:srgbClr val="FFFF00"/>
              </a:solidFill>
              <a:latin typeface="Times New Roman" pitchFamily="18" charset="0"/>
              <a:cs typeface="Times New Roman" pitchFamily="18" charset="0"/>
            </a:endParaRPr>
          </a:p>
        </p:txBody>
      </p:sp>
      <p:cxnSp>
        <p:nvCxnSpPr>
          <p:cNvPr id="7" name="Straight Arrow Connector 6"/>
          <p:cNvCxnSpPr/>
          <p:nvPr/>
        </p:nvCxnSpPr>
        <p:spPr>
          <a:xfrm flipV="1">
            <a:off x="2645923" y="2879388"/>
            <a:ext cx="2675098" cy="250973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9" name="Picture 8" descr="500px-RedX.svg.png"/>
          <p:cNvPicPr>
            <a:picLocks noChangeAspect="1"/>
          </p:cNvPicPr>
          <p:nvPr/>
        </p:nvPicPr>
        <p:blipFill>
          <a:blip r:embed="rId4"/>
          <a:stretch>
            <a:fillRect/>
          </a:stretch>
        </p:blipFill>
        <p:spPr>
          <a:xfrm>
            <a:off x="2908570" y="3064211"/>
            <a:ext cx="2089418" cy="2089418"/>
          </a:xfrm>
          <a:prstGeom prst="rect">
            <a:avLst/>
          </a:prstGeom>
        </p:spPr>
      </p:pic>
      <p:sp>
        <p:nvSpPr>
          <p:cNvPr id="8" name="TextBox 7"/>
          <p:cNvSpPr txBox="1"/>
          <p:nvPr/>
        </p:nvSpPr>
        <p:spPr>
          <a:xfrm>
            <a:off x="5369665" y="3233566"/>
            <a:ext cx="3258766" cy="2308324"/>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 closest to significance  (p=0.16) is VO</a:t>
            </a:r>
            <a:r>
              <a:rPr lang="en-US" sz="1600" baseline="-25000" dirty="0" smtClean="0">
                <a:latin typeface="Times New Roman" pitchFamily="18" charset="0"/>
                <a:cs typeface="Times New Roman" pitchFamily="18" charset="0"/>
              </a:rPr>
              <a:t>2</a:t>
            </a:r>
            <a:r>
              <a:rPr lang="en-US" sz="1600" dirty="0" smtClean="0">
                <a:latin typeface="Times New Roman" pitchFamily="18" charset="0"/>
                <a:cs typeface="Times New Roman" pitchFamily="18" charset="0"/>
              </a:rPr>
              <a:t>max predicting BDI composite score with no other predictors.  If VO</a:t>
            </a:r>
            <a:r>
              <a:rPr lang="en-US" sz="1600" baseline="-25000" dirty="0" smtClean="0">
                <a:latin typeface="Times New Roman" pitchFamily="18" charset="0"/>
                <a:cs typeface="Times New Roman" pitchFamily="18" charset="0"/>
              </a:rPr>
              <a:t>2</a:t>
            </a:r>
            <a:r>
              <a:rPr lang="en-US" sz="1600" dirty="0" smtClean="0">
                <a:latin typeface="Times New Roman" pitchFamily="18" charset="0"/>
                <a:cs typeface="Times New Roman" pitchFamily="18" charset="0"/>
              </a:rPr>
              <a:t>max is the dependent variable, the best model is age (p&lt;0.01), gender (p&lt;0.01), and BDI composite score (p=0.21).  VO2max is not related to any BDI measure in any model.</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861774"/>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Beck Depression Inventory</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0" name="TextBox 9"/>
          <p:cNvSpPr txBox="1"/>
          <p:nvPr/>
        </p:nvSpPr>
        <p:spPr>
          <a:xfrm>
            <a:off x="5369665" y="3233566"/>
            <a:ext cx="3258766" cy="338554"/>
          </a:xfrm>
          <a:prstGeom prst="rect">
            <a:avLst/>
          </a:prstGeom>
          <a:noFill/>
        </p:spPr>
        <p:txBody>
          <a:bodyPr wrap="square" rtlCol="0">
            <a:spAutoFit/>
          </a:bodyPr>
          <a:lstStyle/>
          <a:p>
            <a:pPr algn="just"/>
            <a:r>
              <a:rPr lang="en-US" sz="1600" b="1" dirty="0" smtClean="0">
                <a:latin typeface="Times New Roman" pitchFamily="18" charset="0"/>
                <a:cs typeface="Times New Roman" pitchFamily="18" charset="0"/>
              </a:rPr>
              <a:t>NO FINDINGS WITH THE BDI</a:t>
            </a:r>
            <a:endParaRPr lang="en-US"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r>
              <a:rPr lang="en-US" sz="2000" b="1" dirty="0" smtClean="0">
                <a:solidFill>
                  <a:schemeClr val="bg1"/>
                </a:solidFill>
                <a:latin typeface="Times New Roman" pitchFamily="18" charset="0"/>
                <a:cs typeface="Times New Roman" pitchFamily="18" charset="0"/>
              </a:rPr>
              <a:t>Total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HDL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LDL Cholesterol</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Total Cholesterol</a:t>
            </a:r>
          </a:p>
          <a:p>
            <a:pPr algn="ctr"/>
            <a:endParaRPr lang="en-US" sz="2000" b="1" dirty="0" smtClean="0">
              <a:solidFill>
                <a:srgbClr val="FFFF00"/>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HDL Cholesterol</a:t>
            </a:r>
          </a:p>
          <a:p>
            <a:pPr algn="ctr"/>
            <a:endParaRPr lang="en-US" sz="2000" b="1" dirty="0" smtClean="0">
              <a:solidFill>
                <a:srgbClr val="FFFF00"/>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LDL Cholesterol</a:t>
            </a:r>
          </a:p>
          <a:p>
            <a:pPr algn="ctr"/>
            <a:endParaRPr lang="en-US" sz="2000" b="1" dirty="0" smtClean="0">
              <a:solidFill>
                <a:srgbClr val="FFFF00"/>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a:off x="3093395" y="1177045"/>
            <a:ext cx="2490281" cy="18482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a:off x="3093395" y="1780161"/>
            <a:ext cx="2490281" cy="108949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9" name="Straight Arrow Connector 18"/>
          <p:cNvCxnSpPr/>
          <p:nvPr/>
        </p:nvCxnSpPr>
        <p:spPr>
          <a:xfrm>
            <a:off x="3083667" y="2393003"/>
            <a:ext cx="2208170" cy="4572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a:xfrm>
            <a:off x="2869660" y="2986389"/>
            <a:ext cx="2733472" cy="486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Total Cholesterol</a:t>
            </a:r>
          </a:p>
          <a:p>
            <a:pPr algn="ctr"/>
            <a:endParaRPr lang="en-US" sz="2000" b="1" dirty="0" smtClean="0">
              <a:solidFill>
                <a:srgbClr val="FFFF00"/>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HDL Cholesterol</a:t>
            </a:r>
          </a:p>
          <a:p>
            <a:pPr algn="ctr"/>
            <a:endParaRPr lang="en-US" sz="2000" b="1" dirty="0" smtClean="0">
              <a:solidFill>
                <a:srgbClr val="FFFF00"/>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LDL Cholesterol</a:t>
            </a:r>
          </a:p>
          <a:p>
            <a:pPr algn="ctr"/>
            <a:endParaRPr lang="en-US" sz="2000" b="1" dirty="0" smtClean="0">
              <a:solidFill>
                <a:srgbClr val="FFFF00"/>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Triglycerides</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a:off x="3093395" y="1177045"/>
            <a:ext cx="2490281" cy="18482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a:off x="3093395" y="1780161"/>
            <a:ext cx="2490281" cy="108949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9" name="Straight Arrow Connector 18"/>
          <p:cNvCxnSpPr/>
          <p:nvPr/>
        </p:nvCxnSpPr>
        <p:spPr>
          <a:xfrm>
            <a:off x="3083667" y="2393003"/>
            <a:ext cx="2208170" cy="4572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a:xfrm>
            <a:off x="2869660" y="2986389"/>
            <a:ext cx="2733472" cy="486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27" name="Picture 26" descr="500px-RedX.svg.png"/>
          <p:cNvPicPr>
            <a:picLocks noChangeAspect="1"/>
          </p:cNvPicPr>
          <p:nvPr/>
        </p:nvPicPr>
        <p:blipFill>
          <a:blip r:embed="rId4"/>
          <a:stretch>
            <a:fillRect/>
          </a:stretch>
        </p:blipFill>
        <p:spPr>
          <a:xfrm>
            <a:off x="3083667" y="1507785"/>
            <a:ext cx="2089418" cy="2089418"/>
          </a:xfrm>
          <a:prstGeom prst="rect">
            <a:avLst/>
          </a:prstGeom>
        </p:spPr>
      </p:pic>
      <p:sp>
        <p:nvSpPr>
          <p:cNvPr id="10" name="TextBox 9"/>
          <p:cNvSpPr txBox="1"/>
          <p:nvPr/>
        </p:nvSpPr>
        <p:spPr>
          <a:xfrm>
            <a:off x="5437763" y="3472775"/>
            <a:ext cx="3356042" cy="2554545"/>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The model in which any cholesterol variable comes closest to significance is a binary logistic regression in which TC/HDL is predicting distress, which is a categorical variable: yes (n=132) or no (n=15).  No other predictors were significant and TC/HDL didn’t reach significance either (p=0.10</a:t>
            </a:r>
            <a:r>
              <a:rPr lang="en-US" sz="1600" dirty="0" smtClean="0">
                <a:latin typeface="Times New Roman" pitchFamily="18" charset="0"/>
                <a:cs typeface="Times New Roman" pitchFamily="18" charset="0"/>
              </a:rPr>
              <a:t>).  No other model can be thought of as a “near miss.”  </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flipV="1">
            <a:off x="3005847" y="3025302"/>
            <a:ext cx="2577829" cy="53502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flipV="1">
            <a:off x="3005847" y="3025302"/>
            <a:ext cx="2577829" cy="53502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17" name="Picture 4" descr="C:\Users\cdj09001\Desktop\1206574733930851359Ryan_Taylor_Green_Tick.svg.med.png"/>
          <p:cNvPicPr>
            <a:picLocks noChangeAspect="1" noChangeArrowheads="1"/>
          </p:cNvPicPr>
          <p:nvPr/>
        </p:nvPicPr>
        <p:blipFill>
          <a:blip r:embed="rId4"/>
          <a:srcRect/>
          <a:stretch>
            <a:fillRect/>
          </a:stretch>
        </p:blipFill>
        <p:spPr bwMode="auto">
          <a:xfrm>
            <a:off x="3604813" y="2267047"/>
            <a:ext cx="1317373" cy="1516509"/>
          </a:xfrm>
          <a:prstGeom prst="rect">
            <a:avLst/>
          </a:prstGeom>
          <a:noFill/>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flipV="1">
            <a:off x="3307404" y="3025303"/>
            <a:ext cx="2276272" cy="115759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flipV="1">
            <a:off x="3307404" y="3025303"/>
            <a:ext cx="2276272" cy="115759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8" name="Picture 4" descr="C:\Users\cdj09001\Desktop\1206574733930851359Ryan_Taylor_Green_Tick.svg.med.png"/>
          <p:cNvPicPr>
            <a:picLocks noChangeAspect="1" noChangeArrowheads="1"/>
          </p:cNvPicPr>
          <p:nvPr/>
        </p:nvPicPr>
        <p:blipFill>
          <a:blip r:embed="rId4"/>
          <a:srcRect/>
          <a:stretch>
            <a:fillRect/>
          </a:stretch>
        </p:blipFill>
        <p:spPr bwMode="auto">
          <a:xfrm>
            <a:off x="3828549" y="2666385"/>
            <a:ext cx="1317373" cy="1516509"/>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6" name="Picture 5" descr="Table 2 - version3.jpg"/>
          <p:cNvPicPr>
            <a:picLocks noChangeAspect="1"/>
          </p:cNvPicPr>
          <p:nvPr/>
        </p:nvPicPr>
        <p:blipFill>
          <a:blip r:embed="rId5"/>
          <a:stretch>
            <a:fillRect/>
          </a:stretch>
        </p:blipFill>
        <p:spPr>
          <a:xfrm>
            <a:off x="0" y="590826"/>
            <a:ext cx="9144000" cy="5676348"/>
          </a:xfrm>
          <a:prstGeom prst="rect">
            <a:avLst/>
          </a:prstGeom>
        </p:spPr>
      </p:pic>
    </p:spTree>
  </p:cSld>
  <p:clrMapOvr>
    <a:masterClrMapping/>
  </p:clrMapOvr>
  <p:transition>
    <p:wipe dir="d"/>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flipV="1">
            <a:off x="3093396" y="3025304"/>
            <a:ext cx="2490280" cy="16537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Body Mass Index</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bg1"/>
                </a:solidFill>
                <a:latin typeface="Times New Roman" pitchFamily="18" charset="0"/>
                <a:cs typeface="Times New Roman" pitchFamily="18" charset="0"/>
              </a:rPr>
              <a:t>VO</a:t>
            </a:r>
            <a:r>
              <a:rPr lang="en-US" sz="2000" b="1" baseline="-25000" dirty="0" smtClean="0">
                <a:solidFill>
                  <a:schemeClr val="bg1"/>
                </a:solidFill>
                <a:latin typeface="Times New Roman" pitchFamily="18" charset="0"/>
                <a:cs typeface="Times New Roman" pitchFamily="18" charset="0"/>
              </a:rPr>
              <a:t>2</a:t>
            </a:r>
            <a:r>
              <a:rPr lang="en-US" sz="2000" b="1" dirty="0" smtClean="0">
                <a:solidFill>
                  <a:schemeClr val="bg1"/>
                </a:solidFill>
                <a:latin typeface="Times New Roman" pitchFamily="18" charset="0"/>
                <a:cs typeface="Times New Roman" pitchFamily="18" charset="0"/>
              </a:rPr>
              <a:t>max</a:t>
            </a:r>
            <a:endParaRPr lang="en-US" sz="2000" b="1" dirty="0">
              <a:solidFill>
                <a:schemeClr val="bg1"/>
              </a:solidFill>
              <a:latin typeface="Times New Roman" pitchFamily="18" charset="0"/>
              <a:cs typeface="Times New Roman" pitchFamily="18" charset="0"/>
            </a:endParaRPr>
          </a:p>
        </p:txBody>
      </p:sp>
      <p:cxnSp>
        <p:nvCxnSpPr>
          <p:cNvPr id="6" name="Straight Arrow Connector 5"/>
          <p:cNvCxnSpPr/>
          <p:nvPr/>
        </p:nvCxnSpPr>
        <p:spPr>
          <a:xfrm flipV="1">
            <a:off x="3093396" y="3025304"/>
            <a:ext cx="2490280" cy="16537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8" name="Picture 7" descr="500px-RedX.svg.png"/>
          <p:cNvPicPr>
            <a:picLocks noChangeAspect="1"/>
          </p:cNvPicPr>
          <p:nvPr/>
        </p:nvPicPr>
        <p:blipFill>
          <a:blip r:embed="rId4"/>
          <a:stretch>
            <a:fillRect/>
          </a:stretch>
        </p:blipFill>
        <p:spPr>
          <a:xfrm>
            <a:off x="3231603" y="2819405"/>
            <a:ext cx="2089418" cy="2089418"/>
          </a:xfrm>
          <a:prstGeom prst="rect">
            <a:avLst/>
          </a:prstGeom>
        </p:spPr>
      </p:pic>
      <p:sp>
        <p:nvSpPr>
          <p:cNvPr id="9" name="TextBox 8"/>
          <p:cNvSpPr txBox="1"/>
          <p:nvPr/>
        </p:nvSpPr>
        <p:spPr>
          <a:xfrm>
            <a:off x="5437763" y="3472775"/>
            <a:ext cx="3356042" cy="2631490"/>
          </a:xfrm>
          <a:prstGeom prst="rect">
            <a:avLst/>
          </a:prstGeom>
          <a:noFill/>
        </p:spPr>
        <p:txBody>
          <a:bodyPr wrap="square" rtlCol="0">
            <a:spAutoFit/>
          </a:bodyPr>
          <a:lstStyle/>
          <a:p>
            <a:pPr algn="just"/>
            <a:r>
              <a:rPr lang="en-US" sz="1500" dirty="0" smtClean="0">
                <a:latin typeface="Times New Roman" pitchFamily="18" charset="0"/>
                <a:cs typeface="Times New Roman" pitchFamily="18" charset="0"/>
              </a:rPr>
              <a:t>Throughout the literature, WC has been found to be a much better predictor of psychological wellbeing than BMI.  The STOMP data supports this finding.  The best models are linear regressions in which BMI is the dependent variable and gender, age, and PGWBI composite score (p=0.16) </a:t>
            </a:r>
            <a:r>
              <a:rPr lang="en-US" sz="1500" b="1" i="1" dirty="0" smtClean="0">
                <a:latin typeface="Times New Roman" pitchFamily="18" charset="0"/>
                <a:cs typeface="Times New Roman" pitchFamily="18" charset="0"/>
              </a:rPr>
              <a:t>or</a:t>
            </a:r>
            <a:r>
              <a:rPr lang="en-US" sz="1500" dirty="0" smtClean="0">
                <a:latin typeface="Times New Roman" pitchFamily="18" charset="0"/>
                <a:cs typeface="Times New Roman" pitchFamily="18" charset="0"/>
              </a:rPr>
              <a:t> PGWBI distress category (p=0.12). Are the independents.  WC in these models is p=0.09 and p=0.03 respectively.</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VO</a:t>
            </a:r>
            <a:r>
              <a:rPr lang="en-US" sz="2000" b="1" baseline="-25000" dirty="0" smtClean="0">
                <a:solidFill>
                  <a:srgbClr val="FFFF00"/>
                </a:solidFill>
                <a:latin typeface="Times New Roman" pitchFamily="18" charset="0"/>
                <a:cs typeface="Times New Roman" pitchFamily="18" charset="0"/>
              </a:rPr>
              <a:t>2</a:t>
            </a:r>
            <a:r>
              <a:rPr lang="en-US" sz="2000" b="1" dirty="0" smtClean="0">
                <a:solidFill>
                  <a:srgbClr val="FFFF00"/>
                </a:solidFill>
                <a:latin typeface="Times New Roman" pitchFamily="18" charset="0"/>
                <a:cs typeface="Times New Roman" pitchFamily="18" charset="0"/>
              </a:rPr>
              <a:t>max</a:t>
            </a:r>
            <a:endParaRPr lang="en-US" sz="2000" b="1" dirty="0">
              <a:solidFill>
                <a:srgbClr val="FFFF00"/>
              </a:solidFill>
              <a:latin typeface="Times New Roman" pitchFamily="18" charset="0"/>
              <a:cs typeface="Times New Roman" pitchFamily="18" charset="0"/>
            </a:endParaRPr>
          </a:p>
        </p:txBody>
      </p:sp>
      <p:cxnSp>
        <p:nvCxnSpPr>
          <p:cNvPr id="6" name="Straight Arrow Connector 5"/>
          <p:cNvCxnSpPr/>
          <p:nvPr/>
        </p:nvCxnSpPr>
        <p:spPr>
          <a:xfrm flipV="1">
            <a:off x="2636196" y="3025304"/>
            <a:ext cx="2947480" cy="232490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708981"/>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rgbClr val="FFFF00"/>
                </a:solidFill>
                <a:latin typeface="Times New Roman" pitchFamily="18" charset="0"/>
                <a:cs typeface="Times New Roman" pitchFamily="18" charset="0"/>
              </a:rPr>
              <a:t>VO</a:t>
            </a:r>
            <a:r>
              <a:rPr lang="en-US" sz="2000" b="1" baseline="-25000" dirty="0" smtClean="0">
                <a:solidFill>
                  <a:srgbClr val="FFFF00"/>
                </a:solidFill>
                <a:latin typeface="Times New Roman" pitchFamily="18" charset="0"/>
                <a:cs typeface="Times New Roman" pitchFamily="18" charset="0"/>
              </a:rPr>
              <a:t>2</a:t>
            </a:r>
            <a:r>
              <a:rPr lang="en-US" sz="2000" b="1" dirty="0" smtClean="0">
                <a:solidFill>
                  <a:srgbClr val="FFFF00"/>
                </a:solidFill>
                <a:latin typeface="Times New Roman" pitchFamily="18" charset="0"/>
                <a:cs typeface="Times New Roman" pitchFamily="18" charset="0"/>
              </a:rPr>
              <a:t>max</a:t>
            </a:r>
            <a:endParaRPr lang="en-US" sz="2000" b="1" dirty="0">
              <a:solidFill>
                <a:srgbClr val="FFFF00"/>
              </a:solidFill>
              <a:latin typeface="Times New Roman" pitchFamily="18" charset="0"/>
              <a:cs typeface="Times New Roman" pitchFamily="18" charset="0"/>
            </a:endParaRPr>
          </a:p>
        </p:txBody>
      </p:sp>
      <p:cxnSp>
        <p:nvCxnSpPr>
          <p:cNvPr id="6" name="Straight Arrow Connector 5"/>
          <p:cNvCxnSpPr/>
          <p:nvPr/>
        </p:nvCxnSpPr>
        <p:spPr>
          <a:xfrm flipV="1">
            <a:off x="2636196" y="3025304"/>
            <a:ext cx="2947480" cy="232490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8" name="Picture 7" descr="500px-RedX.svg.png"/>
          <p:cNvPicPr>
            <a:picLocks noChangeAspect="1"/>
          </p:cNvPicPr>
          <p:nvPr/>
        </p:nvPicPr>
        <p:blipFill>
          <a:blip r:embed="rId4"/>
          <a:stretch>
            <a:fillRect/>
          </a:stretch>
        </p:blipFill>
        <p:spPr>
          <a:xfrm>
            <a:off x="3231603" y="3025304"/>
            <a:ext cx="2089418" cy="2089418"/>
          </a:xfrm>
          <a:prstGeom prst="rect">
            <a:avLst/>
          </a:prstGeom>
        </p:spPr>
      </p:pic>
      <p:sp>
        <p:nvSpPr>
          <p:cNvPr id="7" name="TextBox 6"/>
          <p:cNvSpPr txBox="1"/>
          <p:nvPr/>
        </p:nvSpPr>
        <p:spPr>
          <a:xfrm>
            <a:off x="5311294" y="3433863"/>
            <a:ext cx="3599242" cy="2862322"/>
          </a:xfrm>
          <a:prstGeom prst="rect">
            <a:avLst/>
          </a:prstGeom>
          <a:noFill/>
        </p:spPr>
        <p:txBody>
          <a:bodyPr wrap="square" rtlCol="0">
            <a:spAutoFit/>
          </a:bodyPr>
          <a:lstStyle/>
          <a:p>
            <a:pPr algn="just"/>
            <a:r>
              <a:rPr lang="en-US" sz="1200" dirty="0" smtClean="0">
                <a:latin typeface="Times New Roman" pitchFamily="18" charset="0"/>
                <a:cs typeface="Times New Roman" pitchFamily="18" charset="0"/>
              </a:rPr>
              <a:t>Gender, age, and WC are significant predictors of VO</a:t>
            </a:r>
            <a:r>
              <a:rPr lang="en-US" sz="1200" baseline="-25000" dirty="0" smtClean="0">
                <a:latin typeface="Times New Roman" pitchFamily="18" charset="0"/>
                <a:cs typeface="Times New Roman" pitchFamily="18" charset="0"/>
              </a:rPr>
              <a:t>2</a:t>
            </a:r>
            <a:r>
              <a:rPr lang="en-US" sz="1200" dirty="0" smtClean="0">
                <a:latin typeface="Times New Roman" pitchFamily="18" charset="0"/>
                <a:cs typeface="Times New Roman" pitchFamily="18" charset="0"/>
              </a:rPr>
              <a:t>max.  PGWBI score is the wellbeing measure that comes closest to significance (p=0.49) in a legitimate model.  The only way to accomplish a VO</a:t>
            </a:r>
            <a:r>
              <a:rPr lang="en-US" sz="1200" baseline="-25000" dirty="0" smtClean="0">
                <a:latin typeface="Times New Roman" pitchFamily="18" charset="0"/>
                <a:cs typeface="Times New Roman" pitchFamily="18" charset="0"/>
              </a:rPr>
              <a:t>2</a:t>
            </a:r>
            <a:r>
              <a:rPr lang="en-US" sz="1200" dirty="0" smtClean="0">
                <a:latin typeface="Times New Roman" pitchFamily="18" charset="0"/>
                <a:cs typeface="Times New Roman" pitchFamily="18" charset="0"/>
              </a:rPr>
              <a:t>-related trend is to use no other covariates in a binary logistic regression with VO</a:t>
            </a:r>
            <a:r>
              <a:rPr lang="en-US" sz="1200" baseline="-25000" dirty="0" smtClean="0">
                <a:latin typeface="Times New Roman" pitchFamily="18" charset="0"/>
                <a:cs typeface="Times New Roman" pitchFamily="18" charset="0"/>
              </a:rPr>
              <a:t>2</a:t>
            </a:r>
            <a:r>
              <a:rPr lang="en-US" sz="1200" dirty="0" smtClean="0">
                <a:latin typeface="Times New Roman" pitchFamily="18" charset="0"/>
                <a:cs typeface="Times New Roman" pitchFamily="18" charset="0"/>
              </a:rPr>
              <a:t>max predicting PGWBI distress category (yes or no).  Here, p=0.06. However, that trend vanishes with the addition of any other covariates and the uneven n for the 2 groups (132 vs. 15) is what drives it.  The model fails to predict all 15 “distress” cases.  By predicting 100% of all cases to be non-distressed, it’s 90%  accurate.  But there are only 2 categories in the model and it fails to predict 100% of the cases in 1 of those 2.  It would be cheating (or at least ridiculously misleading) if I used this trend.</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2" name="TextBox 11"/>
          <p:cNvSpPr txBox="1"/>
          <p:nvPr/>
        </p:nvSpPr>
        <p:spPr>
          <a:xfrm>
            <a:off x="5321021" y="2694563"/>
            <a:ext cx="3142033" cy="1169551"/>
          </a:xfrm>
          <a:prstGeom prst="rect">
            <a:avLst/>
          </a:prstGeom>
          <a:noFill/>
        </p:spPr>
        <p:txBody>
          <a:bodyPr wrap="square" rtlCol="0">
            <a:spAutoFit/>
          </a:bodyPr>
          <a:lstStyle/>
          <a:p>
            <a:pPr algn="ctr"/>
            <a:r>
              <a:rPr lang="en-US" sz="2000" b="1" dirty="0" smtClean="0">
                <a:solidFill>
                  <a:srgbClr val="FFFF00"/>
                </a:solidFill>
                <a:latin typeface="Times New Roman" pitchFamily="18" charset="0"/>
                <a:cs typeface="Times New Roman" pitchFamily="18" charset="0"/>
              </a:rPr>
              <a:t>General Psychological</a:t>
            </a:r>
          </a:p>
          <a:p>
            <a:pPr algn="ctr"/>
            <a:r>
              <a:rPr lang="en-US" sz="2000" b="1" dirty="0" smtClean="0">
                <a:solidFill>
                  <a:srgbClr val="FFFF00"/>
                </a:solidFill>
                <a:latin typeface="Times New Roman" pitchFamily="18" charset="0"/>
                <a:cs typeface="Times New Roman" pitchFamily="18" charset="0"/>
              </a:rPr>
              <a:t>Well Being Index</a:t>
            </a:r>
          </a:p>
          <a:p>
            <a:pPr algn="ctr"/>
            <a:endParaRPr lang="en-US" sz="1200"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p:txBody>
      </p:sp>
      <p:sp>
        <p:nvSpPr>
          <p:cNvPr id="14" name="TextBox 13"/>
          <p:cNvSpPr txBox="1"/>
          <p:nvPr/>
        </p:nvSpPr>
        <p:spPr>
          <a:xfrm>
            <a:off x="622588" y="914400"/>
            <a:ext cx="2821022" cy="4093428"/>
          </a:xfrm>
          <a:prstGeom prst="rect">
            <a:avLst/>
          </a:prstGeom>
          <a:noFill/>
        </p:spPr>
        <p:txBody>
          <a:bodyPr wrap="square" rtlCol="0">
            <a:spAutoFit/>
          </a:bodyPr>
          <a:lstStyle/>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Blood Pressure</a:t>
            </a:r>
          </a:p>
          <a:p>
            <a:pPr algn="ctr"/>
            <a:endParaRPr lang="en-US" sz="2000" b="1" dirty="0" smtClean="0">
              <a:solidFill>
                <a:schemeClr val="bg1"/>
              </a:solidFill>
              <a:latin typeface="Times New Roman" pitchFamily="18" charset="0"/>
              <a:cs typeface="Times New Roman" pitchFamily="18" charset="0"/>
            </a:endParaRPr>
          </a:p>
          <a:p>
            <a:pPr algn="ctr"/>
            <a:r>
              <a:rPr lang="en-US" sz="2000" b="1" dirty="0" smtClean="0">
                <a:solidFill>
                  <a:schemeClr val="tx2">
                    <a:lumMod val="20000"/>
                    <a:lumOff val="80000"/>
                  </a:schemeClr>
                </a:solidFill>
                <a:latin typeface="Times New Roman" pitchFamily="18" charset="0"/>
                <a:cs typeface="Times New Roman" pitchFamily="18" charset="0"/>
              </a:rPr>
              <a:t>Waist Circumference</a:t>
            </a:r>
          </a:p>
          <a:p>
            <a:pPr algn="ctr"/>
            <a:endParaRPr lang="en-US" sz="2000" b="1" dirty="0" smtClean="0">
              <a:solidFill>
                <a:schemeClr val="bg1"/>
              </a:solidFill>
              <a:latin typeface="Times New Roman" pitchFamily="18" charset="0"/>
              <a:cs typeface="Times New Roman" pitchFamily="18" charset="0"/>
            </a:endParaRPr>
          </a:p>
          <a:p>
            <a:pPr algn="ctr"/>
            <a:endParaRPr lang="en-US" sz="2000" b="1" dirty="0" smtClean="0">
              <a:solidFill>
                <a:srgbClr val="FFFF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11" name="TextBox 10"/>
          <p:cNvSpPr txBox="1"/>
          <p:nvPr/>
        </p:nvSpPr>
        <p:spPr>
          <a:xfrm>
            <a:off x="642038" y="1498060"/>
            <a:ext cx="8200409" cy="615553"/>
          </a:xfrm>
          <a:prstGeom prst="rect">
            <a:avLst/>
          </a:prstGeom>
          <a:noFill/>
        </p:spPr>
        <p:txBody>
          <a:bodyPr wrap="square" rtlCol="0">
            <a:spAutoFit/>
          </a:bodyPr>
          <a:lstStyle/>
          <a:p>
            <a:r>
              <a:rPr lang="en-US" sz="3400" b="1" dirty="0" err="1" smtClean="0">
                <a:solidFill>
                  <a:srgbClr val="FFFF00"/>
                </a:solidFill>
                <a:latin typeface="Times New Roman" pitchFamily="18" charset="0"/>
                <a:cs typeface="Times New Roman" pitchFamily="18" charset="0"/>
              </a:rPr>
              <a:t>Cardiometabolic</a:t>
            </a:r>
            <a:r>
              <a:rPr lang="en-US" sz="3200" b="1" dirty="0" smtClean="0">
                <a:solidFill>
                  <a:srgbClr val="FFFF00"/>
                </a:solidFill>
                <a:latin typeface="Times New Roman" pitchFamily="18" charset="0"/>
                <a:cs typeface="Times New Roman" pitchFamily="18" charset="0"/>
              </a:rPr>
              <a:t>                   </a:t>
            </a:r>
            <a:r>
              <a:rPr lang="en-US" sz="3400" b="1" dirty="0" smtClean="0">
                <a:solidFill>
                  <a:srgbClr val="FFFF00"/>
                </a:solidFill>
                <a:latin typeface="Times New Roman" pitchFamily="18" charset="0"/>
                <a:cs typeface="Times New Roman" pitchFamily="18" charset="0"/>
              </a:rPr>
              <a:t>Mental Health</a:t>
            </a:r>
          </a:p>
        </p:txBody>
      </p:sp>
      <p:sp>
        <p:nvSpPr>
          <p:cNvPr id="12" name="TextBox 11"/>
          <p:cNvSpPr txBox="1"/>
          <p:nvPr/>
        </p:nvSpPr>
        <p:spPr>
          <a:xfrm>
            <a:off x="5957766" y="2645933"/>
            <a:ext cx="1605072" cy="400110"/>
          </a:xfrm>
          <a:prstGeom prst="rect">
            <a:avLst/>
          </a:prstGeom>
          <a:noFill/>
        </p:spPr>
        <p:txBody>
          <a:bodyPr wrap="square" rtlCol="0">
            <a:spAutoFit/>
          </a:bodyPr>
          <a:lstStyle/>
          <a:p>
            <a:pPr marL="342900" indent="-342900">
              <a:buFont typeface="+mj-lt"/>
              <a:buAutoNum type="arabicPeriod"/>
            </a:pPr>
            <a:r>
              <a:rPr lang="en-US" sz="2000" b="1" dirty="0" smtClean="0">
                <a:solidFill>
                  <a:schemeClr val="bg1"/>
                </a:solidFill>
                <a:latin typeface="Times New Roman" pitchFamily="18" charset="0"/>
                <a:cs typeface="Times New Roman" pitchFamily="18" charset="0"/>
              </a:rPr>
              <a:t>PGWBI</a:t>
            </a:r>
            <a:endParaRPr lang="en-US" sz="2000" b="1" dirty="0" smtClean="0">
              <a:solidFill>
                <a:srgbClr val="FFFF00"/>
              </a:solidFill>
              <a:latin typeface="Times New Roman" pitchFamily="18" charset="0"/>
              <a:cs typeface="Times New Roman" pitchFamily="18" charset="0"/>
            </a:endParaRPr>
          </a:p>
        </p:txBody>
      </p:sp>
      <p:sp>
        <p:nvSpPr>
          <p:cNvPr id="14" name="TextBox 13"/>
          <p:cNvSpPr txBox="1"/>
          <p:nvPr/>
        </p:nvSpPr>
        <p:spPr>
          <a:xfrm>
            <a:off x="787957" y="2645933"/>
            <a:ext cx="3628399" cy="1323439"/>
          </a:xfrm>
          <a:prstGeom prst="rect">
            <a:avLst/>
          </a:prstGeom>
          <a:noFill/>
        </p:spPr>
        <p:txBody>
          <a:bodyPr wrap="square" rtlCol="0">
            <a:spAutoFit/>
          </a:bodyPr>
          <a:lstStyle/>
          <a:p>
            <a:pPr marL="457200" indent="-457200">
              <a:buFont typeface="+mj-lt"/>
              <a:buAutoNum type="arabicPeriod"/>
            </a:pPr>
            <a:r>
              <a:rPr lang="en-US" sz="2000" b="1" dirty="0" smtClean="0">
                <a:solidFill>
                  <a:schemeClr val="bg1"/>
                </a:solidFill>
                <a:latin typeface="Times New Roman" pitchFamily="18" charset="0"/>
                <a:cs typeface="Times New Roman" pitchFamily="18" charset="0"/>
              </a:rPr>
              <a:t>Blood </a:t>
            </a:r>
            <a:r>
              <a:rPr lang="en-US" sz="2000" b="1" dirty="0" smtClean="0">
                <a:solidFill>
                  <a:schemeClr val="bg1"/>
                </a:solidFill>
                <a:latin typeface="Times New Roman" pitchFamily="18" charset="0"/>
                <a:cs typeface="Times New Roman" pitchFamily="18" charset="0"/>
              </a:rPr>
              <a:t>Pressure</a:t>
            </a:r>
          </a:p>
          <a:p>
            <a:pPr marL="457200" indent="-457200">
              <a:buFont typeface="+mj-lt"/>
              <a:buAutoNum type="arabicPeriod"/>
            </a:pPr>
            <a:endParaRPr lang="en-US" sz="2000" b="1" dirty="0" smtClean="0">
              <a:solidFill>
                <a:schemeClr val="bg1"/>
              </a:solidFill>
              <a:latin typeface="Times New Roman" pitchFamily="18" charset="0"/>
              <a:cs typeface="Times New Roman" pitchFamily="18" charset="0"/>
            </a:endParaRPr>
          </a:p>
          <a:p>
            <a:pPr marL="457200" indent="-457200">
              <a:buFont typeface="+mj-lt"/>
              <a:buAutoNum type="arabicPeriod"/>
            </a:pPr>
            <a:r>
              <a:rPr lang="en-US" sz="2000" b="1" dirty="0" smtClean="0">
                <a:solidFill>
                  <a:schemeClr val="bg1"/>
                </a:solidFill>
                <a:latin typeface="Times New Roman" pitchFamily="18" charset="0"/>
                <a:cs typeface="Times New Roman" pitchFamily="18" charset="0"/>
              </a:rPr>
              <a:t>Waist Circumference</a:t>
            </a:r>
          </a:p>
          <a:p>
            <a:pPr algn="ctr"/>
            <a:endParaRPr lang="en-US" sz="2000" b="1" dirty="0" smtClean="0">
              <a:solidFill>
                <a:srgbClr val="FFFF00"/>
              </a:solidFill>
              <a:latin typeface="Times New Roman" pitchFamily="18" charset="0"/>
              <a:cs typeface="Times New Roman" pitchFamily="18" charset="0"/>
            </a:endParaRPr>
          </a:p>
        </p:txBody>
      </p:sp>
      <p:sp>
        <p:nvSpPr>
          <p:cNvPr id="6" name="TextBox 5"/>
          <p:cNvSpPr txBox="1"/>
          <p:nvPr/>
        </p:nvSpPr>
        <p:spPr>
          <a:xfrm>
            <a:off x="0" y="4845650"/>
            <a:ext cx="9144000" cy="400110"/>
          </a:xfrm>
          <a:prstGeom prst="rect">
            <a:avLst/>
          </a:prstGeom>
          <a:noFill/>
        </p:spPr>
        <p:txBody>
          <a:bodyPr wrap="square" rtlCol="0">
            <a:spAutoFit/>
          </a:bodyPr>
          <a:lstStyle/>
          <a:p>
            <a:pPr algn="ctr"/>
            <a:r>
              <a:rPr lang="en-US" sz="2000" b="1" dirty="0" smtClean="0">
                <a:latin typeface="Times New Roman" pitchFamily="18" charset="0"/>
                <a:cs typeface="Times New Roman" pitchFamily="18" charset="0"/>
              </a:rPr>
              <a:t>These are the only variables in the database with a relationship</a:t>
            </a:r>
            <a:endParaRPr lang="en-US" sz="2000" b="1"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2" name="Picture 2"/>
          <p:cNvPicPr>
            <a:picLocks noChangeAspect="1" noChangeArrowheads="1"/>
          </p:cNvPicPr>
          <p:nvPr/>
        </p:nvPicPr>
        <p:blipFill>
          <a:blip r:embed="rId5"/>
          <a:srcRect/>
          <a:stretch>
            <a:fillRect/>
          </a:stretch>
        </p:blipFill>
        <p:spPr bwMode="auto">
          <a:xfrm>
            <a:off x="685800" y="857250"/>
            <a:ext cx="7772400" cy="514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2" name="Picture 2"/>
          <p:cNvPicPr>
            <a:picLocks noChangeAspect="1" noChangeArrowheads="1"/>
          </p:cNvPicPr>
          <p:nvPr/>
        </p:nvPicPr>
        <p:blipFill>
          <a:blip r:embed="rId5"/>
          <a:srcRect/>
          <a:stretch>
            <a:fillRect/>
          </a:stretch>
        </p:blipFill>
        <p:spPr bwMode="auto">
          <a:xfrm>
            <a:off x="685800" y="857250"/>
            <a:ext cx="7772400" cy="5143500"/>
          </a:xfrm>
          <a:prstGeom prst="rect">
            <a:avLst/>
          </a:prstGeom>
          <a:noFill/>
          <a:ln w="9525">
            <a:noFill/>
            <a:miter lim="800000"/>
            <a:headEnd/>
            <a:tailEnd/>
          </a:ln>
        </p:spPr>
      </p:pic>
      <p:sp>
        <p:nvSpPr>
          <p:cNvPr id="10" name="Rectangle 9"/>
          <p:cNvSpPr/>
          <p:nvPr/>
        </p:nvSpPr>
        <p:spPr>
          <a:xfrm>
            <a:off x="797665" y="2130355"/>
            <a:ext cx="7519484" cy="22373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Rectangle 14"/>
          <p:cNvSpPr/>
          <p:nvPr/>
        </p:nvSpPr>
        <p:spPr>
          <a:xfrm>
            <a:off x="797665" y="3268492"/>
            <a:ext cx="7519484" cy="22373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Rectangle 15"/>
          <p:cNvSpPr/>
          <p:nvPr/>
        </p:nvSpPr>
        <p:spPr>
          <a:xfrm>
            <a:off x="797665" y="4416356"/>
            <a:ext cx="7519484" cy="22373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12290" name="Picture 2"/>
          <p:cNvPicPr>
            <a:picLocks noChangeAspect="1" noChangeArrowheads="1"/>
          </p:cNvPicPr>
          <p:nvPr/>
        </p:nvPicPr>
        <p:blipFill>
          <a:blip r:embed="rId5"/>
          <a:srcRect/>
          <a:stretch>
            <a:fillRect/>
          </a:stretch>
        </p:blipFill>
        <p:spPr bwMode="auto">
          <a:xfrm>
            <a:off x="803040" y="1233488"/>
            <a:ext cx="5534025" cy="4391025"/>
          </a:xfrm>
          <a:prstGeom prst="rect">
            <a:avLst/>
          </a:prstGeom>
          <a:noFill/>
          <a:ln w="9525">
            <a:noFill/>
            <a:miter lim="800000"/>
            <a:headEnd/>
            <a:tailEnd/>
          </a:ln>
        </p:spPr>
      </p:pic>
      <p:sp>
        <p:nvSpPr>
          <p:cNvPr id="11" name="TextBox 10"/>
          <p:cNvSpPr txBox="1"/>
          <p:nvPr/>
        </p:nvSpPr>
        <p:spPr>
          <a:xfrm>
            <a:off x="1201875" y="5700570"/>
            <a:ext cx="514491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PGWBI Score </a:t>
            </a:r>
            <a:r>
              <a:rPr lang="en-US" sz="1400" dirty="0" smtClean="0">
                <a:latin typeface="Times New Roman" pitchFamily="18" charset="0"/>
                <a:cs typeface="Times New Roman" pitchFamily="18" charset="0"/>
              </a:rPr>
              <a:t> (higher is happier)</a:t>
            </a:r>
            <a:endParaRPr lang="en-US" sz="1400" dirty="0">
              <a:latin typeface="Times New Roman" pitchFamily="18" charset="0"/>
              <a:cs typeface="Times New Roman" pitchFamily="18" charset="0"/>
            </a:endParaRPr>
          </a:p>
        </p:txBody>
      </p:sp>
      <p:sp>
        <p:nvSpPr>
          <p:cNvPr id="12" name="TextBox 11"/>
          <p:cNvSpPr txBox="1"/>
          <p:nvPr/>
        </p:nvSpPr>
        <p:spPr>
          <a:xfrm rot="16200000">
            <a:off x="-945736" y="3480350"/>
            <a:ext cx="3268494" cy="646331"/>
          </a:xfrm>
          <a:prstGeom prst="rect">
            <a:avLst/>
          </a:prstGeom>
          <a:noFill/>
        </p:spPr>
        <p:txBody>
          <a:bodyPr wrap="square" rtlCol="0">
            <a:spAutoFit/>
          </a:bodyPr>
          <a:lstStyle/>
          <a:p>
            <a:r>
              <a:rPr lang="en-US" dirty="0" smtClean="0">
                <a:latin typeface="Times New Roman" pitchFamily="18" charset="0"/>
                <a:cs typeface="Times New Roman" pitchFamily="18" charset="0"/>
              </a:rPr>
              <a:t>Waist Circumference (cm) </a:t>
            </a:r>
          </a:p>
          <a:p>
            <a:endParaRPr lang="en-US" dirty="0"/>
          </a:p>
        </p:txBody>
      </p:sp>
      <p:sp>
        <p:nvSpPr>
          <p:cNvPr id="13" name="TextBox 12"/>
          <p:cNvSpPr txBox="1"/>
          <p:nvPr/>
        </p:nvSpPr>
        <p:spPr>
          <a:xfrm>
            <a:off x="1036499" y="478806"/>
            <a:ext cx="7689205"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Waist Circumference and PGWBI Score</a:t>
            </a:r>
            <a:endParaRPr lang="en-US" sz="3600" dirty="0">
              <a:latin typeface="Times New Roman" pitchFamily="18" charset="0"/>
              <a:cs typeface="Times New Roman" pitchFamily="18" charset="0"/>
            </a:endParaRPr>
          </a:p>
        </p:txBody>
      </p:sp>
      <p:sp>
        <p:nvSpPr>
          <p:cNvPr id="14" name="TextBox 13"/>
          <p:cNvSpPr txBox="1"/>
          <p:nvPr/>
        </p:nvSpPr>
        <p:spPr>
          <a:xfrm>
            <a:off x="6581180" y="1264592"/>
            <a:ext cx="2270990" cy="4201150"/>
          </a:xfrm>
          <a:prstGeom prst="rect">
            <a:avLst/>
          </a:prstGeom>
          <a:noFill/>
        </p:spPr>
        <p:txBody>
          <a:bodyPr wrap="square" rtlCol="0">
            <a:spAutoFit/>
          </a:bodyPr>
          <a:lstStyle/>
          <a:p>
            <a:pPr>
              <a:buFont typeface="Arial" pitchFamily="34" charset="0"/>
              <a:buChar char="•"/>
            </a:pPr>
            <a:r>
              <a:rPr lang="en-US" sz="1900" dirty="0" smtClean="0">
                <a:latin typeface="Times New Roman" pitchFamily="18" charset="0"/>
                <a:cs typeface="Times New Roman" pitchFamily="18" charset="0"/>
              </a:rPr>
              <a:t> Across the whole</a:t>
            </a:r>
          </a:p>
          <a:p>
            <a:r>
              <a:rPr lang="en-US" sz="1900" dirty="0" smtClean="0">
                <a:latin typeface="Times New Roman" pitchFamily="18" charset="0"/>
                <a:cs typeface="Times New Roman" pitchFamily="18" charset="0"/>
              </a:rPr>
              <a:t>  sample, WC and</a:t>
            </a:r>
          </a:p>
          <a:p>
            <a:r>
              <a:rPr lang="en-US" sz="1900" dirty="0" smtClean="0">
                <a:latin typeface="Times New Roman" pitchFamily="18" charset="0"/>
                <a:cs typeface="Times New Roman" pitchFamily="18" charset="0"/>
              </a:rPr>
              <a:t>  wellbeing appear to</a:t>
            </a:r>
          </a:p>
          <a:p>
            <a:r>
              <a:rPr lang="en-US" sz="1900" dirty="0" smtClean="0">
                <a:latin typeface="Times New Roman" pitchFamily="18" charset="0"/>
                <a:cs typeface="Times New Roman" pitchFamily="18" charset="0"/>
              </a:rPr>
              <a:t>  have a weak reverse</a:t>
            </a:r>
          </a:p>
          <a:p>
            <a:r>
              <a:rPr lang="en-US" sz="1900" dirty="0" smtClean="0">
                <a:latin typeface="Times New Roman" pitchFamily="18" charset="0"/>
                <a:cs typeface="Times New Roman" pitchFamily="18" charset="0"/>
              </a:rPr>
              <a:t>  linear relationship:</a:t>
            </a:r>
          </a:p>
          <a:p>
            <a:r>
              <a:rPr lang="en-US" sz="1900" dirty="0" smtClean="0">
                <a:latin typeface="Times New Roman" pitchFamily="18" charset="0"/>
                <a:cs typeface="Times New Roman" pitchFamily="18" charset="0"/>
              </a:rPr>
              <a:t>  As WC increases,</a:t>
            </a:r>
          </a:p>
          <a:p>
            <a:r>
              <a:rPr lang="en-US" sz="1900" dirty="0" smtClean="0">
                <a:latin typeface="Times New Roman" pitchFamily="18" charset="0"/>
                <a:cs typeface="Times New Roman" pitchFamily="18" charset="0"/>
              </a:rPr>
              <a:t>  wellbeing decreases</a:t>
            </a:r>
          </a:p>
          <a:p>
            <a:endParaRPr lang="en-US" sz="500" dirty="0" smtClean="0">
              <a:latin typeface="Times New Roman" pitchFamily="18" charset="0"/>
              <a:cs typeface="Times New Roman" pitchFamily="18" charset="0"/>
            </a:endParaRPr>
          </a:p>
          <a:p>
            <a:endParaRPr lang="en-US" sz="500" dirty="0" smtClean="0">
              <a:latin typeface="Times New Roman" pitchFamily="18" charset="0"/>
              <a:cs typeface="Times New Roman" pitchFamily="18" charset="0"/>
            </a:endParaRPr>
          </a:p>
          <a:p>
            <a:pPr>
              <a:buFont typeface="Arial" pitchFamily="34" charset="0"/>
              <a:buChar char="•"/>
            </a:pPr>
            <a:r>
              <a:rPr lang="en-US" sz="1900" dirty="0" smtClean="0">
                <a:latin typeface="Times New Roman" pitchFamily="18" charset="0"/>
                <a:cs typeface="Times New Roman" pitchFamily="18" charset="0"/>
              </a:rPr>
              <a:t> When controlling </a:t>
            </a:r>
          </a:p>
          <a:p>
            <a:r>
              <a:rPr lang="en-US" sz="1900" dirty="0" smtClean="0">
                <a:latin typeface="Times New Roman" pitchFamily="18" charset="0"/>
                <a:cs typeface="Times New Roman" pitchFamily="18" charset="0"/>
              </a:rPr>
              <a:t>   for age and gender,</a:t>
            </a:r>
          </a:p>
          <a:p>
            <a:r>
              <a:rPr lang="en-US" sz="1900" dirty="0" smtClean="0">
                <a:latin typeface="Times New Roman" pitchFamily="18" charset="0"/>
                <a:cs typeface="Times New Roman" pitchFamily="18" charset="0"/>
              </a:rPr>
              <a:t>  </a:t>
            </a:r>
            <a:r>
              <a:rPr lang="en-US" sz="800" dirty="0" smtClean="0">
                <a:latin typeface="Times New Roman" pitchFamily="18" charset="0"/>
                <a:cs typeface="Times New Roman" pitchFamily="18" charset="0"/>
              </a:rPr>
              <a:t> </a:t>
            </a:r>
            <a:r>
              <a:rPr lang="en-US" sz="1900" dirty="0" smtClean="0">
                <a:latin typeface="Times New Roman" pitchFamily="18" charset="0"/>
                <a:cs typeface="Times New Roman" pitchFamily="18" charset="0"/>
              </a:rPr>
              <a:t> p=0.09</a:t>
            </a:r>
          </a:p>
          <a:p>
            <a:endParaRPr lang="en-US" sz="500" dirty="0" smtClean="0">
              <a:latin typeface="Times New Roman" pitchFamily="18" charset="0"/>
              <a:cs typeface="Times New Roman" pitchFamily="18" charset="0"/>
            </a:endParaRPr>
          </a:p>
          <a:p>
            <a:endParaRPr lang="en-US" sz="500" dirty="0" smtClean="0">
              <a:latin typeface="Times New Roman" pitchFamily="18" charset="0"/>
              <a:cs typeface="Times New Roman" pitchFamily="18" charset="0"/>
            </a:endParaRPr>
          </a:p>
          <a:p>
            <a:pPr>
              <a:buFont typeface="Arial" pitchFamily="34" charset="0"/>
              <a:buChar char="•"/>
            </a:pPr>
            <a:r>
              <a:rPr lang="en-US" sz="1900" dirty="0" smtClean="0">
                <a:latin typeface="Times New Roman" pitchFamily="18" charset="0"/>
                <a:cs typeface="Times New Roman" pitchFamily="18" charset="0"/>
              </a:rPr>
              <a:t> Without controlling</a:t>
            </a:r>
          </a:p>
          <a:p>
            <a:r>
              <a:rPr lang="en-US" sz="1900" dirty="0" smtClean="0">
                <a:latin typeface="Times New Roman" pitchFamily="18" charset="0"/>
                <a:cs typeface="Times New Roman" pitchFamily="18" charset="0"/>
              </a:rPr>
              <a:t>   for age and gender,</a:t>
            </a:r>
          </a:p>
          <a:p>
            <a:r>
              <a:rPr lang="en-US" sz="1900" dirty="0" smtClean="0">
                <a:latin typeface="Times New Roman" pitchFamily="18" charset="0"/>
                <a:cs typeface="Times New Roman" pitchFamily="18" charset="0"/>
              </a:rPr>
              <a:t>   p=0.22</a:t>
            </a:r>
            <a:endParaRPr lang="en-US" sz="19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
        <p:nvSpPr>
          <p:cNvPr id="11" name="TextBox 10"/>
          <p:cNvSpPr txBox="1"/>
          <p:nvPr/>
        </p:nvSpPr>
        <p:spPr>
          <a:xfrm>
            <a:off x="1201875" y="5700570"/>
            <a:ext cx="514491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PGWBI Category</a:t>
            </a:r>
            <a:endParaRPr lang="en-US" sz="1400" dirty="0">
              <a:latin typeface="Times New Roman" pitchFamily="18" charset="0"/>
              <a:cs typeface="Times New Roman" pitchFamily="18" charset="0"/>
            </a:endParaRPr>
          </a:p>
        </p:txBody>
      </p:sp>
      <p:sp>
        <p:nvSpPr>
          <p:cNvPr id="12" name="TextBox 11"/>
          <p:cNvSpPr txBox="1"/>
          <p:nvPr/>
        </p:nvSpPr>
        <p:spPr>
          <a:xfrm rot="16200000">
            <a:off x="-945736" y="3480350"/>
            <a:ext cx="3268494" cy="646331"/>
          </a:xfrm>
          <a:prstGeom prst="rect">
            <a:avLst/>
          </a:prstGeom>
          <a:noFill/>
        </p:spPr>
        <p:txBody>
          <a:bodyPr wrap="square" rtlCol="0">
            <a:spAutoFit/>
          </a:bodyPr>
          <a:lstStyle/>
          <a:p>
            <a:r>
              <a:rPr lang="en-US" dirty="0" smtClean="0">
                <a:latin typeface="Times New Roman" pitchFamily="18" charset="0"/>
                <a:cs typeface="Times New Roman" pitchFamily="18" charset="0"/>
              </a:rPr>
              <a:t>Waist Circumference (cm) </a:t>
            </a:r>
          </a:p>
          <a:p>
            <a:endParaRPr lang="en-US" dirty="0"/>
          </a:p>
        </p:txBody>
      </p:sp>
      <p:sp>
        <p:nvSpPr>
          <p:cNvPr id="13" name="TextBox 12"/>
          <p:cNvSpPr txBox="1"/>
          <p:nvPr/>
        </p:nvSpPr>
        <p:spPr>
          <a:xfrm>
            <a:off x="1036499" y="478806"/>
            <a:ext cx="7815671"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Waist Circumference and PGWBI Rating</a:t>
            </a:r>
            <a:endParaRPr lang="en-US" sz="3600" dirty="0">
              <a:latin typeface="Times New Roman" pitchFamily="18" charset="0"/>
              <a:cs typeface="Times New Roman" pitchFamily="18" charset="0"/>
            </a:endParaRPr>
          </a:p>
        </p:txBody>
      </p:sp>
      <p:sp>
        <p:nvSpPr>
          <p:cNvPr id="14" name="TextBox 13"/>
          <p:cNvSpPr txBox="1"/>
          <p:nvPr/>
        </p:nvSpPr>
        <p:spPr>
          <a:xfrm>
            <a:off x="6581180" y="1264592"/>
            <a:ext cx="2270990" cy="3600986"/>
          </a:xfrm>
          <a:prstGeom prst="rect">
            <a:avLst/>
          </a:prstGeom>
          <a:noFill/>
        </p:spPr>
        <p:txBody>
          <a:bodyPr wrap="square" rtlCol="0">
            <a:spAutoFit/>
          </a:bodyPr>
          <a:lstStyle/>
          <a:p>
            <a:pPr>
              <a:buFont typeface="Arial" pitchFamily="34" charset="0"/>
              <a:buChar char="•"/>
            </a:pPr>
            <a:r>
              <a:rPr lang="en-US" sz="1900" dirty="0" smtClean="0">
                <a:latin typeface="Times New Roman" pitchFamily="18" charset="0"/>
                <a:cs typeface="Times New Roman" pitchFamily="18" charset="0"/>
              </a:rPr>
              <a:t> Visually, the </a:t>
            </a:r>
          </a:p>
          <a:p>
            <a:r>
              <a:rPr lang="en-US" sz="1900" dirty="0" smtClean="0">
                <a:latin typeface="Times New Roman" pitchFamily="18" charset="0"/>
                <a:cs typeface="Times New Roman" pitchFamily="18" charset="0"/>
              </a:rPr>
              <a:t>   categorical</a:t>
            </a:r>
          </a:p>
          <a:p>
            <a:r>
              <a:rPr lang="en-US" sz="1900" dirty="0" smtClean="0">
                <a:latin typeface="Times New Roman" pitchFamily="18" charset="0"/>
                <a:cs typeface="Times New Roman" pitchFamily="18" charset="0"/>
              </a:rPr>
              <a:t>   relationship does</a:t>
            </a:r>
          </a:p>
          <a:p>
            <a:r>
              <a:rPr lang="en-US" sz="1900" dirty="0" smtClean="0">
                <a:latin typeface="Times New Roman" pitchFamily="18" charset="0"/>
                <a:cs typeface="Times New Roman" pitchFamily="18" charset="0"/>
              </a:rPr>
              <a:t>   not appear very</a:t>
            </a:r>
          </a:p>
          <a:p>
            <a:r>
              <a:rPr lang="en-US" sz="1900" dirty="0" smtClean="0">
                <a:latin typeface="Times New Roman" pitchFamily="18" charset="0"/>
                <a:cs typeface="Times New Roman" pitchFamily="18" charset="0"/>
              </a:rPr>
              <a:t>   strong.</a:t>
            </a:r>
          </a:p>
          <a:p>
            <a:endParaRPr lang="en-US" sz="1900" dirty="0" smtClean="0">
              <a:latin typeface="Times New Roman" pitchFamily="18" charset="0"/>
              <a:cs typeface="Times New Roman" pitchFamily="18" charset="0"/>
            </a:endParaRPr>
          </a:p>
          <a:p>
            <a:pPr>
              <a:buFont typeface="Arial" pitchFamily="34" charset="0"/>
              <a:buChar char="•"/>
            </a:pPr>
            <a:r>
              <a:rPr lang="en-US" sz="1900" dirty="0" smtClean="0">
                <a:latin typeface="Times New Roman" pitchFamily="18" charset="0"/>
                <a:cs typeface="Times New Roman" pitchFamily="18" charset="0"/>
              </a:rPr>
              <a:t> Without controlling</a:t>
            </a:r>
          </a:p>
          <a:p>
            <a:r>
              <a:rPr lang="en-US" sz="1900" dirty="0" smtClean="0">
                <a:latin typeface="Times New Roman" pitchFamily="18" charset="0"/>
                <a:cs typeface="Times New Roman" pitchFamily="18" charset="0"/>
              </a:rPr>
              <a:t>   for age and gender,</a:t>
            </a:r>
          </a:p>
          <a:p>
            <a:r>
              <a:rPr lang="en-US" sz="1900" dirty="0" smtClean="0">
                <a:latin typeface="Times New Roman" pitchFamily="18" charset="0"/>
                <a:cs typeface="Times New Roman" pitchFamily="18" charset="0"/>
              </a:rPr>
              <a:t>   p=0.19</a:t>
            </a:r>
          </a:p>
          <a:p>
            <a:endParaRPr lang="en-US" sz="1900" dirty="0" smtClean="0">
              <a:latin typeface="Times New Roman" pitchFamily="18" charset="0"/>
              <a:cs typeface="Times New Roman" pitchFamily="18" charset="0"/>
            </a:endParaRPr>
          </a:p>
          <a:p>
            <a:pPr>
              <a:buFont typeface="Arial" pitchFamily="34" charset="0"/>
              <a:buChar char="•"/>
            </a:pPr>
            <a:r>
              <a:rPr lang="en-US" sz="1900" dirty="0" smtClean="0">
                <a:latin typeface="Times New Roman" pitchFamily="18" charset="0"/>
                <a:cs typeface="Times New Roman" pitchFamily="18" charset="0"/>
              </a:rPr>
              <a:t> Controlling for age</a:t>
            </a:r>
          </a:p>
          <a:p>
            <a:r>
              <a:rPr lang="en-US" sz="1900" dirty="0" smtClean="0">
                <a:latin typeface="Times New Roman" pitchFamily="18" charset="0"/>
                <a:cs typeface="Times New Roman" pitchFamily="18" charset="0"/>
              </a:rPr>
              <a:t>   and gender, p=0.07</a:t>
            </a:r>
            <a:endParaRPr lang="en-US" sz="19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5"/>
          <a:srcRect/>
          <a:stretch>
            <a:fillRect/>
          </a:stretch>
        </p:blipFill>
        <p:spPr bwMode="auto">
          <a:xfrm>
            <a:off x="793515" y="1189813"/>
            <a:ext cx="5543550" cy="440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6" name="Picture 5" descr="Table 2 - version4.jpg"/>
          <p:cNvPicPr>
            <a:picLocks noChangeAspect="1"/>
          </p:cNvPicPr>
          <p:nvPr/>
        </p:nvPicPr>
        <p:blipFill>
          <a:blip r:embed="rId5"/>
          <a:stretch>
            <a:fillRect/>
          </a:stretch>
        </p:blipFill>
        <p:spPr>
          <a:xfrm>
            <a:off x="0" y="590826"/>
            <a:ext cx="9144000" cy="5676348"/>
          </a:xfrm>
          <a:prstGeom prst="rect">
            <a:avLst/>
          </a:prstGeom>
        </p:spPr>
      </p:pic>
    </p:spTree>
  </p:cSld>
  <p:clrMapOvr>
    <a:masterClrMapping/>
  </p:clrMapOvr>
  <p:transition>
    <p:wipe dir="d"/>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sp>
        <p:nvSpPr>
          <p:cNvPr id="11" name="TextBox 10"/>
          <p:cNvSpPr txBox="1"/>
          <p:nvPr/>
        </p:nvSpPr>
        <p:spPr>
          <a:xfrm>
            <a:off x="1201875" y="5700570"/>
            <a:ext cx="514491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PGWBI Distress Category</a:t>
            </a:r>
            <a:endParaRPr lang="en-US" sz="1400" dirty="0">
              <a:latin typeface="Times New Roman" pitchFamily="18" charset="0"/>
              <a:cs typeface="Times New Roman" pitchFamily="18" charset="0"/>
            </a:endParaRPr>
          </a:p>
        </p:txBody>
      </p:sp>
      <p:sp>
        <p:nvSpPr>
          <p:cNvPr id="12" name="TextBox 11"/>
          <p:cNvSpPr txBox="1"/>
          <p:nvPr/>
        </p:nvSpPr>
        <p:spPr>
          <a:xfrm rot="16200000">
            <a:off x="-945736" y="3480350"/>
            <a:ext cx="3268494" cy="646331"/>
          </a:xfrm>
          <a:prstGeom prst="rect">
            <a:avLst/>
          </a:prstGeom>
          <a:noFill/>
        </p:spPr>
        <p:txBody>
          <a:bodyPr wrap="square" rtlCol="0">
            <a:spAutoFit/>
          </a:bodyPr>
          <a:lstStyle/>
          <a:p>
            <a:r>
              <a:rPr lang="en-US" dirty="0" smtClean="0">
                <a:latin typeface="Times New Roman" pitchFamily="18" charset="0"/>
                <a:cs typeface="Times New Roman" pitchFamily="18" charset="0"/>
              </a:rPr>
              <a:t>Waist Circumference (cm) </a:t>
            </a:r>
          </a:p>
          <a:p>
            <a:endParaRPr lang="en-US" dirty="0"/>
          </a:p>
        </p:txBody>
      </p:sp>
      <p:sp>
        <p:nvSpPr>
          <p:cNvPr id="13" name="TextBox 12"/>
          <p:cNvSpPr txBox="1"/>
          <p:nvPr/>
        </p:nvSpPr>
        <p:spPr>
          <a:xfrm>
            <a:off x="1036499" y="478806"/>
            <a:ext cx="7815671"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Waist Circumference and Distress Rating</a:t>
            </a:r>
            <a:endParaRPr lang="en-US" sz="3600" dirty="0">
              <a:latin typeface="Times New Roman" pitchFamily="18" charset="0"/>
              <a:cs typeface="Times New Roman" pitchFamily="18" charset="0"/>
            </a:endParaRPr>
          </a:p>
        </p:txBody>
      </p:sp>
      <p:sp>
        <p:nvSpPr>
          <p:cNvPr id="14" name="TextBox 13"/>
          <p:cNvSpPr txBox="1"/>
          <p:nvPr/>
        </p:nvSpPr>
        <p:spPr>
          <a:xfrm>
            <a:off x="6581180" y="1264592"/>
            <a:ext cx="2270990" cy="3016210"/>
          </a:xfrm>
          <a:prstGeom prst="rect">
            <a:avLst/>
          </a:prstGeom>
          <a:noFill/>
        </p:spPr>
        <p:txBody>
          <a:bodyPr wrap="square" rtlCol="0">
            <a:spAutoFit/>
          </a:bodyPr>
          <a:lstStyle/>
          <a:p>
            <a:pPr>
              <a:buFont typeface="Arial" pitchFamily="34" charset="0"/>
              <a:buChar char="•"/>
            </a:pPr>
            <a:r>
              <a:rPr lang="en-US" sz="1900" dirty="0" smtClean="0">
                <a:latin typeface="Times New Roman" pitchFamily="18" charset="0"/>
                <a:cs typeface="Times New Roman" pitchFamily="18" charset="0"/>
              </a:rPr>
              <a:t> With two categories </a:t>
            </a:r>
          </a:p>
          <a:p>
            <a:r>
              <a:rPr lang="en-US" sz="1900" dirty="0" smtClean="0">
                <a:latin typeface="Times New Roman" pitchFamily="18" charset="0"/>
                <a:cs typeface="Times New Roman" pitchFamily="18" charset="0"/>
              </a:rPr>
              <a:t>   the relationship</a:t>
            </a:r>
          </a:p>
          <a:p>
            <a:r>
              <a:rPr lang="en-US" sz="1900" dirty="0" smtClean="0">
                <a:latin typeface="Times New Roman" pitchFamily="18" charset="0"/>
                <a:cs typeface="Times New Roman" pitchFamily="18" charset="0"/>
              </a:rPr>
              <a:t>   appears stronger</a:t>
            </a:r>
          </a:p>
          <a:p>
            <a:endParaRPr lang="en-US" sz="1900" dirty="0" smtClean="0">
              <a:latin typeface="Times New Roman" pitchFamily="18" charset="0"/>
              <a:cs typeface="Times New Roman" pitchFamily="18" charset="0"/>
            </a:endParaRPr>
          </a:p>
          <a:p>
            <a:pPr>
              <a:buFont typeface="Arial" pitchFamily="34" charset="0"/>
              <a:buChar char="•"/>
            </a:pPr>
            <a:r>
              <a:rPr lang="en-US" sz="1900" dirty="0" smtClean="0">
                <a:latin typeface="Times New Roman" pitchFamily="18" charset="0"/>
                <a:cs typeface="Times New Roman" pitchFamily="18" charset="0"/>
              </a:rPr>
              <a:t> Without controlling</a:t>
            </a:r>
          </a:p>
          <a:p>
            <a:r>
              <a:rPr lang="en-US" sz="1900" dirty="0" smtClean="0">
                <a:latin typeface="Times New Roman" pitchFamily="18" charset="0"/>
                <a:cs typeface="Times New Roman" pitchFamily="18" charset="0"/>
              </a:rPr>
              <a:t>   for age and gender,</a:t>
            </a:r>
          </a:p>
          <a:p>
            <a:r>
              <a:rPr lang="en-US" sz="1900" dirty="0" smtClean="0">
                <a:latin typeface="Times New Roman" pitchFamily="18" charset="0"/>
                <a:cs typeface="Times New Roman" pitchFamily="18" charset="0"/>
              </a:rPr>
              <a:t>   p=0.12</a:t>
            </a:r>
          </a:p>
          <a:p>
            <a:endParaRPr lang="en-US" sz="1900" dirty="0" smtClean="0">
              <a:latin typeface="Times New Roman" pitchFamily="18" charset="0"/>
              <a:cs typeface="Times New Roman" pitchFamily="18" charset="0"/>
            </a:endParaRPr>
          </a:p>
          <a:p>
            <a:pPr>
              <a:buFont typeface="Arial" pitchFamily="34" charset="0"/>
              <a:buChar char="•"/>
            </a:pPr>
            <a:r>
              <a:rPr lang="en-US" sz="1900" dirty="0" smtClean="0">
                <a:latin typeface="Times New Roman" pitchFamily="18" charset="0"/>
                <a:cs typeface="Times New Roman" pitchFamily="18" charset="0"/>
              </a:rPr>
              <a:t> Controlling for age</a:t>
            </a:r>
          </a:p>
          <a:p>
            <a:r>
              <a:rPr lang="en-US" sz="1900" dirty="0" smtClean="0">
                <a:latin typeface="Times New Roman" pitchFamily="18" charset="0"/>
                <a:cs typeface="Times New Roman" pitchFamily="18" charset="0"/>
              </a:rPr>
              <a:t>   and gender, p=0.03</a:t>
            </a:r>
            <a:endParaRPr lang="en-US" sz="1900" dirty="0">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5"/>
          <a:srcRect/>
          <a:stretch>
            <a:fillRect/>
          </a:stretch>
        </p:blipFill>
        <p:spPr bwMode="auto">
          <a:xfrm>
            <a:off x="802840" y="1279143"/>
            <a:ext cx="5514975" cy="4333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700088" y="681038"/>
            <a:ext cx="7743825" cy="5495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700088" y="681038"/>
            <a:ext cx="7743825" cy="5495925"/>
          </a:xfrm>
          <a:prstGeom prst="rect">
            <a:avLst/>
          </a:prstGeom>
          <a:noFill/>
          <a:ln w="9525">
            <a:noFill/>
            <a:miter lim="800000"/>
            <a:headEnd/>
            <a:tailEnd/>
          </a:ln>
        </p:spPr>
      </p:pic>
      <p:sp>
        <p:nvSpPr>
          <p:cNvPr id="17" name="Rectangle 16"/>
          <p:cNvSpPr/>
          <p:nvPr/>
        </p:nvSpPr>
        <p:spPr>
          <a:xfrm>
            <a:off x="797665" y="1906617"/>
            <a:ext cx="7519484" cy="223738"/>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630477" y="527623"/>
            <a:ext cx="8058150"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630477" y="527623"/>
            <a:ext cx="8058150" cy="5705475"/>
          </a:xfrm>
          <a:prstGeom prst="rect">
            <a:avLst/>
          </a:prstGeom>
          <a:noFill/>
          <a:ln w="9525">
            <a:noFill/>
            <a:miter lim="800000"/>
            <a:headEnd/>
            <a:tailEnd/>
          </a:ln>
        </p:spPr>
      </p:pic>
      <p:pic>
        <p:nvPicPr>
          <p:cNvPr id="6" name="Picture 5" descr="500px-RedX.svg.png"/>
          <p:cNvPicPr>
            <a:picLocks noChangeAspect="1"/>
          </p:cNvPicPr>
          <p:nvPr/>
        </p:nvPicPr>
        <p:blipFill>
          <a:blip r:embed="rId6"/>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3074" name="Picture 2"/>
          <p:cNvPicPr>
            <a:picLocks noChangeAspect="1" noChangeArrowheads="1"/>
          </p:cNvPicPr>
          <p:nvPr/>
        </p:nvPicPr>
        <p:blipFill>
          <a:blip r:embed="rId5"/>
          <a:srcRect/>
          <a:stretch>
            <a:fillRect/>
          </a:stretch>
        </p:blipFill>
        <p:spPr bwMode="auto">
          <a:xfrm>
            <a:off x="700088" y="701103"/>
            <a:ext cx="7743825" cy="5553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3074" name="Picture 2"/>
          <p:cNvPicPr>
            <a:picLocks noChangeAspect="1" noChangeArrowheads="1"/>
          </p:cNvPicPr>
          <p:nvPr/>
        </p:nvPicPr>
        <p:blipFill>
          <a:blip r:embed="rId5"/>
          <a:srcRect/>
          <a:stretch>
            <a:fillRect/>
          </a:stretch>
        </p:blipFill>
        <p:spPr bwMode="auto">
          <a:xfrm>
            <a:off x="700088" y="701103"/>
            <a:ext cx="7743825" cy="5553075"/>
          </a:xfrm>
          <a:prstGeom prst="rect">
            <a:avLst/>
          </a:prstGeom>
          <a:noFill/>
          <a:ln w="9525">
            <a:noFill/>
            <a:miter lim="800000"/>
            <a:headEnd/>
            <a:tailEnd/>
          </a:ln>
        </p:spPr>
      </p:pic>
      <p:pic>
        <p:nvPicPr>
          <p:cNvPr id="6" name="Picture 5" descr="500px-RedX.svg.png"/>
          <p:cNvPicPr>
            <a:picLocks noChangeAspect="1"/>
          </p:cNvPicPr>
          <p:nvPr/>
        </p:nvPicPr>
        <p:blipFill>
          <a:blip r:embed="rId6"/>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92162" name="Picture 2"/>
          <p:cNvPicPr>
            <a:picLocks noChangeAspect="1" noChangeArrowheads="1"/>
          </p:cNvPicPr>
          <p:nvPr/>
        </p:nvPicPr>
        <p:blipFill>
          <a:blip r:embed="rId4"/>
          <a:srcRect/>
          <a:stretch>
            <a:fillRect/>
          </a:stretch>
        </p:blipFill>
        <p:spPr bwMode="auto">
          <a:xfrm>
            <a:off x="1588" y="0"/>
            <a:ext cx="9142412" cy="6348413"/>
          </a:xfrm>
          <a:prstGeom prst="rect">
            <a:avLst/>
          </a:prstGeom>
          <a:noFill/>
          <a:ln w="9525">
            <a:noFill/>
            <a:miter lim="800000"/>
            <a:headEnd/>
            <a:tailEnd/>
          </a:ln>
          <a:effectLst/>
        </p:spPr>
      </p:pic>
      <p:sp>
        <p:nvSpPr>
          <p:cNvPr id="4" name="Rectangle 3"/>
          <p:cNvSpPr/>
          <p:nvPr/>
        </p:nvSpPr>
        <p:spPr>
          <a:xfrm>
            <a:off x="76200" y="5969000"/>
            <a:ext cx="5168900" cy="307777"/>
          </a:xfrm>
          <a:prstGeom prst="rect">
            <a:avLst/>
          </a:prstGeom>
        </p:spPr>
        <p:txBody>
          <a:bodyPr wrap="square">
            <a:spAutoFit/>
          </a:bodyPr>
          <a:lstStyle/>
          <a:p>
            <a:r>
              <a:rPr lang="en-US" sz="1400" dirty="0" smtClean="0"/>
              <a:t>Image source: http://themadcaplaughed.tumblr.com</a:t>
            </a:r>
            <a:endParaRPr lang="en-US" sz="1400" dirty="0"/>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963038"/>
            <a:ext cx="7295745" cy="677108"/>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Extra slides . . .</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963038"/>
            <a:ext cx="7295745" cy="4339650"/>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21-question multiple choice assessment of the severity of depression</a:t>
            </a:r>
            <a:r>
              <a:rPr lang="en-US" b="1" baseline="30000" dirty="0" smtClean="0">
                <a:latin typeface="Times New Roman" pitchFamily="18" charset="0"/>
                <a:cs typeface="Times New Roman" pitchFamily="18" charset="0"/>
              </a:rPr>
              <a:t>1</a:t>
            </a:r>
          </a:p>
          <a:p>
            <a:endParaRPr lang="en-US" sz="1400" b="1" dirty="0" smtClean="0">
              <a:latin typeface="Times New Roman" pitchFamily="18" charset="0"/>
              <a:cs typeface="Times New Roman" pitchFamily="18" charset="0"/>
            </a:endParaRPr>
          </a:p>
          <a:p>
            <a:endParaRPr lang="en-US" sz="1400" b="1" dirty="0" smtClean="0">
              <a:latin typeface="Times New Roman" pitchFamily="18" charset="0"/>
              <a:cs typeface="Times New Roman" pitchFamily="18" charset="0"/>
            </a:endParaRPr>
          </a:p>
          <a:p>
            <a:endParaRPr lang="en-US" sz="500" b="1" dirty="0" smtClean="0">
              <a:latin typeface="Times New Roman" pitchFamily="18" charset="0"/>
              <a:cs typeface="Times New Roman" pitchFamily="18" charset="0"/>
            </a:endParaRPr>
          </a:p>
          <a:p>
            <a:endParaRPr lang="en-US" sz="1400"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Composite score categories based on clinical reports</a:t>
            </a:r>
          </a:p>
          <a:p>
            <a:r>
              <a:rPr lang="en-US" b="1" dirty="0" smtClean="0">
                <a:latin typeface="Times New Roman" pitchFamily="18" charset="0"/>
                <a:cs typeface="Times New Roman" pitchFamily="18" charset="0"/>
              </a:rPr>
              <a:t>by the Center for Cognitive Therapy</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a:t>
            </a:r>
          </a:p>
          <a:p>
            <a:endParaRPr lang="en-US" sz="1000" dirty="0" smtClean="0">
              <a:latin typeface="Times New Roman" pitchFamily="18" charset="0"/>
              <a:cs typeface="Times New Roman" pitchFamily="18" charset="0"/>
            </a:endParaRPr>
          </a:p>
          <a:p>
            <a:endParaRPr lang="en-US" sz="10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0-9: Minimal depression</a:t>
            </a:r>
          </a:p>
          <a:p>
            <a:r>
              <a:rPr lang="en-US" dirty="0" smtClean="0">
                <a:latin typeface="Times New Roman" pitchFamily="18" charset="0"/>
                <a:cs typeface="Times New Roman" pitchFamily="18" charset="0"/>
              </a:rPr>
              <a:t>10-18: Mild depression</a:t>
            </a:r>
          </a:p>
          <a:p>
            <a:r>
              <a:rPr lang="en-US" dirty="0" smtClean="0">
                <a:latin typeface="Times New Roman" pitchFamily="18" charset="0"/>
                <a:cs typeface="Times New Roman" pitchFamily="18" charset="0"/>
              </a:rPr>
              <a:t>19-29: Moderate depression</a:t>
            </a:r>
          </a:p>
          <a:p>
            <a:r>
              <a:rPr lang="en-US" dirty="0" smtClean="0">
                <a:latin typeface="Times New Roman" pitchFamily="18" charset="0"/>
                <a:cs typeface="Times New Roman" pitchFamily="18" charset="0"/>
              </a:rPr>
              <a:t>30-63: Severe depression</a:t>
            </a:r>
            <a:endParaRPr lang="en-US" dirty="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a:t>
            </a:r>
            <a:endParaRPr lang="en-US" sz="12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7" descr="Table 2 - version1.jpg"/>
          <p:cNvPicPr>
            <a:picLocks noChangeAspect="1"/>
          </p:cNvPicPr>
          <p:nvPr/>
        </p:nvPicPr>
        <p:blipFill>
          <a:blip r:embed="rId5"/>
          <a:stretch>
            <a:fillRect/>
          </a:stretch>
        </p:blipFill>
        <p:spPr>
          <a:xfrm>
            <a:off x="0" y="590826"/>
            <a:ext cx="9144000" cy="5676348"/>
          </a:xfrm>
          <a:prstGeom prst="rect">
            <a:avLst/>
          </a:prstGeom>
        </p:spPr>
      </p:pic>
    </p:spTree>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963038"/>
            <a:ext cx="7295745" cy="4339650"/>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21-question multiple choice assessment of the severity of depression</a:t>
            </a:r>
            <a:r>
              <a:rPr lang="en-US" b="1" baseline="30000" dirty="0" smtClean="0">
                <a:latin typeface="Times New Roman" pitchFamily="18" charset="0"/>
                <a:cs typeface="Times New Roman" pitchFamily="18" charset="0"/>
              </a:rPr>
              <a:t>1</a:t>
            </a:r>
          </a:p>
          <a:p>
            <a:endParaRPr lang="en-US" sz="1400" b="1" dirty="0" smtClean="0">
              <a:latin typeface="Times New Roman" pitchFamily="18" charset="0"/>
              <a:cs typeface="Times New Roman" pitchFamily="18" charset="0"/>
            </a:endParaRPr>
          </a:p>
          <a:p>
            <a:endParaRPr lang="en-US" sz="1400" b="1" dirty="0" smtClean="0">
              <a:latin typeface="Times New Roman" pitchFamily="18" charset="0"/>
              <a:cs typeface="Times New Roman" pitchFamily="18" charset="0"/>
            </a:endParaRPr>
          </a:p>
          <a:p>
            <a:endParaRPr lang="en-US" sz="500" b="1" dirty="0" smtClean="0">
              <a:latin typeface="Times New Roman" pitchFamily="18" charset="0"/>
              <a:cs typeface="Times New Roman" pitchFamily="18" charset="0"/>
            </a:endParaRPr>
          </a:p>
          <a:p>
            <a:endParaRPr lang="en-US" sz="1400"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Composite score categories based on clinical reports</a:t>
            </a:r>
          </a:p>
          <a:p>
            <a:r>
              <a:rPr lang="en-US" b="1" dirty="0" smtClean="0">
                <a:latin typeface="Times New Roman" pitchFamily="18" charset="0"/>
                <a:cs typeface="Times New Roman" pitchFamily="18" charset="0"/>
              </a:rPr>
              <a:t>by the Center for Cognitive Therapy</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a:t>
            </a:r>
          </a:p>
          <a:p>
            <a:endParaRPr lang="en-US" sz="1000" dirty="0" smtClean="0">
              <a:latin typeface="Times New Roman" pitchFamily="18" charset="0"/>
              <a:cs typeface="Times New Roman" pitchFamily="18" charset="0"/>
            </a:endParaRPr>
          </a:p>
          <a:p>
            <a:endParaRPr lang="en-US" sz="10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0-9: Minimal depression</a:t>
            </a:r>
          </a:p>
          <a:p>
            <a:r>
              <a:rPr lang="en-US" dirty="0" smtClean="0">
                <a:latin typeface="Times New Roman" pitchFamily="18" charset="0"/>
                <a:cs typeface="Times New Roman" pitchFamily="18" charset="0"/>
              </a:rPr>
              <a:t>10-18: Mild depression</a:t>
            </a:r>
          </a:p>
          <a:p>
            <a:r>
              <a:rPr lang="en-US" dirty="0" smtClean="0">
                <a:latin typeface="Times New Roman" pitchFamily="18" charset="0"/>
                <a:cs typeface="Times New Roman" pitchFamily="18" charset="0"/>
              </a:rPr>
              <a:t>19-29: Moderate depression</a:t>
            </a:r>
          </a:p>
          <a:p>
            <a:r>
              <a:rPr lang="en-US" dirty="0" smtClean="0">
                <a:latin typeface="Times New Roman" pitchFamily="18" charset="0"/>
                <a:cs typeface="Times New Roman" pitchFamily="18" charset="0"/>
              </a:rPr>
              <a:t>30-63: Severe depression</a:t>
            </a:r>
            <a:endParaRPr lang="en-US" dirty="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a:t>
            </a:r>
            <a:endParaRPr lang="en-US" sz="1200" dirty="0"/>
          </a:p>
        </p:txBody>
      </p:sp>
      <p:sp>
        <p:nvSpPr>
          <p:cNvPr id="8" name="TextBox 7"/>
          <p:cNvSpPr txBox="1"/>
          <p:nvPr/>
        </p:nvSpPr>
        <p:spPr>
          <a:xfrm>
            <a:off x="5009749" y="4314777"/>
            <a:ext cx="3852153" cy="646331"/>
          </a:xfrm>
          <a:prstGeom prst="rect">
            <a:avLst/>
          </a:prstGeom>
          <a:noFill/>
        </p:spPr>
        <p:txBody>
          <a:bodyPr wrap="square" rtlCol="0">
            <a:spAutoFit/>
          </a:bodyPr>
          <a:lstStyle/>
          <a:p>
            <a:r>
              <a:rPr lang="en-US" b="1" i="1" dirty="0" smtClean="0">
                <a:latin typeface="Times New Roman" pitchFamily="18" charset="0"/>
                <a:cs typeface="Times New Roman" pitchFamily="18" charset="0"/>
              </a:rPr>
              <a:t>Lower numbers are more desirable</a:t>
            </a:r>
          </a:p>
          <a:p>
            <a:endParaRPr lang="en-US" dirty="0"/>
          </a:p>
        </p:txBody>
      </p:sp>
      <p:cxnSp>
        <p:nvCxnSpPr>
          <p:cNvPr id="10" name="Straight Arrow Connector 9"/>
          <p:cNvCxnSpPr/>
          <p:nvPr/>
        </p:nvCxnSpPr>
        <p:spPr>
          <a:xfrm flipH="1">
            <a:off x="3949437" y="4494179"/>
            <a:ext cx="8852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8" name="TextBox 7"/>
          <p:cNvSpPr txBox="1"/>
          <p:nvPr/>
        </p:nvSpPr>
        <p:spPr>
          <a:xfrm>
            <a:off x="894945" y="2221637"/>
            <a:ext cx="7580461" cy="1569660"/>
          </a:xfrm>
          <a:prstGeom prst="rect">
            <a:avLst/>
          </a:prstGeom>
          <a:noFill/>
        </p:spPr>
        <p:txBody>
          <a:bodyPr wrap="square" rtlCol="0">
            <a:spAutoFit/>
          </a:bodyPr>
          <a:lstStyle/>
          <a:p>
            <a:pPr marL="742950" indent="-742950">
              <a:buAutoNum type="arabicPeriod"/>
            </a:pPr>
            <a:r>
              <a:rPr lang="en-US" sz="3200" dirty="0" smtClean="0">
                <a:latin typeface="Times New Roman" pitchFamily="18" charset="0"/>
                <a:cs typeface="Times New Roman" pitchFamily="18" charset="0"/>
              </a:rPr>
              <a:t>Baseline Values (Men vs. Women)</a:t>
            </a:r>
          </a:p>
          <a:p>
            <a:pPr marL="742950" indent="-742950">
              <a:buAutoNum type="arabicPeriod"/>
            </a:pPr>
            <a:r>
              <a:rPr lang="en-US" sz="3200" dirty="0" smtClean="0">
                <a:latin typeface="Times New Roman" pitchFamily="18" charset="0"/>
                <a:cs typeface="Times New Roman" pitchFamily="18" charset="0"/>
              </a:rPr>
              <a:t>Beck Depression Inventory</a:t>
            </a:r>
          </a:p>
          <a:p>
            <a:pPr marL="742950" indent="-742950">
              <a:buAutoNum type="arabicPeriod"/>
            </a:pPr>
            <a:r>
              <a:rPr lang="en-US" sz="3200" dirty="0" smtClean="0">
                <a:latin typeface="Times New Roman" pitchFamily="18" charset="0"/>
                <a:cs typeface="Times New Roman" pitchFamily="18" charset="0"/>
              </a:rPr>
              <a:t>Psychological General Well Being Index</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6" name="Picture 5" descr="Table 3 version 1.jpg"/>
          <p:cNvPicPr>
            <a:picLocks noChangeAspect="1"/>
          </p:cNvPicPr>
          <p:nvPr/>
        </p:nvPicPr>
        <p:blipFill>
          <a:blip r:embed="rId5"/>
          <a:stretch>
            <a:fillRect/>
          </a:stretch>
        </p:blipFill>
        <p:spPr>
          <a:xfrm>
            <a:off x="1552947" y="214017"/>
            <a:ext cx="5504180" cy="6251575"/>
          </a:xfrm>
          <a:prstGeom prst="rect">
            <a:avLst/>
          </a:prstGeom>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6" name="Picture 5" descr="Table 3 version 2.jpg"/>
          <p:cNvPicPr>
            <a:picLocks noChangeAspect="1"/>
          </p:cNvPicPr>
          <p:nvPr/>
        </p:nvPicPr>
        <p:blipFill>
          <a:blip r:embed="rId5"/>
          <a:stretch>
            <a:fillRect/>
          </a:stretch>
        </p:blipFill>
        <p:spPr>
          <a:xfrm>
            <a:off x="1552947" y="214017"/>
            <a:ext cx="5504180" cy="6251575"/>
          </a:xfrm>
          <a:prstGeom prst="rect">
            <a:avLst/>
          </a:prstGeom>
        </p:spPr>
      </p:pic>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6" name="Picture 5" descr="Table 3 version 3.jpg"/>
          <p:cNvPicPr>
            <a:picLocks noChangeAspect="1"/>
          </p:cNvPicPr>
          <p:nvPr/>
        </p:nvPicPr>
        <p:blipFill>
          <a:blip r:embed="rId5"/>
          <a:stretch>
            <a:fillRect/>
          </a:stretch>
        </p:blipFill>
        <p:spPr>
          <a:xfrm>
            <a:off x="1552947" y="214017"/>
            <a:ext cx="5504180" cy="6251575"/>
          </a:xfrm>
          <a:prstGeom prst="rect">
            <a:avLst/>
          </a:prstGeom>
        </p:spPr>
      </p:pic>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7" name="Picture 6" descr="Table 3 version 4.jpg"/>
          <p:cNvPicPr>
            <a:picLocks noChangeAspect="1"/>
          </p:cNvPicPr>
          <p:nvPr/>
        </p:nvPicPr>
        <p:blipFill>
          <a:blip r:embed="rId5"/>
          <a:stretch>
            <a:fillRect/>
          </a:stretch>
        </p:blipFill>
        <p:spPr>
          <a:xfrm>
            <a:off x="1552947" y="214017"/>
            <a:ext cx="5504180" cy="6251575"/>
          </a:xfrm>
          <a:prstGeom prst="rect">
            <a:avLst/>
          </a:prstGeom>
        </p:spPr>
      </p:pic>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7" descr="Table 2 - version1.jpg"/>
          <p:cNvPicPr>
            <a:picLocks noChangeAspect="1"/>
          </p:cNvPicPr>
          <p:nvPr/>
        </p:nvPicPr>
        <p:blipFill>
          <a:blip r:embed="rId5"/>
          <a:stretch>
            <a:fillRect/>
          </a:stretch>
        </p:blipFill>
        <p:spPr>
          <a:xfrm>
            <a:off x="0" y="590826"/>
            <a:ext cx="9144000" cy="5676348"/>
          </a:xfrm>
          <a:prstGeom prst="rect">
            <a:avLst/>
          </a:prstGeom>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6" name="Picture 5" descr="Table 2 - version5.jpg"/>
          <p:cNvPicPr>
            <a:picLocks noChangeAspect="1"/>
          </p:cNvPicPr>
          <p:nvPr/>
        </p:nvPicPr>
        <p:blipFill>
          <a:blip r:embed="rId5"/>
          <a:stretch>
            <a:fillRect/>
          </a:stretch>
        </p:blipFill>
        <p:spPr>
          <a:xfrm>
            <a:off x="0" y="590826"/>
            <a:ext cx="9144000" cy="5676348"/>
          </a:xfrm>
          <a:prstGeom prst="rect">
            <a:avLst/>
          </a:prstGeom>
        </p:spPr>
      </p:pic>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6" name="Picture 5"/>
          <p:cNvPicPr/>
          <p:nvPr/>
        </p:nvPicPr>
        <p:blipFill>
          <a:blip r:embed="rId5" cstate="print"/>
          <a:srcRect/>
          <a:stretch>
            <a:fillRect/>
          </a:stretch>
        </p:blipFill>
        <p:spPr bwMode="auto">
          <a:xfrm>
            <a:off x="1925604" y="2190280"/>
            <a:ext cx="4724400" cy="3810000"/>
          </a:xfrm>
          <a:prstGeom prst="rect">
            <a:avLst/>
          </a:prstGeom>
          <a:noFill/>
          <a:ln w="9525">
            <a:noFill/>
            <a:miter lim="800000"/>
            <a:headEnd/>
            <a:tailEnd/>
          </a:ln>
        </p:spPr>
      </p:pic>
      <p:pic>
        <p:nvPicPr>
          <p:cNvPr id="12290" name="Picture 2"/>
          <p:cNvPicPr>
            <a:picLocks noChangeAspect="1" noChangeArrowheads="1"/>
          </p:cNvPicPr>
          <p:nvPr/>
        </p:nvPicPr>
        <p:blipFill>
          <a:blip r:embed="rId6"/>
          <a:srcRect/>
          <a:stretch>
            <a:fillRect/>
          </a:stretch>
        </p:blipFill>
        <p:spPr bwMode="auto">
          <a:xfrm>
            <a:off x="68093" y="451671"/>
            <a:ext cx="8994796" cy="15327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30" name="Picture 6"/>
          <p:cNvPicPr>
            <a:picLocks noChangeAspect="1" noChangeArrowheads="1"/>
          </p:cNvPicPr>
          <p:nvPr/>
        </p:nvPicPr>
        <p:blipFill>
          <a:blip r:embed="rId4"/>
          <a:srcRect/>
          <a:stretch>
            <a:fillRect/>
          </a:stretch>
        </p:blipFill>
        <p:spPr bwMode="auto">
          <a:xfrm>
            <a:off x="5721350" y="374650"/>
            <a:ext cx="3009900" cy="3619500"/>
          </a:xfrm>
          <a:prstGeom prst="rect">
            <a:avLst/>
          </a:prstGeom>
          <a:noFill/>
          <a:ln w="9525">
            <a:noFill/>
            <a:miter lim="800000"/>
            <a:headEnd/>
            <a:tailEnd/>
          </a:ln>
        </p:spPr>
      </p:pic>
      <p:pic>
        <p:nvPicPr>
          <p:cNvPr id="1031" name="Picture 7"/>
          <p:cNvPicPr>
            <a:picLocks noChangeAspect="1" noChangeArrowheads="1"/>
          </p:cNvPicPr>
          <p:nvPr/>
        </p:nvPicPr>
        <p:blipFill>
          <a:blip r:embed="rId5"/>
          <a:srcRect/>
          <a:stretch>
            <a:fillRect/>
          </a:stretch>
        </p:blipFill>
        <p:spPr bwMode="auto">
          <a:xfrm>
            <a:off x="438150" y="374650"/>
            <a:ext cx="3009900" cy="3619500"/>
          </a:xfrm>
          <a:prstGeom prst="rect">
            <a:avLst/>
          </a:prstGeom>
          <a:noFill/>
          <a:ln w="9525">
            <a:noFill/>
            <a:miter lim="800000"/>
            <a:headEnd/>
            <a:tailEnd/>
          </a:ln>
        </p:spPr>
      </p:pic>
      <p:pic>
        <p:nvPicPr>
          <p:cNvPr id="13" name="Picture 12" descr="rooster1.gif"/>
          <p:cNvPicPr>
            <a:picLocks noChangeAspect="1"/>
          </p:cNvPicPr>
          <p:nvPr/>
        </p:nvPicPr>
        <p:blipFill>
          <a:blip r:embed="rId6"/>
          <a:stretch>
            <a:fillRect/>
          </a:stretch>
        </p:blipFill>
        <p:spPr>
          <a:xfrm>
            <a:off x="1454150" y="2627312"/>
            <a:ext cx="2857500" cy="3114675"/>
          </a:xfrm>
          <a:prstGeom prst="rect">
            <a:avLst/>
          </a:prstGeom>
        </p:spPr>
      </p:pic>
      <p:pic>
        <p:nvPicPr>
          <p:cNvPr id="15" name="Picture 14" descr="winter-peas.gif"/>
          <p:cNvPicPr>
            <a:picLocks noChangeAspect="1"/>
          </p:cNvPicPr>
          <p:nvPr/>
        </p:nvPicPr>
        <p:blipFill>
          <a:blip r:embed="rId7"/>
          <a:stretch>
            <a:fillRect/>
          </a:stretch>
        </p:blipFill>
        <p:spPr>
          <a:xfrm>
            <a:off x="4989064" y="3646487"/>
            <a:ext cx="2228306" cy="1752600"/>
          </a:xfrm>
          <a:prstGeom prst="rect">
            <a:avLst/>
          </a:prstGeom>
        </p:spPr>
      </p:pic>
      <p:sp>
        <p:nvSpPr>
          <p:cNvPr id="16" name="TextBox 15"/>
          <p:cNvSpPr txBox="1"/>
          <p:nvPr/>
        </p:nvSpPr>
        <p:spPr>
          <a:xfrm>
            <a:off x="50800" y="5462587"/>
            <a:ext cx="8978900" cy="830997"/>
          </a:xfrm>
          <a:prstGeom prst="rect">
            <a:avLst/>
          </a:prstGeom>
          <a:noFill/>
        </p:spPr>
        <p:txBody>
          <a:bodyPr wrap="square" rtlCol="0">
            <a:spAutoFit/>
          </a:bodyPr>
          <a:lstStyle/>
          <a:p>
            <a:r>
              <a:rPr lang="en-US" sz="1600" dirty="0" smtClean="0"/>
              <a:t>Image sources: </a:t>
            </a:r>
          </a:p>
          <a:p>
            <a:r>
              <a:rPr lang="en-US" sz="1600" dirty="0" smtClean="0"/>
              <a:t>http://en.wikipedia.org</a:t>
            </a:r>
          </a:p>
          <a:p>
            <a:r>
              <a:rPr lang="en-US" sz="1600" dirty="0" smtClean="0"/>
              <a:t>&amp; http://www.thesilentrooster.com</a:t>
            </a:r>
            <a:endParaRPr lang="en-US" sz="1600" dirty="0"/>
          </a:p>
        </p:txBody>
      </p:sp>
      <p:sp>
        <p:nvSpPr>
          <p:cNvPr id="17" name="TextBox 16"/>
          <p:cNvSpPr txBox="1"/>
          <p:nvPr/>
        </p:nvSpPr>
        <p:spPr>
          <a:xfrm>
            <a:off x="4813300" y="5464700"/>
            <a:ext cx="4241800" cy="830997"/>
          </a:xfrm>
          <a:prstGeom prst="rect">
            <a:avLst/>
          </a:prstGeom>
          <a:noFill/>
        </p:spPr>
        <p:txBody>
          <a:bodyPr wrap="square" rtlCol="0">
            <a:spAutoFit/>
          </a:bodyPr>
          <a:lstStyle/>
          <a:p>
            <a:pPr algn="r"/>
            <a:r>
              <a:rPr lang="en-US" sz="1600" dirty="0" smtClean="0"/>
              <a:t>Image sources:</a:t>
            </a:r>
          </a:p>
          <a:p>
            <a:pPr algn="r"/>
            <a:r>
              <a:rPr lang="en-US" sz="1600" dirty="0" smtClean="0"/>
              <a:t>http://fn.bmj.com</a:t>
            </a:r>
          </a:p>
          <a:p>
            <a:pPr algn="r"/>
            <a:r>
              <a:rPr lang="en-US" sz="1600" dirty="0" smtClean="0"/>
              <a:t>&amp; http://www.dobhran.com</a:t>
            </a:r>
          </a:p>
        </p:txBody>
      </p:sp>
      <p:pic>
        <p:nvPicPr>
          <p:cNvPr id="1026" name="Picture 2"/>
          <p:cNvPicPr>
            <a:picLocks noChangeAspect="1" noChangeArrowheads="1"/>
          </p:cNvPicPr>
          <p:nvPr/>
        </p:nvPicPr>
        <p:blipFill>
          <a:blip r:embed="rId8"/>
          <a:srcRect/>
          <a:stretch>
            <a:fillRect/>
          </a:stretch>
        </p:blipFill>
        <p:spPr bwMode="auto">
          <a:xfrm>
            <a:off x="0" y="0"/>
            <a:ext cx="9143999" cy="6352576"/>
          </a:xfrm>
          <a:prstGeom prst="rect">
            <a:avLst/>
          </a:prstGeom>
          <a:noFill/>
          <a:ln w="9525">
            <a:noFill/>
            <a:miter lim="800000"/>
            <a:headEnd/>
            <a:tailEnd/>
          </a:ln>
        </p:spPr>
      </p:pic>
      <p:pic>
        <p:nvPicPr>
          <p:cNvPr id="12" name="Picture 11"/>
          <p:cNvPicPr/>
          <p:nvPr/>
        </p:nvPicPr>
        <p:blipFill>
          <a:blip r:embed="rId9" cstate="print"/>
          <a:stretch>
            <a:fillRect/>
          </a:stretch>
        </p:blipFill>
        <p:spPr>
          <a:xfrm>
            <a:off x="1919954" y="2187470"/>
            <a:ext cx="4724400" cy="3810000"/>
          </a:xfrm>
          <a:prstGeom prst="rect">
            <a:avLst/>
          </a:prstGeom>
        </p:spPr>
      </p:pic>
      <p:pic>
        <p:nvPicPr>
          <p:cNvPr id="2050" name="Picture 2"/>
          <p:cNvPicPr>
            <a:picLocks noChangeAspect="1" noChangeArrowheads="1"/>
          </p:cNvPicPr>
          <p:nvPr/>
        </p:nvPicPr>
        <p:blipFill>
          <a:blip r:embed="rId10"/>
          <a:srcRect/>
          <a:stretch>
            <a:fillRect/>
          </a:stretch>
        </p:blipFill>
        <p:spPr bwMode="auto">
          <a:xfrm>
            <a:off x="79984" y="462202"/>
            <a:ext cx="8978900" cy="125170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30" name="Picture 6"/>
          <p:cNvPicPr>
            <a:picLocks noChangeAspect="1" noChangeArrowheads="1"/>
          </p:cNvPicPr>
          <p:nvPr/>
        </p:nvPicPr>
        <p:blipFill>
          <a:blip r:embed="rId4"/>
          <a:srcRect/>
          <a:stretch>
            <a:fillRect/>
          </a:stretch>
        </p:blipFill>
        <p:spPr bwMode="auto">
          <a:xfrm>
            <a:off x="5721350" y="374650"/>
            <a:ext cx="3009900" cy="3619500"/>
          </a:xfrm>
          <a:prstGeom prst="rect">
            <a:avLst/>
          </a:prstGeom>
          <a:noFill/>
          <a:ln w="9525">
            <a:noFill/>
            <a:miter lim="800000"/>
            <a:headEnd/>
            <a:tailEnd/>
          </a:ln>
        </p:spPr>
      </p:pic>
      <p:pic>
        <p:nvPicPr>
          <p:cNvPr id="1031" name="Picture 7"/>
          <p:cNvPicPr>
            <a:picLocks noChangeAspect="1" noChangeArrowheads="1"/>
          </p:cNvPicPr>
          <p:nvPr/>
        </p:nvPicPr>
        <p:blipFill>
          <a:blip r:embed="rId5"/>
          <a:srcRect/>
          <a:stretch>
            <a:fillRect/>
          </a:stretch>
        </p:blipFill>
        <p:spPr bwMode="auto">
          <a:xfrm>
            <a:off x="438150" y="374650"/>
            <a:ext cx="3009900" cy="3619500"/>
          </a:xfrm>
          <a:prstGeom prst="rect">
            <a:avLst/>
          </a:prstGeom>
          <a:noFill/>
          <a:ln w="9525">
            <a:noFill/>
            <a:miter lim="800000"/>
            <a:headEnd/>
            <a:tailEnd/>
          </a:ln>
        </p:spPr>
      </p:pic>
      <p:pic>
        <p:nvPicPr>
          <p:cNvPr id="13" name="Picture 12" descr="rooster1.gif"/>
          <p:cNvPicPr>
            <a:picLocks noChangeAspect="1"/>
          </p:cNvPicPr>
          <p:nvPr/>
        </p:nvPicPr>
        <p:blipFill>
          <a:blip r:embed="rId6"/>
          <a:stretch>
            <a:fillRect/>
          </a:stretch>
        </p:blipFill>
        <p:spPr>
          <a:xfrm>
            <a:off x="1454150" y="2627312"/>
            <a:ext cx="2857500" cy="3114675"/>
          </a:xfrm>
          <a:prstGeom prst="rect">
            <a:avLst/>
          </a:prstGeom>
        </p:spPr>
      </p:pic>
      <p:pic>
        <p:nvPicPr>
          <p:cNvPr id="15" name="Picture 14" descr="winter-peas.gif"/>
          <p:cNvPicPr>
            <a:picLocks noChangeAspect="1"/>
          </p:cNvPicPr>
          <p:nvPr/>
        </p:nvPicPr>
        <p:blipFill>
          <a:blip r:embed="rId7"/>
          <a:stretch>
            <a:fillRect/>
          </a:stretch>
        </p:blipFill>
        <p:spPr>
          <a:xfrm>
            <a:off x="4989064" y="3646487"/>
            <a:ext cx="2228306" cy="1752600"/>
          </a:xfrm>
          <a:prstGeom prst="rect">
            <a:avLst/>
          </a:prstGeom>
        </p:spPr>
      </p:pic>
      <p:sp>
        <p:nvSpPr>
          <p:cNvPr id="16" name="TextBox 15"/>
          <p:cNvSpPr txBox="1"/>
          <p:nvPr/>
        </p:nvSpPr>
        <p:spPr>
          <a:xfrm>
            <a:off x="50800" y="5462587"/>
            <a:ext cx="8978900" cy="830997"/>
          </a:xfrm>
          <a:prstGeom prst="rect">
            <a:avLst/>
          </a:prstGeom>
          <a:noFill/>
        </p:spPr>
        <p:txBody>
          <a:bodyPr wrap="square" rtlCol="0">
            <a:spAutoFit/>
          </a:bodyPr>
          <a:lstStyle/>
          <a:p>
            <a:r>
              <a:rPr lang="en-US" sz="1600" dirty="0" smtClean="0"/>
              <a:t>Image sources: </a:t>
            </a:r>
          </a:p>
          <a:p>
            <a:r>
              <a:rPr lang="en-US" sz="1600" dirty="0" smtClean="0"/>
              <a:t>http://en.wikipedia.org</a:t>
            </a:r>
          </a:p>
          <a:p>
            <a:r>
              <a:rPr lang="en-US" sz="1600" dirty="0" smtClean="0"/>
              <a:t>&amp; http://www.thesilentrooster.com</a:t>
            </a:r>
            <a:endParaRPr lang="en-US" sz="1600" dirty="0"/>
          </a:p>
        </p:txBody>
      </p:sp>
      <p:sp>
        <p:nvSpPr>
          <p:cNvPr id="17" name="TextBox 16"/>
          <p:cNvSpPr txBox="1"/>
          <p:nvPr/>
        </p:nvSpPr>
        <p:spPr>
          <a:xfrm>
            <a:off x="4813300" y="5464700"/>
            <a:ext cx="4241800" cy="830997"/>
          </a:xfrm>
          <a:prstGeom prst="rect">
            <a:avLst/>
          </a:prstGeom>
          <a:noFill/>
        </p:spPr>
        <p:txBody>
          <a:bodyPr wrap="square" rtlCol="0">
            <a:spAutoFit/>
          </a:bodyPr>
          <a:lstStyle/>
          <a:p>
            <a:pPr algn="r"/>
            <a:r>
              <a:rPr lang="en-US" sz="1600" dirty="0" smtClean="0"/>
              <a:t>Image sources:</a:t>
            </a:r>
          </a:p>
          <a:p>
            <a:pPr algn="r"/>
            <a:r>
              <a:rPr lang="en-US" sz="1600" dirty="0" smtClean="0"/>
              <a:t>http://fn.bmj.com</a:t>
            </a:r>
          </a:p>
          <a:p>
            <a:pPr algn="r"/>
            <a:r>
              <a:rPr lang="en-US" sz="1600" dirty="0" smtClean="0"/>
              <a:t>&amp; http://www.dobhran.com</a:t>
            </a:r>
          </a:p>
        </p:txBody>
      </p:sp>
      <p:pic>
        <p:nvPicPr>
          <p:cNvPr id="1026" name="Picture 2"/>
          <p:cNvPicPr>
            <a:picLocks noChangeAspect="1" noChangeArrowheads="1"/>
          </p:cNvPicPr>
          <p:nvPr/>
        </p:nvPicPr>
        <p:blipFill>
          <a:blip r:embed="rId8"/>
          <a:srcRect/>
          <a:stretch>
            <a:fillRect/>
          </a:stretch>
        </p:blipFill>
        <p:spPr bwMode="auto">
          <a:xfrm>
            <a:off x="0" y="0"/>
            <a:ext cx="9143999" cy="6352576"/>
          </a:xfrm>
          <a:prstGeom prst="rect">
            <a:avLst/>
          </a:prstGeom>
          <a:noFill/>
          <a:ln w="9525">
            <a:noFill/>
            <a:miter lim="800000"/>
            <a:headEnd/>
            <a:tailEnd/>
          </a:ln>
        </p:spPr>
      </p:pic>
      <p:pic>
        <p:nvPicPr>
          <p:cNvPr id="12" name="Picture 11"/>
          <p:cNvPicPr/>
          <p:nvPr/>
        </p:nvPicPr>
        <p:blipFill>
          <a:blip r:embed="rId9" cstate="print"/>
          <a:stretch>
            <a:fillRect/>
          </a:stretch>
        </p:blipFill>
        <p:spPr>
          <a:xfrm>
            <a:off x="1919954" y="2167806"/>
            <a:ext cx="4724400" cy="3810000"/>
          </a:xfrm>
          <a:prstGeom prst="rect">
            <a:avLst/>
          </a:prstGeom>
        </p:spPr>
      </p:pic>
      <p:pic>
        <p:nvPicPr>
          <p:cNvPr id="2" name="Picture 2"/>
          <p:cNvPicPr>
            <a:picLocks noChangeAspect="1" noChangeArrowheads="1"/>
          </p:cNvPicPr>
          <p:nvPr/>
        </p:nvPicPr>
        <p:blipFill>
          <a:blip r:embed="rId10"/>
          <a:srcRect/>
          <a:stretch>
            <a:fillRect/>
          </a:stretch>
        </p:blipFill>
        <p:spPr bwMode="auto">
          <a:xfrm>
            <a:off x="79984" y="435582"/>
            <a:ext cx="8978900" cy="13052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2290" name="Picture 2"/>
          <p:cNvPicPr>
            <a:picLocks noChangeAspect="1" noChangeArrowheads="1"/>
          </p:cNvPicPr>
          <p:nvPr/>
        </p:nvPicPr>
        <p:blipFill>
          <a:blip r:embed="rId5"/>
          <a:srcRect/>
          <a:stretch>
            <a:fillRect/>
          </a:stretch>
        </p:blipFill>
        <p:spPr bwMode="auto">
          <a:xfrm>
            <a:off x="68093" y="451671"/>
            <a:ext cx="8994796" cy="15327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8" name="TextBox 7"/>
          <p:cNvSpPr txBox="1"/>
          <p:nvPr/>
        </p:nvSpPr>
        <p:spPr>
          <a:xfrm>
            <a:off x="894945" y="2221637"/>
            <a:ext cx="7580461" cy="1569660"/>
          </a:xfrm>
          <a:prstGeom prst="rect">
            <a:avLst/>
          </a:prstGeom>
          <a:noFill/>
        </p:spPr>
        <p:txBody>
          <a:bodyPr wrap="square" rtlCol="0">
            <a:spAutoFit/>
          </a:bodyPr>
          <a:lstStyle/>
          <a:p>
            <a:pPr marL="742950" indent="-742950">
              <a:buAutoNum type="arabicPeriod"/>
            </a:pPr>
            <a:r>
              <a:rPr lang="en-US" sz="3200" dirty="0" smtClean="0">
                <a:solidFill>
                  <a:srgbClr val="CCECFF"/>
                </a:solidFill>
                <a:latin typeface="Times New Roman" pitchFamily="18" charset="0"/>
                <a:cs typeface="Times New Roman" pitchFamily="18" charset="0"/>
              </a:rPr>
              <a:t>Baseline Values (Men vs. Women)</a:t>
            </a:r>
          </a:p>
          <a:p>
            <a:pPr marL="742950" indent="-742950">
              <a:buAutoNum type="arabicPeriod"/>
            </a:pPr>
            <a:r>
              <a:rPr lang="en-US" sz="3200" dirty="0" smtClean="0">
                <a:latin typeface="Times New Roman" pitchFamily="18" charset="0"/>
                <a:cs typeface="Times New Roman" pitchFamily="18" charset="0"/>
              </a:rPr>
              <a:t>Beck Depression Inventory</a:t>
            </a:r>
          </a:p>
          <a:p>
            <a:pPr marL="742950" indent="-742950">
              <a:buAutoNum type="arabicPeriod"/>
            </a:pPr>
            <a:r>
              <a:rPr lang="en-US" sz="3200" dirty="0" smtClean="0">
                <a:latin typeface="Times New Roman" pitchFamily="18" charset="0"/>
                <a:cs typeface="Times New Roman" pitchFamily="18" charset="0"/>
              </a:rPr>
              <a:t>Psychological General Well Being Index</a:t>
            </a: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1" y="0"/>
            <a:ext cx="9143999" cy="6352576"/>
          </a:xfrm>
          <a:prstGeom prst="rect">
            <a:avLst/>
          </a:prstGeom>
          <a:noFill/>
          <a:ln w="9525">
            <a:noFill/>
            <a:miter lim="800000"/>
            <a:headEnd/>
            <a:tailEnd/>
          </a:ln>
        </p:spPr>
      </p:pic>
      <p:pic>
        <p:nvPicPr>
          <p:cNvPr id="12290" name="Picture 2"/>
          <p:cNvPicPr>
            <a:picLocks noChangeAspect="1" noChangeArrowheads="1"/>
          </p:cNvPicPr>
          <p:nvPr/>
        </p:nvPicPr>
        <p:blipFill>
          <a:blip r:embed="rId5"/>
          <a:srcRect/>
          <a:stretch>
            <a:fillRect/>
          </a:stretch>
        </p:blipFill>
        <p:spPr bwMode="auto">
          <a:xfrm>
            <a:off x="68093" y="451671"/>
            <a:ext cx="8994796" cy="1532779"/>
          </a:xfrm>
          <a:prstGeom prst="rect">
            <a:avLst/>
          </a:prstGeom>
          <a:noFill/>
          <a:ln w="9525">
            <a:noFill/>
            <a:miter lim="800000"/>
            <a:headEnd/>
            <a:tailEnd/>
          </a:ln>
        </p:spPr>
      </p:pic>
      <p:sp>
        <p:nvSpPr>
          <p:cNvPr id="9" name="Oval 8"/>
          <p:cNvSpPr/>
          <p:nvPr/>
        </p:nvSpPr>
        <p:spPr>
          <a:xfrm>
            <a:off x="3372297" y="658235"/>
            <a:ext cx="1371600" cy="76848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pic>
        <p:nvPicPr>
          <p:cNvPr id="2" name="Picture 2"/>
          <p:cNvPicPr>
            <a:picLocks noChangeAspect="1" noChangeArrowheads="1"/>
          </p:cNvPicPr>
          <p:nvPr/>
        </p:nvPicPr>
        <p:blipFill>
          <a:blip r:embed="rId6"/>
          <a:srcRect/>
          <a:stretch>
            <a:fillRect/>
          </a:stretch>
        </p:blipFill>
        <p:spPr bwMode="auto">
          <a:xfrm>
            <a:off x="1825557" y="1727875"/>
            <a:ext cx="5181600" cy="1257300"/>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702340" y="3142034"/>
            <a:ext cx="5447489" cy="258532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Intercept Only </a:t>
            </a:r>
            <a:r>
              <a:rPr lang="en-US" dirty="0" smtClean="0">
                <a:latin typeface="Times New Roman" pitchFamily="18" charset="0"/>
                <a:cs typeface="Times New Roman" pitchFamily="18" charset="0"/>
              </a:rPr>
              <a:t>is the “null model”</a:t>
            </a:r>
          </a:p>
          <a:p>
            <a:pPr algn="ctr"/>
            <a:r>
              <a:rPr lang="en-US" b="1" dirty="0" smtClean="0">
                <a:latin typeface="Times New Roman" pitchFamily="18" charset="0"/>
                <a:cs typeface="Times New Roman" pitchFamily="18" charset="0"/>
              </a:rPr>
              <a:t>Final</a:t>
            </a:r>
            <a:r>
              <a:rPr lang="en-US" dirty="0" smtClean="0">
                <a:latin typeface="Times New Roman" pitchFamily="18" charset="0"/>
                <a:cs typeface="Times New Roman" pitchFamily="18" charset="0"/>
              </a:rPr>
              <a:t> is the “full model”</a:t>
            </a:r>
          </a:p>
          <a:p>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For model fitting criteria, when the “-2 Log Likelihood” for the Final is lower than the Intercept Only,  that is indicative of better fit</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significance of the Chi-Square  test also indicates goodness of fit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868826" y="3083666"/>
            <a:ext cx="5133975" cy="2862322"/>
          </a:xfrm>
          <a:prstGeom prst="rect">
            <a:avLst/>
          </a:prstGeom>
          <a:noFill/>
        </p:spPr>
        <p:txBody>
          <a:bodyPr wrap="square" rtlCol="0">
            <a:spAutoFit/>
          </a:bodyPr>
          <a:lstStyle/>
          <a:p>
            <a:pPr algn="just"/>
            <a:r>
              <a:rPr lang="en-US" dirty="0" smtClean="0">
                <a:latin typeface="Times New Roman" pitchFamily="18" charset="0"/>
                <a:cs typeface="Times New Roman" pitchFamily="18" charset="0"/>
              </a:rPr>
              <a:t>Lack of significance in the Pearson and Deviance statistics indicates goodness of fit </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Metrics in the Pseudo R-Square table are surrogate values for the R</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of a multiple regression analysis</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They DON’T represent variance in the dependent variable however; they represent better fit</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Better fit is indicated by higher values</a:t>
            </a:r>
          </a:p>
        </p:txBody>
      </p:sp>
      <p:pic>
        <p:nvPicPr>
          <p:cNvPr id="2050" name="Picture 2"/>
          <p:cNvPicPr>
            <a:picLocks noChangeAspect="1" noChangeArrowheads="1"/>
          </p:cNvPicPr>
          <p:nvPr/>
        </p:nvPicPr>
        <p:blipFill>
          <a:blip r:embed="rId6"/>
          <a:srcRect/>
          <a:stretch>
            <a:fillRect/>
          </a:stretch>
        </p:blipFill>
        <p:spPr bwMode="auto">
          <a:xfrm>
            <a:off x="1868826" y="1955859"/>
            <a:ext cx="5133975" cy="942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868826" y="4349196"/>
            <a:ext cx="5446374" cy="1200329"/>
          </a:xfrm>
          <a:prstGeom prst="rect">
            <a:avLst/>
          </a:prstGeom>
          <a:noFill/>
        </p:spPr>
        <p:txBody>
          <a:bodyPr wrap="square" rtlCol="0">
            <a:spAutoFit/>
          </a:bodyPr>
          <a:lstStyle/>
          <a:p>
            <a:pPr algn="just"/>
            <a:r>
              <a:rPr lang="en-US" dirty="0" smtClean="0">
                <a:latin typeface="Times New Roman" pitchFamily="18" charset="0"/>
                <a:cs typeface="Times New Roman" pitchFamily="18" charset="0"/>
              </a:rPr>
              <a:t>Each variable in the model is compared to the full model to determine if they should be included</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Each predictor here contributes to the full effect</a:t>
            </a:r>
          </a:p>
        </p:txBody>
      </p:sp>
      <p:pic>
        <p:nvPicPr>
          <p:cNvPr id="3074" name="Picture 2"/>
          <p:cNvPicPr>
            <a:picLocks noChangeAspect="1" noChangeArrowheads="1"/>
          </p:cNvPicPr>
          <p:nvPr/>
        </p:nvPicPr>
        <p:blipFill>
          <a:blip r:embed="rId6"/>
          <a:srcRect/>
          <a:stretch>
            <a:fillRect/>
          </a:stretch>
        </p:blipFill>
        <p:spPr bwMode="auto">
          <a:xfrm>
            <a:off x="1589863" y="1422179"/>
            <a:ext cx="5886450" cy="2790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303501" y="4805464"/>
            <a:ext cx="6583501" cy="1323439"/>
          </a:xfrm>
          <a:prstGeom prst="rect">
            <a:avLst/>
          </a:prstGeom>
          <a:noFill/>
        </p:spPr>
        <p:txBody>
          <a:bodyPr wrap="square" rtlCol="0">
            <a:spAutoFit/>
          </a:bodyPr>
          <a:lstStyle/>
          <a:p>
            <a:r>
              <a:rPr lang="en-US" sz="1600" dirty="0" smtClean="0"/>
              <a:t>With a reference category of severe, this is estimating models of minimal, mild, and moderate depression relative to severe</a:t>
            </a:r>
          </a:p>
          <a:p>
            <a:r>
              <a:rPr lang="en-US" sz="1600" dirty="0" smtClean="0"/>
              <a:t> </a:t>
            </a:r>
          </a:p>
          <a:p>
            <a:r>
              <a:rPr lang="en-US" sz="1600" dirty="0" smtClean="0"/>
              <a:t>The logistic coefficient (B) is shown for each predictor variable.  What’s being predicted here are the odds of membership in the category of depression</a:t>
            </a:r>
          </a:p>
        </p:txBody>
      </p:sp>
      <p:pic>
        <p:nvPicPr>
          <p:cNvPr id="4098" name="Picture 2"/>
          <p:cNvPicPr>
            <a:picLocks noChangeAspect="1" noChangeArrowheads="1"/>
          </p:cNvPicPr>
          <p:nvPr/>
        </p:nvPicPr>
        <p:blipFill>
          <a:blip r:embed="rId6"/>
          <a:srcRect/>
          <a:stretch>
            <a:fillRect/>
          </a:stretch>
        </p:blipFill>
        <p:spPr bwMode="auto">
          <a:xfrm>
            <a:off x="1215949" y="1323770"/>
            <a:ext cx="6671053" cy="33554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303501" y="4805464"/>
            <a:ext cx="6583501" cy="830997"/>
          </a:xfrm>
          <a:prstGeom prst="rect">
            <a:avLst/>
          </a:prstGeom>
          <a:noFill/>
        </p:spPr>
        <p:txBody>
          <a:bodyPr wrap="square" rtlCol="0">
            <a:spAutoFit/>
          </a:bodyPr>
          <a:lstStyle/>
          <a:p>
            <a:r>
              <a:rPr lang="en-US" sz="1600" b="1" dirty="0" smtClean="0"/>
              <a:t>Gender: </a:t>
            </a:r>
            <a:r>
              <a:rPr lang="en-US" sz="1600" dirty="0" smtClean="0"/>
              <a:t>The male score of -23.716 suggests men are less likely than women to be categorized in minimal rather than severe.  This makes sense: the only severe score belongs to men.</a:t>
            </a:r>
            <a:endParaRPr lang="en-US" sz="1600" dirty="0"/>
          </a:p>
        </p:txBody>
      </p:sp>
      <p:pic>
        <p:nvPicPr>
          <p:cNvPr id="4098" name="Picture 2"/>
          <p:cNvPicPr>
            <a:picLocks noChangeAspect="1" noChangeArrowheads="1"/>
          </p:cNvPicPr>
          <p:nvPr/>
        </p:nvPicPr>
        <p:blipFill>
          <a:blip r:embed="rId6"/>
          <a:srcRect/>
          <a:stretch>
            <a:fillRect/>
          </a:stretch>
        </p:blipFill>
        <p:spPr bwMode="auto">
          <a:xfrm>
            <a:off x="1215949" y="1323770"/>
            <a:ext cx="6671053" cy="33554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303501" y="4805464"/>
            <a:ext cx="6583501" cy="1546577"/>
          </a:xfrm>
          <a:prstGeom prst="rect">
            <a:avLst/>
          </a:prstGeom>
          <a:noFill/>
        </p:spPr>
        <p:txBody>
          <a:bodyPr wrap="square" rtlCol="0">
            <a:spAutoFit/>
          </a:bodyPr>
          <a:lstStyle/>
          <a:p>
            <a:r>
              <a:rPr lang="en-US" sz="1350" dirty="0" smtClean="0"/>
              <a:t>The Wald chi-square test (and its p-value) tests the null hypothesis</a:t>
            </a:r>
          </a:p>
          <a:p>
            <a:r>
              <a:rPr lang="en-US" sz="1350" dirty="0" smtClean="0"/>
              <a:t> </a:t>
            </a:r>
          </a:p>
          <a:p>
            <a:r>
              <a:rPr lang="en-US" sz="1350" dirty="0" smtClean="0"/>
              <a:t>For minimal relative to severe, TC has a Wald of 1.032 with a p-value of 0.31</a:t>
            </a:r>
          </a:p>
          <a:p>
            <a:endParaRPr lang="en-US" sz="1350" dirty="0" smtClean="0"/>
          </a:p>
          <a:p>
            <a:r>
              <a:rPr lang="en-US" sz="1350" dirty="0" smtClean="0"/>
              <a:t>Do not reject the null hypothesis - for minimal depression relative to severe, the regression coefficient for TC is not statistically different from zero given gender and WC are in the model</a:t>
            </a:r>
            <a:endParaRPr lang="en-US" sz="1350" dirty="0"/>
          </a:p>
        </p:txBody>
      </p:sp>
      <p:pic>
        <p:nvPicPr>
          <p:cNvPr id="4098" name="Picture 2"/>
          <p:cNvPicPr>
            <a:picLocks noChangeAspect="1" noChangeArrowheads="1"/>
          </p:cNvPicPr>
          <p:nvPr/>
        </p:nvPicPr>
        <p:blipFill>
          <a:blip r:embed="rId6"/>
          <a:srcRect/>
          <a:stretch>
            <a:fillRect/>
          </a:stretch>
        </p:blipFill>
        <p:spPr bwMode="auto">
          <a:xfrm>
            <a:off x="1215949" y="1323770"/>
            <a:ext cx="6671053" cy="33554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303501" y="4805464"/>
            <a:ext cx="6583501" cy="1592744"/>
          </a:xfrm>
          <a:prstGeom prst="rect">
            <a:avLst/>
          </a:prstGeom>
          <a:noFill/>
        </p:spPr>
        <p:txBody>
          <a:bodyPr wrap="square" rtlCol="0">
            <a:spAutoFit/>
          </a:bodyPr>
          <a:lstStyle/>
          <a:p>
            <a:r>
              <a:rPr lang="en-US" sz="1400" dirty="0" smtClean="0"/>
              <a:t>Exp(B) is the odds or relative risk that an outcome will fall in the comparison group rather than the referent group.</a:t>
            </a:r>
          </a:p>
          <a:p>
            <a:r>
              <a:rPr lang="en-US" sz="1400" dirty="0" smtClean="0"/>
              <a:t> </a:t>
            </a:r>
          </a:p>
          <a:p>
            <a:r>
              <a:rPr lang="en-US" sz="1400" dirty="0" smtClean="0"/>
              <a:t>Predictors which increase the odds of falling in the comparison group are &gt;1.0</a:t>
            </a:r>
          </a:p>
          <a:p>
            <a:r>
              <a:rPr lang="en-US" sz="1400" dirty="0" smtClean="0"/>
              <a:t>Predictors which do not have an effect are =1.0</a:t>
            </a:r>
          </a:p>
          <a:p>
            <a:r>
              <a:rPr lang="en-US" sz="1400" dirty="0" smtClean="0"/>
              <a:t>Predictors which decease the odds of falling into the comparison group are &lt;1.0</a:t>
            </a:r>
          </a:p>
          <a:p>
            <a:endParaRPr lang="en-US" sz="1350" dirty="0"/>
          </a:p>
        </p:txBody>
      </p:sp>
      <p:pic>
        <p:nvPicPr>
          <p:cNvPr id="4098" name="Picture 2"/>
          <p:cNvPicPr>
            <a:picLocks noChangeAspect="1" noChangeArrowheads="1"/>
          </p:cNvPicPr>
          <p:nvPr/>
        </p:nvPicPr>
        <p:blipFill>
          <a:blip r:embed="rId6"/>
          <a:srcRect/>
          <a:stretch>
            <a:fillRect/>
          </a:stretch>
        </p:blipFill>
        <p:spPr bwMode="auto">
          <a:xfrm>
            <a:off x="1215949" y="1323770"/>
            <a:ext cx="6671053" cy="33554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303501" y="4805464"/>
            <a:ext cx="6583501" cy="1592744"/>
          </a:xfrm>
          <a:prstGeom prst="rect">
            <a:avLst/>
          </a:prstGeom>
          <a:noFill/>
        </p:spPr>
        <p:txBody>
          <a:bodyPr wrap="square" rtlCol="0">
            <a:spAutoFit/>
          </a:bodyPr>
          <a:lstStyle/>
          <a:p>
            <a:r>
              <a:rPr lang="en-US" sz="1400" dirty="0" smtClean="0"/>
              <a:t>In minimal, TC has an Exp(B) of 0.951.  If a subject were to increase her cholesterol by one unit, the relative risk of being categorized in minimal rather than severe depression would be expected to decrease by a factor of 0.951 given that the other variables in the model were held constant.   So with a one unit increase in TC, the relative risk of being in the minimal depression group would be 0.951 times more likely.  As TC goes up, we would expect more severe depression.</a:t>
            </a:r>
          </a:p>
          <a:p>
            <a:endParaRPr lang="en-US" sz="1350" dirty="0"/>
          </a:p>
        </p:txBody>
      </p:sp>
      <p:pic>
        <p:nvPicPr>
          <p:cNvPr id="4098" name="Picture 2"/>
          <p:cNvPicPr>
            <a:picLocks noChangeAspect="1" noChangeArrowheads="1"/>
          </p:cNvPicPr>
          <p:nvPr/>
        </p:nvPicPr>
        <p:blipFill>
          <a:blip r:embed="rId6"/>
          <a:srcRect/>
          <a:stretch>
            <a:fillRect/>
          </a:stretch>
        </p:blipFill>
        <p:spPr bwMode="auto">
          <a:xfrm>
            <a:off x="1215949" y="1323770"/>
            <a:ext cx="6671053" cy="33554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1" name="Picture 10" descr="Subject Characteristics Table.png"/>
          <p:cNvPicPr>
            <a:picLocks noChangeAspect="1"/>
          </p:cNvPicPr>
          <p:nvPr/>
        </p:nvPicPr>
        <p:blipFill>
          <a:blip r:embed="rId5"/>
          <a:stretch>
            <a:fillRect/>
          </a:stretch>
        </p:blipFill>
        <p:spPr>
          <a:xfrm>
            <a:off x="1948224" y="207416"/>
            <a:ext cx="5559286" cy="6086168"/>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303501" y="4805464"/>
            <a:ext cx="6583501" cy="946413"/>
          </a:xfrm>
          <a:prstGeom prst="rect">
            <a:avLst/>
          </a:prstGeom>
          <a:noFill/>
        </p:spPr>
        <p:txBody>
          <a:bodyPr wrap="square" rtlCol="0">
            <a:spAutoFit/>
          </a:bodyPr>
          <a:lstStyle/>
          <a:p>
            <a:r>
              <a:rPr lang="en-US" sz="1400" dirty="0" smtClean="0"/>
              <a:t>In moderate, TC has an Exp(B) of 36.806.  If a subject were to increase her TC by one unit, the relative risk for moderate depression would increase by a factor of 36.806.  As a subject increases cholesterol, they’re more likely to be moderately depressed.</a:t>
            </a:r>
          </a:p>
          <a:p>
            <a:endParaRPr lang="en-US" sz="1350" dirty="0"/>
          </a:p>
        </p:txBody>
      </p:sp>
      <p:pic>
        <p:nvPicPr>
          <p:cNvPr id="4098" name="Picture 2"/>
          <p:cNvPicPr>
            <a:picLocks noChangeAspect="1" noChangeArrowheads="1"/>
          </p:cNvPicPr>
          <p:nvPr/>
        </p:nvPicPr>
        <p:blipFill>
          <a:blip r:embed="rId6"/>
          <a:srcRect/>
          <a:stretch>
            <a:fillRect/>
          </a:stretch>
        </p:blipFill>
        <p:spPr bwMode="auto">
          <a:xfrm>
            <a:off x="1215949" y="1323770"/>
            <a:ext cx="6671053" cy="33554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6350909" y="157108"/>
            <a:ext cx="2632560" cy="507548"/>
          </a:xfrm>
          <a:prstGeom prst="rect">
            <a:avLst/>
          </a:prstGeom>
          <a:noFill/>
          <a:ln w="9525">
            <a:noFill/>
            <a:miter lim="800000"/>
            <a:headEnd/>
            <a:tailEnd/>
          </a:ln>
        </p:spPr>
      </p:pic>
      <p:sp>
        <p:nvSpPr>
          <p:cNvPr id="9" name="Rectangle 8"/>
          <p:cNvSpPr/>
          <p:nvPr/>
        </p:nvSpPr>
        <p:spPr>
          <a:xfrm>
            <a:off x="87548" y="98740"/>
            <a:ext cx="4572000" cy="1323439"/>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Factor: </a:t>
            </a:r>
            <a:r>
              <a:rPr lang="en-US" sz="2000" i="1" dirty="0" smtClean="0">
                <a:latin typeface="Times New Roman" pitchFamily="18" charset="0"/>
                <a:cs typeface="Times New Roman" pitchFamily="18" charset="0"/>
              </a:rPr>
              <a:t>Gender</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 and WC</a:t>
            </a:r>
            <a:endParaRPr lang="en-US" sz="2000" i="1" dirty="0">
              <a:latin typeface="Times New Roman" pitchFamily="18" charset="0"/>
              <a:cs typeface="Times New Roman" pitchFamily="18" charset="0"/>
            </a:endParaRPr>
          </a:p>
        </p:txBody>
      </p:sp>
      <p:sp>
        <p:nvSpPr>
          <p:cNvPr id="10" name="TextBox 9"/>
          <p:cNvSpPr txBox="1"/>
          <p:nvPr/>
        </p:nvSpPr>
        <p:spPr>
          <a:xfrm>
            <a:off x="1991551" y="3764604"/>
            <a:ext cx="4657725" cy="1077218"/>
          </a:xfrm>
          <a:prstGeom prst="rect">
            <a:avLst/>
          </a:prstGeom>
          <a:noFill/>
        </p:spPr>
        <p:txBody>
          <a:bodyPr wrap="square" rtlCol="0">
            <a:spAutoFit/>
          </a:bodyPr>
          <a:lstStyle/>
          <a:p>
            <a:pPr algn="just"/>
            <a:r>
              <a:rPr lang="en-US" sz="1600" dirty="0" smtClean="0">
                <a:latin typeface="Times New Roman" pitchFamily="18" charset="0"/>
                <a:cs typeface="Times New Roman" pitchFamily="18" charset="0"/>
              </a:rPr>
              <a:t>How well the full model correctly classifies cases</a:t>
            </a:r>
          </a:p>
          <a:p>
            <a:pPr algn="just"/>
            <a:endParaRPr lang="en-US" sz="1600" dirty="0" smtClean="0">
              <a:latin typeface="Times New Roman" pitchFamily="18" charset="0"/>
              <a:cs typeface="Times New Roman" pitchFamily="18" charset="0"/>
            </a:endParaRPr>
          </a:p>
          <a:p>
            <a:pPr algn="just"/>
            <a:r>
              <a:rPr lang="en-US" sz="1600" dirty="0" smtClean="0">
                <a:latin typeface="Times New Roman" pitchFamily="18" charset="0"/>
                <a:cs typeface="Times New Roman" pitchFamily="18" charset="0"/>
              </a:rPr>
              <a:t>It does not predict severe or mild depression at all but the overall percentage is 92.6%</a:t>
            </a:r>
          </a:p>
        </p:txBody>
      </p:sp>
      <p:pic>
        <p:nvPicPr>
          <p:cNvPr id="5122" name="Picture 2"/>
          <p:cNvPicPr>
            <a:picLocks noChangeAspect="1" noChangeArrowheads="1"/>
          </p:cNvPicPr>
          <p:nvPr/>
        </p:nvPicPr>
        <p:blipFill>
          <a:blip r:embed="rId6"/>
          <a:srcRect/>
          <a:stretch>
            <a:fillRect/>
          </a:stretch>
        </p:blipFill>
        <p:spPr bwMode="auto">
          <a:xfrm>
            <a:off x="1991551" y="1723747"/>
            <a:ext cx="4657725" cy="1800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6146" name="Picture 2"/>
          <p:cNvPicPr>
            <a:picLocks noChangeAspect="1" noChangeArrowheads="1"/>
          </p:cNvPicPr>
          <p:nvPr/>
        </p:nvPicPr>
        <p:blipFill>
          <a:blip r:embed="rId5"/>
          <a:srcRect/>
          <a:stretch>
            <a:fillRect/>
          </a:stretch>
        </p:blipFill>
        <p:spPr bwMode="auto">
          <a:xfrm>
            <a:off x="148868" y="499556"/>
            <a:ext cx="8820037" cy="1461794"/>
          </a:xfrm>
          <a:prstGeom prst="rect">
            <a:avLst/>
          </a:prstGeom>
          <a:noFill/>
          <a:ln w="9525">
            <a:noFill/>
            <a:miter lim="800000"/>
            <a:headEnd/>
            <a:tailEnd/>
          </a:ln>
        </p:spPr>
      </p:pic>
      <p:sp>
        <p:nvSpPr>
          <p:cNvPr id="6" name="TextBox 5"/>
          <p:cNvSpPr txBox="1"/>
          <p:nvPr/>
        </p:nvSpPr>
        <p:spPr>
          <a:xfrm>
            <a:off x="2266544" y="3440004"/>
            <a:ext cx="6877453" cy="1077218"/>
          </a:xfrm>
          <a:prstGeom prst="rect">
            <a:avLst/>
          </a:prstGeom>
          <a:noFill/>
        </p:spPr>
        <p:txBody>
          <a:bodyPr wrap="square" rtlCol="0">
            <a:spAutoFit/>
          </a:bodyPr>
          <a:lstStyle/>
          <a:p>
            <a:r>
              <a:rPr lang="en-US" sz="3200" dirty="0" smtClean="0">
                <a:latin typeface="Times New Roman" pitchFamily="18" charset="0"/>
                <a:cs typeface="Times New Roman" pitchFamily="18" charset="0"/>
              </a:rPr>
              <a:t>That’s all for Total Cholesterol</a:t>
            </a:r>
          </a:p>
          <a:p>
            <a:r>
              <a:rPr lang="en-US" sz="3200" dirty="0" smtClean="0">
                <a:latin typeface="Times New Roman" pitchFamily="18" charset="0"/>
                <a:cs typeface="Times New Roman" pitchFamily="18" charset="0"/>
              </a:rPr>
              <a:t>Moving onto TC to HDL ratio…</a:t>
            </a:r>
            <a:endParaRPr lang="en-US" sz="3200" dirty="0">
              <a:latin typeface="Times New Roman" pitchFamily="18" charset="0"/>
              <a:cs typeface="Times New Roman" pitchFamily="18" charset="0"/>
            </a:endParaRPr>
          </a:p>
        </p:txBody>
      </p:sp>
      <p:pic>
        <p:nvPicPr>
          <p:cNvPr id="7" name="Picture 6" descr="LichMonkey.jpg"/>
          <p:cNvPicPr>
            <a:picLocks noChangeAspect="1"/>
          </p:cNvPicPr>
          <p:nvPr/>
        </p:nvPicPr>
        <p:blipFill>
          <a:blip r:embed="rId6"/>
          <a:stretch>
            <a:fillRect/>
          </a:stretch>
        </p:blipFill>
        <p:spPr>
          <a:xfrm>
            <a:off x="1559829" y="3579774"/>
            <a:ext cx="706716" cy="799338"/>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3075" name="Picture 3"/>
          <p:cNvPicPr>
            <a:picLocks noChangeAspect="1" noChangeArrowheads="1"/>
          </p:cNvPicPr>
          <p:nvPr/>
        </p:nvPicPr>
        <p:blipFill>
          <a:blip r:embed="rId5"/>
          <a:srcRect/>
          <a:stretch>
            <a:fillRect/>
          </a:stretch>
        </p:blipFill>
        <p:spPr bwMode="auto">
          <a:xfrm>
            <a:off x="1682888" y="2009664"/>
            <a:ext cx="4970830" cy="4001313"/>
          </a:xfrm>
          <a:prstGeom prst="rect">
            <a:avLst/>
          </a:prstGeom>
          <a:noFill/>
          <a:ln w="9525">
            <a:noFill/>
            <a:miter lim="800000"/>
            <a:headEnd/>
            <a:tailEnd/>
          </a:ln>
        </p:spPr>
      </p:pic>
      <p:pic>
        <p:nvPicPr>
          <p:cNvPr id="6146" name="Picture 2"/>
          <p:cNvPicPr>
            <a:picLocks noChangeAspect="1" noChangeArrowheads="1"/>
          </p:cNvPicPr>
          <p:nvPr/>
        </p:nvPicPr>
        <p:blipFill>
          <a:blip r:embed="rId6"/>
          <a:srcRect/>
          <a:stretch>
            <a:fillRect/>
          </a:stretch>
        </p:blipFill>
        <p:spPr bwMode="auto">
          <a:xfrm>
            <a:off x="148868" y="499556"/>
            <a:ext cx="8820037" cy="14617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155642" y="506449"/>
            <a:ext cx="8813259" cy="1233199"/>
          </a:xfrm>
          <a:prstGeom prst="rect">
            <a:avLst/>
          </a:prstGeom>
          <a:noFill/>
          <a:ln w="9525">
            <a:noFill/>
            <a:miter lim="800000"/>
            <a:headEnd/>
            <a:tailEnd/>
          </a:ln>
        </p:spPr>
      </p:pic>
      <p:pic>
        <p:nvPicPr>
          <p:cNvPr id="4099" name="Picture 3"/>
          <p:cNvPicPr>
            <a:picLocks noChangeAspect="1" noChangeArrowheads="1"/>
          </p:cNvPicPr>
          <p:nvPr/>
        </p:nvPicPr>
        <p:blipFill>
          <a:blip r:embed="rId6"/>
          <a:srcRect/>
          <a:stretch>
            <a:fillRect/>
          </a:stretch>
        </p:blipFill>
        <p:spPr bwMode="auto">
          <a:xfrm>
            <a:off x="1674087" y="2042809"/>
            <a:ext cx="5004373" cy="398875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5122" name="Picture 2"/>
          <p:cNvPicPr>
            <a:picLocks noChangeAspect="1" noChangeArrowheads="1"/>
          </p:cNvPicPr>
          <p:nvPr/>
        </p:nvPicPr>
        <p:blipFill>
          <a:blip r:embed="rId5"/>
          <a:srcRect/>
          <a:stretch>
            <a:fillRect/>
          </a:stretch>
        </p:blipFill>
        <p:spPr bwMode="auto">
          <a:xfrm>
            <a:off x="160736" y="525300"/>
            <a:ext cx="8778985" cy="1217941"/>
          </a:xfrm>
          <a:prstGeom prst="rect">
            <a:avLst/>
          </a:prstGeom>
          <a:noFill/>
          <a:ln w="9525">
            <a:noFill/>
            <a:miter lim="800000"/>
            <a:headEnd/>
            <a:tailEnd/>
          </a:ln>
        </p:spPr>
      </p:pic>
      <p:pic>
        <p:nvPicPr>
          <p:cNvPr id="5123" name="Picture 3"/>
          <p:cNvPicPr>
            <a:picLocks noChangeAspect="1" noChangeArrowheads="1"/>
          </p:cNvPicPr>
          <p:nvPr/>
        </p:nvPicPr>
        <p:blipFill>
          <a:blip r:embed="rId6"/>
          <a:srcRect/>
          <a:stretch>
            <a:fillRect/>
          </a:stretch>
        </p:blipFill>
        <p:spPr bwMode="auto">
          <a:xfrm>
            <a:off x="1667078" y="2041167"/>
            <a:ext cx="4923830" cy="38779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1" y="0"/>
            <a:ext cx="9143999" cy="6352576"/>
          </a:xfrm>
          <a:prstGeom prst="rect">
            <a:avLst/>
          </a:prstGeom>
          <a:noFill/>
          <a:ln w="9525">
            <a:noFill/>
            <a:miter lim="800000"/>
            <a:headEnd/>
            <a:tailEnd/>
          </a:ln>
        </p:spPr>
      </p:pic>
      <p:pic>
        <p:nvPicPr>
          <p:cNvPr id="10" name="Picture 2"/>
          <p:cNvPicPr>
            <a:picLocks noChangeAspect="1" noChangeArrowheads="1"/>
          </p:cNvPicPr>
          <p:nvPr/>
        </p:nvPicPr>
        <p:blipFill>
          <a:blip r:embed="rId5"/>
          <a:srcRect/>
          <a:stretch>
            <a:fillRect/>
          </a:stretch>
        </p:blipFill>
        <p:spPr bwMode="auto">
          <a:xfrm>
            <a:off x="155642" y="2383287"/>
            <a:ext cx="8778985" cy="1217941"/>
          </a:xfrm>
          <a:prstGeom prst="rect">
            <a:avLst/>
          </a:prstGeom>
          <a:noFill/>
          <a:ln w="9525">
            <a:noFill/>
            <a:miter lim="800000"/>
            <a:headEnd/>
            <a:tailEnd/>
          </a:ln>
        </p:spPr>
      </p:pic>
      <p:pic>
        <p:nvPicPr>
          <p:cNvPr id="12" name="Picture 2"/>
          <p:cNvPicPr>
            <a:picLocks noChangeAspect="1" noChangeArrowheads="1"/>
          </p:cNvPicPr>
          <p:nvPr/>
        </p:nvPicPr>
        <p:blipFill>
          <a:blip r:embed="rId6"/>
          <a:srcRect/>
          <a:stretch>
            <a:fillRect/>
          </a:stretch>
        </p:blipFill>
        <p:spPr bwMode="auto">
          <a:xfrm>
            <a:off x="148868" y="499556"/>
            <a:ext cx="8820037" cy="14617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1" y="0"/>
            <a:ext cx="9143999" cy="6352576"/>
          </a:xfrm>
          <a:prstGeom prst="rect">
            <a:avLst/>
          </a:prstGeom>
          <a:noFill/>
          <a:ln w="9525">
            <a:noFill/>
            <a:miter lim="800000"/>
            <a:headEnd/>
            <a:tailEnd/>
          </a:ln>
        </p:spPr>
      </p:pic>
      <p:pic>
        <p:nvPicPr>
          <p:cNvPr id="10" name="Picture 2"/>
          <p:cNvPicPr>
            <a:picLocks noChangeAspect="1" noChangeArrowheads="1"/>
          </p:cNvPicPr>
          <p:nvPr/>
        </p:nvPicPr>
        <p:blipFill>
          <a:blip r:embed="rId5"/>
          <a:srcRect/>
          <a:stretch>
            <a:fillRect/>
          </a:stretch>
        </p:blipFill>
        <p:spPr bwMode="auto">
          <a:xfrm>
            <a:off x="155642" y="2383287"/>
            <a:ext cx="8778985" cy="1217941"/>
          </a:xfrm>
          <a:prstGeom prst="rect">
            <a:avLst/>
          </a:prstGeom>
          <a:noFill/>
          <a:ln w="9525">
            <a:noFill/>
            <a:miter lim="800000"/>
            <a:headEnd/>
            <a:tailEnd/>
          </a:ln>
        </p:spPr>
      </p:pic>
      <p:pic>
        <p:nvPicPr>
          <p:cNvPr id="12" name="Picture 2"/>
          <p:cNvPicPr>
            <a:picLocks noChangeAspect="1" noChangeArrowheads="1"/>
          </p:cNvPicPr>
          <p:nvPr/>
        </p:nvPicPr>
        <p:blipFill>
          <a:blip r:embed="rId6"/>
          <a:srcRect/>
          <a:stretch>
            <a:fillRect/>
          </a:stretch>
        </p:blipFill>
        <p:spPr bwMode="auto">
          <a:xfrm>
            <a:off x="148868" y="499556"/>
            <a:ext cx="8820037" cy="1461794"/>
          </a:xfrm>
          <a:prstGeom prst="rect">
            <a:avLst/>
          </a:prstGeom>
          <a:noFill/>
          <a:ln w="9525">
            <a:noFill/>
            <a:miter lim="800000"/>
            <a:headEnd/>
            <a:tailEnd/>
          </a:ln>
        </p:spPr>
      </p:pic>
      <p:sp>
        <p:nvSpPr>
          <p:cNvPr id="14" name="Oval 13"/>
          <p:cNvSpPr/>
          <p:nvPr/>
        </p:nvSpPr>
        <p:spPr>
          <a:xfrm>
            <a:off x="3385225" y="719851"/>
            <a:ext cx="1371600" cy="76848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Oval 14"/>
          <p:cNvSpPr/>
          <p:nvPr/>
        </p:nvSpPr>
        <p:spPr>
          <a:xfrm>
            <a:off x="2062265" y="2577829"/>
            <a:ext cx="1371600" cy="76848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Oval 15"/>
          <p:cNvSpPr/>
          <p:nvPr/>
        </p:nvSpPr>
        <p:spPr>
          <a:xfrm>
            <a:off x="3346313" y="2577829"/>
            <a:ext cx="1371600" cy="76848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transition>
    <p:wheel spokes="8"/>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8435" name="Picture 3"/>
          <p:cNvPicPr>
            <a:picLocks noChangeAspect="1" noChangeArrowheads="1"/>
          </p:cNvPicPr>
          <p:nvPr/>
        </p:nvPicPr>
        <p:blipFill>
          <a:blip r:embed="rId5"/>
          <a:srcRect/>
          <a:stretch>
            <a:fillRect/>
          </a:stretch>
        </p:blipFill>
        <p:spPr bwMode="auto">
          <a:xfrm>
            <a:off x="6590908" y="129697"/>
            <a:ext cx="2407170" cy="556571"/>
          </a:xfrm>
          <a:prstGeom prst="rect">
            <a:avLst/>
          </a:prstGeom>
          <a:noFill/>
          <a:ln w="9525">
            <a:noFill/>
            <a:miter lim="800000"/>
            <a:headEnd/>
            <a:tailEnd/>
          </a:ln>
        </p:spPr>
      </p:pic>
      <p:sp>
        <p:nvSpPr>
          <p:cNvPr id="6" name="Rectangle 5"/>
          <p:cNvSpPr/>
          <p:nvPr/>
        </p:nvSpPr>
        <p:spPr>
          <a:xfrm>
            <a:off x="87548" y="98740"/>
            <a:ext cx="4572000" cy="1015663"/>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TC/HDL and BMI</a:t>
            </a:r>
            <a:endParaRPr lang="en-US" sz="2000"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8435" name="Picture 3"/>
          <p:cNvPicPr>
            <a:picLocks noChangeAspect="1" noChangeArrowheads="1"/>
          </p:cNvPicPr>
          <p:nvPr/>
        </p:nvPicPr>
        <p:blipFill>
          <a:blip r:embed="rId5"/>
          <a:srcRect/>
          <a:stretch>
            <a:fillRect/>
          </a:stretch>
        </p:blipFill>
        <p:spPr bwMode="auto">
          <a:xfrm>
            <a:off x="6590908" y="129697"/>
            <a:ext cx="2407170" cy="556571"/>
          </a:xfrm>
          <a:prstGeom prst="rect">
            <a:avLst/>
          </a:prstGeom>
          <a:noFill/>
          <a:ln w="9525">
            <a:noFill/>
            <a:miter lim="800000"/>
            <a:headEnd/>
            <a:tailEnd/>
          </a:ln>
        </p:spPr>
      </p:pic>
      <p:sp>
        <p:nvSpPr>
          <p:cNvPr id="6" name="Rectangle 5"/>
          <p:cNvSpPr/>
          <p:nvPr/>
        </p:nvSpPr>
        <p:spPr>
          <a:xfrm>
            <a:off x="87548" y="98740"/>
            <a:ext cx="4572000" cy="1015663"/>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TC/HDL and BMI</a:t>
            </a:r>
            <a:endParaRPr lang="en-US" sz="2000" i="1"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6"/>
          <a:srcRect/>
          <a:stretch>
            <a:fillRect/>
          </a:stretch>
        </p:blipFill>
        <p:spPr bwMode="auto">
          <a:xfrm>
            <a:off x="2116373" y="1885950"/>
            <a:ext cx="5086350" cy="1257300"/>
          </a:xfrm>
          <a:prstGeom prst="rect">
            <a:avLst/>
          </a:prstGeom>
          <a:noFill/>
          <a:ln w="9525">
            <a:noFill/>
            <a:miter lim="800000"/>
            <a:headEnd/>
            <a:tailEnd/>
          </a:ln>
        </p:spPr>
      </p:pic>
      <p:sp>
        <p:nvSpPr>
          <p:cNvPr id="7" name="TextBox 6"/>
          <p:cNvSpPr txBox="1"/>
          <p:nvPr/>
        </p:nvSpPr>
        <p:spPr>
          <a:xfrm>
            <a:off x="1850503" y="3383280"/>
            <a:ext cx="5618089" cy="1754326"/>
          </a:xfrm>
          <a:prstGeom prst="rect">
            <a:avLst/>
          </a:prstGeom>
          <a:noFill/>
        </p:spPr>
        <p:txBody>
          <a:bodyPr wrap="square" rtlCol="0">
            <a:spAutoFit/>
          </a:bodyPr>
          <a:lstStyle/>
          <a:p>
            <a:pPr algn="just"/>
            <a:r>
              <a:rPr lang="en-US" dirty="0" smtClean="0">
                <a:latin typeface="Times New Roman" pitchFamily="18" charset="0"/>
                <a:cs typeface="Times New Roman" pitchFamily="18" charset="0"/>
              </a:rPr>
              <a:t>When the “-2 Log Likelihood” for the Final is lower than the Intercept Only,  that is indicative of better fit</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significance of the Chi-Square  test also indicates goodness of fit</a:t>
            </a:r>
          </a:p>
          <a:p>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1" name="Picture 10" descr="Subject Characteristics Table.png"/>
          <p:cNvPicPr>
            <a:picLocks noChangeAspect="1"/>
          </p:cNvPicPr>
          <p:nvPr/>
        </p:nvPicPr>
        <p:blipFill>
          <a:blip r:embed="rId5"/>
          <a:stretch>
            <a:fillRect/>
          </a:stretch>
        </p:blipFill>
        <p:spPr>
          <a:xfrm>
            <a:off x="1948224" y="207416"/>
            <a:ext cx="5559286" cy="6086168"/>
          </a:xfrm>
          <a:prstGeom prst="rect">
            <a:avLst/>
          </a:prstGeom>
        </p:spPr>
      </p:pic>
      <p:sp>
        <p:nvSpPr>
          <p:cNvPr id="12" name="Rounded Rectangle 11"/>
          <p:cNvSpPr/>
          <p:nvPr/>
        </p:nvSpPr>
        <p:spPr>
          <a:xfrm>
            <a:off x="1948224" y="4945627"/>
            <a:ext cx="5111337" cy="41413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8435" name="Picture 3"/>
          <p:cNvPicPr>
            <a:picLocks noChangeAspect="1" noChangeArrowheads="1"/>
          </p:cNvPicPr>
          <p:nvPr/>
        </p:nvPicPr>
        <p:blipFill>
          <a:blip r:embed="rId5"/>
          <a:srcRect/>
          <a:stretch>
            <a:fillRect/>
          </a:stretch>
        </p:blipFill>
        <p:spPr bwMode="auto">
          <a:xfrm>
            <a:off x="6590908" y="129697"/>
            <a:ext cx="2407170" cy="556571"/>
          </a:xfrm>
          <a:prstGeom prst="rect">
            <a:avLst/>
          </a:prstGeom>
          <a:noFill/>
          <a:ln w="9525">
            <a:noFill/>
            <a:miter lim="800000"/>
            <a:headEnd/>
            <a:tailEnd/>
          </a:ln>
        </p:spPr>
      </p:pic>
      <p:sp>
        <p:nvSpPr>
          <p:cNvPr id="6" name="Rectangle 5"/>
          <p:cNvSpPr/>
          <p:nvPr/>
        </p:nvSpPr>
        <p:spPr>
          <a:xfrm>
            <a:off x="87548" y="98740"/>
            <a:ext cx="4572000" cy="1015663"/>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TC/HDL and BMI</a:t>
            </a:r>
            <a:endParaRPr lang="en-US" sz="2000" i="1"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6"/>
          <a:srcRect/>
          <a:stretch>
            <a:fillRect/>
          </a:stretch>
        </p:blipFill>
        <p:spPr bwMode="auto">
          <a:xfrm>
            <a:off x="2178285" y="1971675"/>
            <a:ext cx="4962525" cy="971550"/>
          </a:xfrm>
          <a:prstGeom prst="rect">
            <a:avLst/>
          </a:prstGeom>
          <a:noFill/>
          <a:ln w="9525">
            <a:noFill/>
            <a:miter lim="800000"/>
            <a:headEnd/>
            <a:tailEnd/>
          </a:ln>
        </p:spPr>
      </p:pic>
      <p:sp>
        <p:nvSpPr>
          <p:cNvPr id="7" name="TextBox 6"/>
          <p:cNvSpPr txBox="1"/>
          <p:nvPr/>
        </p:nvSpPr>
        <p:spPr>
          <a:xfrm>
            <a:off x="2178285" y="3154680"/>
            <a:ext cx="4962525" cy="2308324"/>
          </a:xfrm>
          <a:prstGeom prst="rect">
            <a:avLst/>
          </a:prstGeom>
          <a:noFill/>
        </p:spPr>
        <p:txBody>
          <a:bodyPr wrap="square" rtlCol="0">
            <a:spAutoFit/>
          </a:bodyPr>
          <a:lstStyle/>
          <a:p>
            <a:pPr algn="just"/>
            <a:r>
              <a:rPr lang="en-US" dirty="0" smtClean="0">
                <a:latin typeface="Times New Roman" pitchFamily="18" charset="0"/>
                <a:cs typeface="Times New Roman" pitchFamily="18" charset="0"/>
              </a:rPr>
              <a:t>Lack of significance in the Pearson and Deviance statistics indicates goodness of fit </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Metrics in the Pseudo R-Square table are surrogate values for the R</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of a multiple regression analysis</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Better fit is indicated by higher values</a:t>
            </a:r>
          </a:p>
          <a:p>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8435" name="Picture 3"/>
          <p:cNvPicPr>
            <a:picLocks noChangeAspect="1" noChangeArrowheads="1"/>
          </p:cNvPicPr>
          <p:nvPr/>
        </p:nvPicPr>
        <p:blipFill>
          <a:blip r:embed="rId5"/>
          <a:srcRect/>
          <a:stretch>
            <a:fillRect/>
          </a:stretch>
        </p:blipFill>
        <p:spPr bwMode="auto">
          <a:xfrm>
            <a:off x="6590908" y="129697"/>
            <a:ext cx="2407170" cy="556571"/>
          </a:xfrm>
          <a:prstGeom prst="rect">
            <a:avLst/>
          </a:prstGeom>
          <a:noFill/>
          <a:ln w="9525">
            <a:noFill/>
            <a:miter lim="800000"/>
            <a:headEnd/>
            <a:tailEnd/>
          </a:ln>
        </p:spPr>
      </p:pic>
      <p:sp>
        <p:nvSpPr>
          <p:cNvPr id="6" name="Rectangle 5"/>
          <p:cNvSpPr/>
          <p:nvPr/>
        </p:nvSpPr>
        <p:spPr>
          <a:xfrm>
            <a:off x="87548" y="98740"/>
            <a:ext cx="4572000" cy="1015663"/>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TC/HDL and BMI</a:t>
            </a:r>
            <a:endParaRPr lang="en-US" sz="2000" i="1"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6"/>
          <a:srcRect/>
          <a:stretch>
            <a:fillRect/>
          </a:stretch>
        </p:blipFill>
        <p:spPr bwMode="auto">
          <a:xfrm>
            <a:off x="2029695" y="1622027"/>
            <a:ext cx="5076825" cy="2143125"/>
          </a:xfrm>
          <a:prstGeom prst="rect">
            <a:avLst/>
          </a:prstGeom>
          <a:noFill/>
          <a:ln w="9525">
            <a:noFill/>
            <a:miter lim="800000"/>
            <a:headEnd/>
            <a:tailEnd/>
          </a:ln>
        </p:spPr>
      </p:pic>
      <p:sp>
        <p:nvSpPr>
          <p:cNvPr id="7" name="Rectangle 6"/>
          <p:cNvSpPr/>
          <p:nvPr/>
        </p:nvSpPr>
        <p:spPr>
          <a:xfrm>
            <a:off x="2285494" y="3966210"/>
            <a:ext cx="4572000" cy="1477328"/>
          </a:xfrm>
          <a:prstGeom prst="rect">
            <a:avLst/>
          </a:prstGeom>
        </p:spPr>
        <p:txBody>
          <a:bodyPr>
            <a:spAutoFit/>
          </a:bodyPr>
          <a:lstStyle/>
          <a:p>
            <a:pPr algn="just"/>
            <a:r>
              <a:rPr lang="en-US" dirty="0" smtClean="0">
                <a:latin typeface="Times New Roman" pitchFamily="18" charset="0"/>
                <a:cs typeface="Times New Roman" pitchFamily="18" charset="0"/>
              </a:rPr>
              <a:t>Each variable in the model is compared to the full model to determine if they should be included</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Each predictor here contributes to the full effect</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8435" name="Picture 3"/>
          <p:cNvPicPr>
            <a:picLocks noChangeAspect="1" noChangeArrowheads="1"/>
          </p:cNvPicPr>
          <p:nvPr/>
        </p:nvPicPr>
        <p:blipFill>
          <a:blip r:embed="rId5"/>
          <a:srcRect/>
          <a:stretch>
            <a:fillRect/>
          </a:stretch>
        </p:blipFill>
        <p:spPr bwMode="auto">
          <a:xfrm>
            <a:off x="6590908" y="129697"/>
            <a:ext cx="2407170" cy="556571"/>
          </a:xfrm>
          <a:prstGeom prst="rect">
            <a:avLst/>
          </a:prstGeom>
          <a:noFill/>
          <a:ln w="9525">
            <a:noFill/>
            <a:miter lim="800000"/>
            <a:headEnd/>
            <a:tailEnd/>
          </a:ln>
        </p:spPr>
      </p:pic>
      <p:sp>
        <p:nvSpPr>
          <p:cNvPr id="6" name="Rectangle 5"/>
          <p:cNvSpPr/>
          <p:nvPr/>
        </p:nvSpPr>
        <p:spPr>
          <a:xfrm>
            <a:off x="87548" y="98740"/>
            <a:ext cx="4572000" cy="1015663"/>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TC/HDL and BMI</a:t>
            </a:r>
            <a:endParaRPr lang="en-US" sz="2000" i="1"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6"/>
          <a:srcRect/>
          <a:stretch>
            <a:fillRect/>
          </a:stretch>
        </p:blipFill>
        <p:spPr bwMode="auto">
          <a:xfrm>
            <a:off x="978135" y="1657877"/>
            <a:ext cx="7362825" cy="2724150"/>
          </a:xfrm>
          <a:prstGeom prst="rect">
            <a:avLst/>
          </a:prstGeom>
          <a:noFill/>
          <a:ln w="9525">
            <a:noFill/>
            <a:miter lim="800000"/>
            <a:headEnd/>
            <a:tailEnd/>
          </a:ln>
        </p:spPr>
      </p:pic>
      <p:sp>
        <p:nvSpPr>
          <p:cNvPr id="7" name="TextBox 6"/>
          <p:cNvSpPr txBox="1"/>
          <p:nvPr/>
        </p:nvSpPr>
        <p:spPr>
          <a:xfrm>
            <a:off x="1325879" y="4666565"/>
            <a:ext cx="6697981" cy="646331"/>
          </a:xfrm>
          <a:prstGeom prst="rect">
            <a:avLst/>
          </a:prstGeom>
          <a:noFill/>
        </p:spPr>
        <p:txBody>
          <a:bodyPr wrap="square" rtlCol="0">
            <a:spAutoFit/>
          </a:bodyPr>
          <a:lstStyle/>
          <a:p>
            <a:r>
              <a:rPr lang="en-US" dirty="0" smtClean="0">
                <a:latin typeface="Times New Roman" pitchFamily="18" charset="0"/>
                <a:cs typeface="Times New Roman" pitchFamily="18" charset="0"/>
              </a:rPr>
              <a:t>As TC/HDL ratio increases, categorization migrates toward moderate, but this isn’t significant</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8435" name="Picture 3"/>
          <p:cNvPicPr>
            <a:picLocks noChangeAspect="1" noChangeArrowheads="1"/>
          </p:cNvPicPr>
          <p:nvPr/>
        </p:nvPicPr>
        <p:blipFill>
          <a:blip r:embed="rId5"/>
          <a:srcRect/>
          <a:stretch>
            <a:fillRect/>
          </a:stretch>
        </p:blipFill>
        <p:spPr bwMode="auto">
          <a:xfrm>
            <a:off x="6590908" y="129697"/>
            <a:ext cx="2407170" cy="556571"/>
          </a:xfrm>
          <a:prstGeom prst="rect">
            <a:avLst/>
          </a:prstGeom>
          <a:noFill/>
          <a:ln w="9525">
            <a:noFill/>
            <a:miter lim="800000"/>
            <a:headEnd/>
            <a:tailEnd/>
          </a:ln>
        </p:spPr>
      </p:pic>
      <p:sp>
        <p:nvSpPr>
          <p:cNvPr id="6" name="Rectangle 5"/>
          <p:cNvSpPr/>
          <p:nvPr/>
        </p:nvSpPr>
        <p:spPr>
          <a:xfrm>
            <a:off x="87548" y="98740"/>
            <a:ext cx="4572000" cy="1015663"/>
          </a:xfrm>
          <a:prstGeom prst="rect">
            <a:avLst/>
          </a:prstGeom>
        </p:spPr>
        <p:txBody>
          <a:bodyPr>
            <a:spAutoFit/>
          </a:bodyPr>
          <a:lstStyle/>
          <a:p>
            <a:r>
              <a:rPr lang="en-US" sz="2000" b="1" dirty="0" smtClean="0">
                <a:latin typeface="Times New Roman" pitchFamily="18" charset="0"/>
                <a:cs typeface="Times New Roman" pitchFamily="18" charset="0"/>
              </a:rPr>
              <a:t>Multinomial Logistic Regression</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a:t>
            </a:r>
            <a:r>
              <a:rPr lang="en-US" sz="2000" i="1" dirty="0" smtClean="0">
                <a:latin typeface="Times New Roman" pitchFamily="18" charset="0"/>
                <a:cs typeface="Times New Roman" pitchFamily="18" charset="0"/>
              </a:rPr>
              <a:t>TC/HDL and BMI</a:t>
            </a:r>
            <a:endParaRPr lang="en-US" sz="2000" i="1"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6"/>
          <a:srcRect/>
          <a:stretch>
            <a:fillRect/>
          </a:stretch>
        </p:blipFill>
        <p:spPr bwMode="auto">
          <a:xfrm>
            <a:off x="1856983" y="1714500"/>
            <a:ext cx="4733925" cy="1714500"/>
          </a:xfrm>
          <a:prstGeom prst="rect">
            <a:avLst/>
          </a:prstGeom>
          <a:noFill/>
          <a:ln w="9525">
            <a:noFill/>
            <a:miter lim="800000"/>
            <a:headEnd/>
            <a:tailEnd/>
          </a:ln>
        </p:spPr>
      </p:pic>
      <p:sp>
        <p:nvSpPr>
          <p:cNvPr id="7" name="Rectangle 6"/>
          <p:cNvSpPr/>
          <p:nvPr/>
        </p:nvSpPr>
        <p:spPr>
          <a:xfrm>
            <a:off x="2018908" y="3897630"/>
            <a:ext cx="4572000" cy="1477328"/>
          </a:xfrm>
          <a:prstGeom prst="rect">
            <a:avLst/>
          </a:prstGeom>
        </p:spPr>
        <p:txBody>
          <a:bodyPr>
            <a:spAutoFit/>
          </a:bodyPr>
          <a:lstStyle/>
          <a:p>
            <a:pPr algn="just"/>
            <a:r>
              <a:rPr lang="en-US" dirty="0" smtClean="0">
                <a:latin typeface="Times New Roman" pitchFamily="18" charset="0"/>
                <a:cs typeface="Times New Roman" pitchFamily="18" charset="0"/>
              </a:rPr>
              <a:t>How well the full model correctly classifies cases</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It does not predict severe or mild depression at all but the overall percentage is 92.8%</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Rectangle 5"/>
          <p:cNvSpPr/>
          <p:nvPr/>
        </p:nvSpPr>
        <p:spPr>
          <a:xfrm>
            <a:off x="87548" y="98740"/>
            <a:ext cx="5126478" cy="1015663"/>
          </a:xfrm>
          <a:prstGeom prst="rect">
            <a:avLst/>
          </a:prstGeom>
        </p:spPr>
        <p:txBody>
          <a:bodyPr wrap="square">
            <a:spAutoFit/>
          </a:bodyPr>
          <a:lstStyle/>
          <a:p>
            <a:r>
              <a:rPr lang="en-US" sz="2000" b="1" dirty="0" smtClean="0">
                <a:latin typeface="Times New Roman" pitchFamily="18" charset="0"/>
                <a:cs typeface="Times New Roman" pitchFamily="18" charset="0"/>
              </a:rPr>
              <a:t>Linear Regression | </a:t>
            </a:r>
            <a:r>
              <a:rPr lang="en-US" sz="2000" i="1" dirty="0" smtClean="0">
                <a:latin typeface="Times New Roman" pitchFamily="18" charset="0"/>
                <a:cs typeface="Times New Roman" pitchFamily="18" charset="0"/>
              </a:rPr>
              <a:t>Women Only</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Score</a:t>
            </a:r>
          </a:p>
          <a:p>
            <a:r>
              <a:rPr lang="en-US" sz="2000" dirty="0" smtClean="0">
                <a:solidFill>
                  <a:schemeClr val="tx1">
                    <a:lumMod val="50000"/>
                    <a:lumOff val="50000"/>
                  </a:schemeClr>
                </a:solidFill>
                <a:latin typeface="Times New Roman" pitchFamily="18" charset="0"/>
                <a:cs typeface="Times New Roman" pitchFamily="18" charset="0"/>
              </a:rPr>
              <a:t>Covariates: TC/HDL (no other variable sig)</a:t>
            </a:r>
            <a:endParaRPr lang="en-US" sz="2000" i="1"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5"/>
          <a:srcRect/>
          <a:stretch>
            <a:fillRect/>
          </a:stretch>
        </p:blipFill>
        <p:spPr bwMode="auto">
          <a:xfrm>
            <a:off x="6459166" y="127923"/>
            <a:ext cx="2553928" cy="552201"/>
          </a:xfrm>
          <a:prstGeom prst="rect">
            <a:avLst/>
          </a:prstGeom>
          <a:noFill/>
          <a:ln w="9525">
            <a:noFill/>
            <a:miter lim="800000"/>
            <a:headEnd/>
            <a:tailEnd/>
          </a:ln>
        </p:spPr>
      </p:pic>
      <p:pic>
        <p:nvPicPr>
          <p:cNvPr id="2" name="Picture 2"/>
          <p:cNvPicPr>
            <a:picLocks noChangeAspect="1" noChangeArrowheads="1"/>
          </p:cNvPicPr>
          <p:nvPr/>
        </p:nvPicPr>
        <p:blipFill>
          <a:blip r:embed="rId6"/>
          <a:srcRect/>
          <a:stretch>
            <a:fillRect/>
          </a:stretch>
        </p:blipFill>
        <p:spPr bwMode="auto">
          <a:xfrm>
            <a:off x="2517476" y="1250595"/>
            <a:ext cx="3854138" cy="4783958"/>
          </a:xfrm>
          <a:prstGeom prst="rect">
            <a:avLst/>
          </a:prstGeom>
          <a:noFill/>
          <a:ln w="9525">
            <a:noFill/>
            <a:miter lim="800000"/>
            <a:headEnd/>
            <a:tailEnd/>
          </a:ln>
        </p:spPr>
      </p:pic>
      <p:sp>
        <p:nvSpPr>
          <p:cNvPr id="7" name="TextBox 6"/>
          <p:cNvSpPr txBox="1"/>
          <p:nvPr/>
        </p:nvSpPr>
        <p:spPr>
          <a:xfrm>
            <a:off x="445484" y="2393004"/>
            <a:ext cx="2071992" cy="923330"/>
          </a:xfrm>
          <a:prstGeom prst="rect">
            <a:avLst/>
          </a:prstGeom>
          <a:noFill/>
        </p:spPr>
        <p:txBody>
          <a:bodyPr wrap="square" rtlCol="0">
            <a:spAutoFit/>
          </a:bodyPr>
          <a:lstStyle/>
          <a:p>
            <a:r>
              <a:rPr lang="en-US" dirty="0" smtClean="0">
                <a:latin typeface="Times New Roman" pitchFamily="18" charset="0"/>
                <a:cs typeface="Times New Roman" pitchFamily="18" charset="0"/>
              </a:rPr>
              <a:t>6.5% of BDI score can be predicted from TC/HDL ratio</a:t>
            </a:r>
            <a:endParaRPr lang="en-US" dirty="0">
              <a:latin typeface="Times New Roman" pitchFamily="18" charset="0"/>
              <a:cs typeface="Times New Roman" pitchFamily="18" charset="0"/>
            </a:endParaRPr>
          </a:p>
        </p:txBody>
      </p:sp>
      <p:sp>
        <p:nvSpPr>
          <p:cNvPr id="8" name="TextBox 7"/>
          <p:cNvSpPr txBox="1"/>
          <p:nvPr/>
        </p:nvSpPr>
        <p:spPr>
          <a:xfrm>
            <a:off x="6410526" y="3881013"/>
            <a:ext cx="2266545" cy="369332"/>
          </a:xfrm>
          <a:prstGeom prst="rect">
            <a:avLst/>
          </a:prstGeom>
          <a:noFill/>
        </p:spPr>
        <p:txBody>
          <a:bodyPr wrap="square" rtlCol="0">
            <a:spAutoFit/>
          </a:bodyPr>
          <a:lstStyle/>
          <a:p>
            <a:r>
              <a:rPr lang="en-US" dirty="0" smtClean="0">
                <a:latin typeface="Times New Roman" pitchFamily="18" charset="0"/>
                <a:cs typeface="Times New Roman" pitchFamily="18" charset="0"/>
              </a:rPr>
              <a:t>Close to significant</a:t>
            </a:r>
            <a:endParaRPr lang="en-US" dirty="0">
              <a:latin typeface="Times New Roman" pitchFamily="18" charset="0"/>
              <a:cs typeface="Times New Roman" pitchFamily="18" charset="0"/>
            </a:endParaRPr>
          </a:p>
        </p:txBody>
      </p:sp>
      <p:sp>
        <p:nvSpPr>
          <p:cNvPr id="9" name="TextBox 8"/>
          <p:cNvSpPr txBox="1"/>
          <p:nvPr/>
        </p:nvSpPr>
        <p:spPr>
          <a:xfrm>
            <a:off x="676959" y="4688732"/>
            <a:ext cx="1840517" cy="1477328"/>
          </a:xfrm>
          <a:prstGeom prst="rect">
            <a:avLst/>
          </a:prstGeom>
          <a:noFill/>
        </p:spPr>
        <p:txBody>
          <a:bodyPr wrap="square" rtlCol="0">
            <a:spAutoFit/>
          </a:bodyPr>
          <a:lstStyle/>
          <a:p>
            <a:r>
              <a:rPr lang="en-US" dirty="0" smtClean="0">
                <a:latin typeface="Times New Roman" pitchFamily="18" charset="0"/>
                <a:cs typeface="Times New Roman" pitchFamily="18" charset="0"/>
              </a:rPr>
              <a:t>For every point  a subject goes up on TC/HDL, she increases 1.13 points on BDI</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Rectangle 5"/>
          <p:cNvSpPr/>
          <p:nvPr/>
        </p:nvSpPr>
        <p:spPr>
          <a:xfrm>
            <a:off x="87548" y="98740"/>
            <a:ext cx="5505856" cy="1015663"/>
          </a:xfrm>
          <a:prstGeom prst="rect">
            <a:avLst/>
          </a:prstGeom>
        </p:spPr>
        <p:txBody>
          <a:bodyPr wrap="square">
            <a:spAutoFit/>
          </a:bodyPr>
          <a:lstStyle/>
          <a:p>
            <a:r>
              <a:rPr lang="en-US" sz="2000" b="1" dirty="0" smtClean="0">
                <a:latin typeface="Times New Roman" pitchFamily="18" charset="0"/>
                <a:cs typeface="Times New Roman" pitchFamily="18" charset="0"/>
              </a:rPr>
              <a:t>Multinomial Logistic Regression | </a:t>
            </a:r>
            <a:r>
              <a:rPr lang="en-US" sz="2000" i="1" dirty="0" smtClean="0">
                <a:latin typeface="Times New Roman" pitchFamily="18" charset="0"/>
                <a:cs typeface="Times New Roman" pitchFamily="18" charset="0"/>
              </a:rPr>
              <a:t>Women Only</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TC/HDL and WC</a:t>
            </a:r>
            <a:endParaRPr lang="en-US" sz="2000" i="1"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5"/>
          <a:srcRect/>
          <a:stretch>
            <a:fillRect/>
          </a:stretch>
        </p:blipFill>
        <p:spPr bwMode="auto">
          <a:xfrm>
            <a:off x="6459166" y="118197"/>
            <a:ext cx="2554627" cy="568456"/>
          </a:xfrm>
          <a:prstGeom prst="rect">
            <a:avLst/>
          </a:prstGeom>
          <a:noFill/>
          <a:ln w="9525">
            <a:noFill/>
            <a:miter lim="800000"/>
            <a:headEnd/>
            <a:tailEnd/>
          </a:ln>
        </p:spPr>
      </p:pic>
      <p:pic>
        <p:nvPicPr>
          <p:cNvPr id="2051" name="Picture 3"/>
          <p:cNvPicPr>
            <a:picLocks noChangeAspect="1" noChangeArrowheads="1"/>
          </p:cNvPicPr>
          <p:nvPr/>
        </p:nvPicPr>
        <p:blipFill>
          <a:blip r:embed="rId6"/>
          <a:srcRect/>
          <a:stretch>
            <a:fillRect/>
          </a:stretch>
        </p:blipFill>
        <p:spPr bwMode="auto">
          <a:xfrm>
            <a:off x="294466" y="1601517"/>
            <a:ext cx="3905250" cy="1495425"/>
          </a:xfrm>
          <a:prstGeom prst="rect">
            <a:avLst/>
          </a:prstGeom>
          <a:noFill/>
          <a:ln w="9525">
            <a:noFill/>
            <a:miter lim="800000"/>
            <a:headEnd/>
            <a:tailEnd/>
          </a:ln>
        </p:spPr>
      </p:pic>
      <p:pic>
        <p:nvPicPr>
          <p:cNvPr id="2052" name="Picture 4"/>
          <p:cNvPicPr>
            <a:picLocks noChangeAspect="1" noChangeArrowheads="1"/>
          </p:cNvPicPr>
          <p:nvPr/>
        </p:nvPicPr>
        <p:blipFill>
          <a:blip r:embed="rId7"/>
          <a:srcRect/>
          <a:stretch>
            <a:fillRect/>
          </a:stretch>
        </p:blipFill>
        <p:spPr bwMode="auto">
          <a:xfrm>
            <a:off x="1529877" y="3165038"/>
            <a:ext cx="1838325" cy="914400"/>
          </a:xfrm>
          <a:prstGeom prst="rect">
            <a:avLst/>
          </a:prstGeom>
          <a:noFill/>
          <a:ln w="9525">
            <a:noFill/>
            <a:miter lim="800000"/>
            <a:headEnd/>
            <a:tailEnd/>
          </a:ln>
        </p:spPr>
      </p:pic>
      <p:pic>
        <p:nvPicPr>
          <p:cNvPr id="2053" name="Picture 5"/>
          <p:cNvPicPr>
            <a:picLocks noChangeAspect="1" noChangeArrowheads="1"/>
          </p:cNvPicPr>
          <p:nvPr/>
        </p:nvPicPr>
        <p:blipFill>
          <a:blip r:embed="rId8"/>
          <a:srcRect/>
          <a:stretch>
            <a:fillRect/>
          </a:stretch>
        </p:blipFill>
        <p:spPr bwMode="auto">
          <a:xfrm>
            <a:off x="4180260" y="1563417"/>
            <a:ext cx="4248150" cy="2447925"/>
          </a:xfrm>
          <a:prstGeom prst="rect">
            <a:avLst/>
          </a:prstGeom>
          <a:noFill/>
          <a:ln w="9525">
            <a:noFill/>
            <a:miter lim="800000"/>
            <a:headEnd/>
            <a:tailEnd/>
          </a:ln>
        </p:spPr>
      </p:pic>
      <p:pic>
        <p:nvPicPr>
          <p:cNvPr id="2054" name="Picture 6"/>
          <p:cNvPicPr>
            <a:picLocks noChangeAspect="1" noChangeArrowheads="1"/>
          </p:cNvPicPr>
          <p:nvPr/>
        </p:nvPicPr>
        <p:blipFill>
          <a:blip r:embed="rId9"/>
          <a:srcRect/>
          <a:stretch>
            <a:fillRect/>
          </a:stretch>
        </p:blipFill>
        <p:spPr bwMode="auto">
          <a:xfrm>
            <a:off x="510496" y="4029577"/>
            <a:ext cx="7791450" cy="2047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Rectangle 5"/>
          <p:cNvSpPr/>
          <p:nvPr/>
        </p:nvSpPr>
        <p:spPr>
          <a:xfrm>
            <a:off x="87548" y="98740"/>
            <a:ext cx="5505856" cy="1015663"/>
          </a:xfrm>
          <a:prstGeom prst="rect">
            <a:avLst/>
          </a:prstGeom>
        </p:spPr>
        <p:txBody>
          <a:bodyPr wrap="square">
            <a:spAutoFit/>
          </a:bodyPr>
          <a:lstStyle/>
          <a:p>
            <a:r>
              <a:rPr lang="en-US" sz="2000" b="1" dirty="0" smtClean="0">
                <a:latin typeface="Times New Roman" pitchFamily="18" charset="0"/>
                <a:cs typeface="Times New Roman" pitchFamily="18" charset="0"/>
              </a:rPr>
              <a:t>Multinomial Logistic Regression | </a:t>
            </a:r>
            <a:r>
              <a:rPr lang="en-US" sz="2000" i="1" dirty="0" smtClean="0">
                <a:latin typeface="Times New Roman" pitchFamily="18" charset="0"/>
                <a:cs typeface="Times New Roman" pitchFamily="18" charset="0"/>
              </a:rPr>
              <a:t>Women Only</a:t>
            </a:r>
          </a:p>
          <a:p>
            <a:r>
              <a:rPr lang="en-US" sz="2000" dirty="0" smtClean="0">
                <a:solidFill>
                  <a:schemeClr val="tx1">
                    <a:lumMod val="50000"/>
                    <a:lumOff val="50000"/>
                  </a:schemeClr>
                </a:solidFill>
                <a:latin typeface="Times New Roman" pitchFamily="18" charset="0"/>
                <a:cs typeface="Times New Roman" pitchFamily="18" charset="0"/>
              </a:rPr>
              <a:t>Dependent: </a:t>
            </a:r>
            <a:r>
              <a:rPr lang="en-US" sz="2000" i="1" dirty="0" smtClean="0">
                <a:latin typeface="Times New Roman" pitchFamily="18" charset="0"/>
                <a:cs typeface="Times New Roman" pitchFamily="18" charset="0"/>
              </a:rPr>
              <a:t>BDI Rating</a:t>
            </a:r>
          </a:p>
          <a:p>
            <a:r>
              <a:rPr lang="en-US" sz="2000" dirty="0" smtClean="0">
                <a:solidFill>
                  <a:schemeClr val="tx1">
                    <a:lumMod val="50000"/>
                    <a:lumOff val="50000"/>
                  </a:schemeClr>
                </a:solidFill>
                <a:latin typeface="Times New Roman" pitchFamily="18" charset="0"/>
                <a:cs typeface="Times New Roman" pitchFamily="18" charset="0"/>
              </a:rPr>
              <a:t>Covariates: TC/HDL</a:t>
            </a:r>
            <a:endParaRPr lang="en-US" sz="2000" i="1"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5"/>
          <a:srcRect/>
          <a:stretch>
            <a:fillRect/>
          </a:stretch>
        </p:blipFill>
        <p:spPr bwMode="auto">
          <a:xfrm>
            <a:off x="6459166" y="118197"/>
            <a:ext cx="2554627" cy="568456"/>
          </a:xfrm>
          <a:prstGeom prst="rect">
            <a:avLst/>
          </a:prstGeom>
          <a:noFill/>
          <a:ln w="9525">
            <a:noFill/>
            <a:miter lim="800000"/>
            <a:headEnd/>
            <a:tailEnd/>
          </a:ln>
        </p:spPr>
      </p:pic>
      <p:pic>
        <p:nvPicPr>
          <p:cNvPr id="3074" name="Picture 2"/>
          <p:cNvPicPr>
            <a:picLocks noChangeAspect="1" noChangeArrowheads="1"/>
          </p:cNvPicPr>
          <p:nvPr/>
        </p:nvPicPr>
        <p:blipFill>
          <a:blip r:embed="rId6"/>
          <a:srcRect/>
          <a:stretch>
            <a:fillRect/>
          </a:stretch>
        </p:blipFill>
        <p:spPr bwMode="auto">
          <a:xfrm>
            <a:off x="782266" y="1261245"/>
            <a:ext cx="3810000" cy="1514475"/>
          </a:xfrm>
          <a:prstGeom prst="rect">
            <a:avLst/>
          </a:prstGeom>
          <a:noFill/>
          <a:ln w="9525">
            <a:noFill/>
            <a:miter lim="800000"/>
            <a:headEnd/>
            <a:tailEnd/>
          </a:ln>
        </p:spPr>
      </p:pic>
      <p:pic>
        <p:nvPicPr>
          <p:cNvPr id="3075" name="Picture 3"/>
          <p:cNvPicPr>
            <a:picLocks noChangeAspect="1" noChangeArrowheads="1"/>
          </p:cNvPicPr>
          <p:nvPr/>
        </p:nvPicPr>
        <p:blipFill>
          <a:blip r:embed="rId7"/>
          <a:srcRect/>
          <a:stretch>
            <a:fillRect/>
          </a:stretch>
        </p:blipFill>
        <p:spPr bwMode="auto">
          <a:xfrm>
            <a:off x="4592266" y="1261245"/>
            <a:ext cx="3733800" cy="2324100"/>
          </a:xfrm>
          <a:prstGeom prst="rect">
            <a:avLst/>
          </a:prstGeom>
          <a:noFill/>
          <a:ln w="9525">
            <a:noFill/>
            <a:miter lim="800000"/>
            <a:headEnd/>
            <a:tailEnd/>
          </a:ln>
        </p:spPr>
      </p:pic>
      <p:pic>
        <p:nvPicPr>
          <p:cNvPr id="3076" name="Picture 4"/>
          <p:cNvPicPr>
            <a:picLocks noChangeAspect="1" noChangeArrowheads="1"/>
          </p:cNvPicPr>
          <p:nvPr/>
        </p:nvPicPr>
        <p:blipFill>
          <a:blip r:embed="rId8"/>
          <a:srcRect/>
          <a:stretch>
            <a:fillRect/>
          </a:stretch>
        </p:blipFill>
        <p:spPr bwMode="auto">
          <a:xfrm>
            <a:off x="2504164" y="2776834"/>
            <a:ext cx="1762125" cy="876300"/>
          </a:xfrm>
          <a:prstGeom prst="rect">
            <a:avLst/>
          </a:prstGeom>
          <a:noFill/>
          <a:ln w="9525">
            <a:noFill/>
            <a:miter lim="800000"/>
            <a:headEnd/>
            <a:tailEnd/>
          </a:ln>
        </p:spPr>
      </p:pic>
      <p:pic>
        <p:nvPicPr>
          <p:cNvPr id="3077" name="Picture 5"/>
          <p:cNvPicPr>
            <a:picLocks noChangeAspect="1" noChangeArrowheads="1"/>
          </p:cNvPicPr>
          <p:nvPr/>
        </p:nvPicPr>
        <p:blipFill>
          <a:blip r:embed="rId9"/>
          <a:srcRect/>
          <a:stretch>
            <a:fillRect/>
          </a:stretch>
        </p:blipFill>
        <p:spPr bwMode="auto">
          <a:xfrm>
            <a:off x="782266" y="3653134"/>
            <a:ext cx="7343775" cy="1676400"/>
          </a:xfrm>
          <a:prstGeom prst="rect">
            <a:avLst/>
          </a:prstGeom>
          <a:noFill/>
          <a:ln w="9525">
            <a:noFill/>
            <a:miter lim="800000"/>
            <a:headEnd/>
            <a:tailEnd/>
          </a:ln>
        </p:spPr>
      </p:pic>
      <p:sp>
        <p:nvSpPr>
          <p:cNvPr id="14" name="TextBox 13"/>
          <p:cNvSpPr txBox="1"/>
          <p:nvPr/>
        </p:nvSpPr>
        <p:spPr>
          <a:xfrm>
            <a:off x="996282" y="5329534"/>
            <a:ext cx="7343775" cy="923330"/>
          </a:xfrm>
          <a:prstGeom prst="rect">
            <a:avLst/>
          </a:prstGeom>
          <a:noFill/>
        </p:spPr>
        <p:txBody>
          <a:bodyPr wrap="square" rtlCol="0">
            <a:spAutoFit/>
          </a:bodyPr>
          <a:lstStyle/>
          <a:p>
            <a:r>
              <a:rPr lang="en-US" dirty="0" smtClean="0">
                <a:latin typeface="Times New Roman" pitchFamily="18" charset="0"/>
                <a:cs typeface="Times New Roman" pitchFamily="18" charset="0"/>
              </a:rPr>
              <a:t>As TC/HDL ratio increases, the likelihood that subjects would go from minimal to mild depression decreases slightly, but goes way up that they would go from minimal to moderate (neither significantly)</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4" name="TextBox 13"/>
          <p:cNvSpPr txBox="1"/>
          <p:nvPr/>
        </p:nvSpPr>
        <p:spPr>
          <a:xfrm>
            <a:off x="2377612" y="2772383"/>
            <a:ext cx="4363658" cy="2031325"/>
          </a:xfrm>
          <a:prstGeom prst="rect">
            <a:avLst/>
          </a:prstGeom>
          <a:noFill/>
        </p:spPr>
        <p:txBody>
          <a:bodyPr wrap="square" rtlCol="0">
            <a:spAutoFit/>
          </a:bodyPr>
          <a:lstStyle/>
          <a:p>
            <a:pPr marL="342900" indent="-342900"/>
            <a:r>
              <a:rPr lang="en-US" dirty="0" smtClean="0">
                <a:latin typeface="Times New Roman" pitchFamily="18" charset="0"/>
                <a:cs typeface="Times New Roman" pitchFamily="18" charset="0"/>
              </a:rPr>
              <a:t>1.  Multivariate Regressions</a:t>
            </a:r>
          </a:p>
          <a:p>
            <a:pPr marL="342900" indent="-342900">
              <a:buAutoNum type="arabicPeriod"/>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2.  Linear Regressions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3.  Binary Logistic Regressions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4.  Multinomial Logistic Regressions</a:t>
            </a:r>
            <a:endParaRPr lang="en-US" dirty="0">
              <a:latin typeface="Times New Roman" pitchFamily="18" charset="0"/>
              <a:cs typeface="Times New Roman" pitchFamily="18" charset="0"/>
            </a:endParaRPr>
          </a:p>
        </p:txBody>
      </p:sp>
      <p:sp>
        <p:nvSpPr>
          <p:cNvPr id="7" name="TextBox 6"/>
          <p:cNvSpPr txBox="1"/>
          <p:nvPr/>
        </p:nvSpPr>
        <p:spPr>
          <a:xfrm>
            <a:off x="0" y="2033719"/>
            <a:ext cx="9143999" cy="738664"/>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Summary of all significant and trending variables in:</a:t>
            </a:r>
          </a:p>
          <a:p>
            <a:endParaRPr lang="en-US" dirty="0"/>
          </a:p>
        </p:txBody>
      </p:sp>
      <p:sp>
        <p:nvSpPr>
          <p:cNvPr id="8" name="Rectangle 7"/>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Rectangle 5"/>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4" name="TextBox 13"/>
          <p:cNvSpPr txBox="1"/>
          <p:nvPr/>
        </p:nvSpPr>
        <p:spPr>
          <a:xfrm>
            <a:off x="194552" y="418282"/>
            <a:ext cx="5865779"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Multivariate Regressions</a:t>
            </a:r>
          </a:p>
        </p:txBody>
      </p:sp>
      <p:sp>
        <p:nvSpPr>
          <p:cNvPr id="7" name="TextBox 6"/>
          <p:cNvSpPr txBox="1"/>
          <p:nvPr/>
        </p:nvSpPr>
        <p:spPr>
          <a:xfrm>
            <a:off x="2033077" y="1974715"/>
            <a:ext cx="4776286" cy="3046988"/>
          </a:xfrm>
          <a:prstGeom prst="rect">
            <a:avLst/>
          </a:prstGeom>
          <a:noFill/>
        </p:spPr>
        <p:txBody>
          <a:bodyPr wrap="square" rtlCol="0">
            <a:spAutoFit/>
          </a:bodyPr>
          <a:lstStyle/>
          <a:p>
            <a:r>
              <a:rPr lang="en-US" sz="2400" dirty="0" smtClean="0">
                <a:latin typeface="Times New Roman" pitchFamily="18" charset="0"/>
                <a:cs typeface="Times New Roman" pitchFamily="18" charset="0"/>
              </a:rPr>
              <a:t>Model summaries are significant for</a:t>
            </a:r>
          </a:p>
          <a:p>
            <a:r>
              <a:rPr lang="en-US" sz="2400" dirty="0" smtClean="0">
                <a:latin typeface="Times New Roman" pitchFamily="18" charset="0"/>
                <a:cs typeface="Times New Roman" pitchFamily="18" charset="0"/>
              </a:rPr>
              <a:t>all dependent variables (TC, HDL,</a:t>
            </a:r>
          </a:p>
          <a:p>
            <a:r>
              <a:rPr lang="en-US" sz="2400" dirty="0" smtClean="0">
                <a:latin typeface="Times New Roman" pitchFamily="18" charset="0"/>
                <a:cs typeface="Times New Roman" pitchFamily="18" charset="0"/>
              </a:rPr>
              <a:t>LDL, TG, TG/HDL, TC/HDL)</a:t>
            </a:r>
          </a:p>
          <a:p>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BDI is not significant in any model</a:t>
            </a:r>
          </a:p>
          <a:p>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Significance driven by covariates</a:t>
            </a:r>
          </a:p>
          <a:p>
            <a:r>
              <a:rPr lang="en-US" sz="2400" dirty="0" smtClean="0">
                <a:latin typeface="Times New Roman" pitchFamily="18" charset="0"/>
                <a:cs typeface="Times New Roman" pitchFamily="18" charset="0"/>
              </a:rPr>
              <a:t>(gender, waist circumference, age)</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Rectangle 5"/>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4" name="TextBox 13"/>
          <p:cNvSpPr txBox="1"/>
          <p:nvPr/>
        </p:nvSpPr>
        <p:spPr>
          <a:xfrm>
            <a:off x="194552" y="418282"/>
            <a:ext cx="5865779"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Multivariate Regressions</a:t>
            </a:r>
          </a:p>
        </p:txBody>
      </p:sp>
      <p:sp>
        <p:nvSpPr>
          <p:cNvPr id="7" name="TextBox 6"/>
          <p:cNvSpPr txBox="1"/>
          <p:nvPr/>
        </p:nvSpPr>
        <p:spPr>
          <a:xfrm>
            <a:off x="2033077" y="1974715"/>
            <a:ext cx="4776286" cy="3046988"/>
          </a:xfrm>
          <a:prstGeom prst="rect">
            <a:avLst/>
          </a:prstGeom>
          <a:noFill/>
        </p:spPr>
        <p:txBody>
          <a:bodyPr wrap="square" rtlCol="0">
            <a:spAutoFit/>
          </a:bodyPr>
          <a:lstStyle/>
          <a:p>
            <a:r>
              <a:rPr lang="en-US" sz="2400" dirty="0" smtClean="0">
                <a:latin typeface="Times New Roman" pitchFamily="18" charset="0"/>
                <a:cs typeface="Times New Roman" pitchFamily="18" charset="0"/>
              </a:rPr>
              <a:t>Model summaries are significant for</a:t>
            </a:r>
          </a:p>
          <a:p>
            <a:r>
              <a:rPr lang="en-US" sz="2400" dirty="0" smtClean="0">
                <a:latin typeface="Times New Roman" pitchFamily="18" charset="0"/>
                <a:cs typeface="Times New Roman" pitchFamily="18" charset="0"/>
              </a:rPr>
              <a:t>all dependent variables (TC, HDL,</a:t>
            </a:r>
          </a:p>
          <a:p>
            <a:r>
              <a:rPr lang="en-US" sz="2400" dirty="0" smtClean="0">
                <a:latin typeface="Times New Roman" pitchFamily="18" charset="0"/>
                <a:cs typeface="Times New Roman" pitchFamily="18" charset="0"/>
              </a:rPr>
              <a:t>LDL, TG, TG/HDL, TC/HDL)</a:t>
            </a:r>
          </a:p>
          <a:p>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BDI is not significant in any model</a:t>
            </a:r>
          </a:p>
          <a:p>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Significance driven by covariates</a:t>
            </a:r>
          </a:p>
          <a:p>
            <a:r>
              <a:rPr lang="en-US" sz="2400" dirty="0" smtClean="0">
                <a:latin typeface="Times New Roman" pitchFamily="18" charset="0"/>
                <a:cs typeface="Times New Roman" pitchFamily="18" charset="0"/>
              </a:rPr>
              <a:t>(gender, waist circumference, age)</a:t>
            </a:r>
            <a:endParaRPr lang="en-US" sz="2400" dirty="0">
              <a:latin typeface="Times New Roman" pitchFamily="18" charset="0"/>
              <a:cs typeface="Times New Roman" pitchFamily="18" charset="0"/>
            </a:endParaRPr>
          </a:p>
        </p:txBody>
      </p:sp>
      <p:pic>
        <p:nvPicPr>
          <p:cNvPr id="9" name="Picture 8" descr="500px-RedX.svg.png"/>
          <p:cNvPicPr>
            <a:picLocks noChangeAspect="1"/>
          </p:cNvPicPr>
          <p:nvPr/>
        </p:nvPicPr>
        <p:blipFill>
          <a:blip r:embed="rId5"/>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8" name="TextBox 7"/>
          <p:cNvSpPr txBox="1"/>
          <p:nvPr/>
        </p:nvSpPr>
        <p:spPr>
          <a:xfrm>
            <a:off x="894945" y="2221637"/>
            <a:ext cx="7580461" cy="1569660"/>
          </a:xfrm>
          <a:prstGeom prst="rect">
            <a:avLst/>
          </a:prstGeom>
          <a:noFill/>
        </p:spPr>
        <p:txBody>
          <a:bodyPr wrap="square" rtlCol="0">
            <a:spAutoFit/>
          </a:bodyPr>
          <a:lstStyle/>
          <a:p>
            <a:pPr marL="742950" indent="-742950">
              <a:buAutoNum type="arabicPeriod"/>
            </a:pPr>
            <a:r>
              <a:rPr lang="en-US" sz="3200" strike="sngStrike" dirty="0" smtClean="0">
                <a:latin typeface="Times New Roman" pitchFamily="18" charset="0"/>
                <a:cs typeface="Times New Roman" pitchFamily="18" charset="0"/>
              </a:rPr>
              <a:t>Baseline Values (Men vs. Women)</a:t>
            </a:r>
          </a:p>
          <a:p>
            <a:pPr marL="742950" indent="-742950">
              <a:buAutoNum type="arabicPeriod"/>
            </a:pPr>
            <a:r>
              <a:rPr lang="en-US" sz="3200" dirty="0" smtClean="0">
                <a:solidFill>
                  <a:srgbClr val="CCECFF"/>
                </a:solidFill>
                <a:latin typeface="Times New Roman" pitchFamily="18" charset="0"/>
                <a:cs typeface="Times New Roman" pitchFamily="18" charset="0"/>
              </a:rPr>
              <a:t>Beck Depression Inventory</a:t>
            </a:r>
          </a:p>
          <a:p>
            <a:pPr marL="742950" indent="-742950">
              <a:buAutoNum type="arabicPeriod"/>
            </a:pPr>
            <a:r>
              <a:rPr lang="en-US" sz="3200" dirty="0" smtClean="0">
                <a:latin typeface="Times New Roman" pitchFamily="18" charset="0"/>
                <a:cs typeface="Times New Roman" pitchFamily="18" charset="0"/>
              </a:rPr>
              <a:t>Psychological General Well Being Index</a:t>
            </a:r>
          </a:p>
        </p:txBody>
      </p:sp>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 name="Picture 2"/>
          <p:cNvPicPr>
            <a:picLocks noChangeAspect="1" noChangeArrowheads="1"/>
          </p:cNvPicPr>
          <p:nvPr/>
        </p:nvPicPr>
        <p:blipFill>
          <a:blip r:embed="rId5"/>
          <a:srcRect/>
          <a:stretch>
            <a:fillRect/>
          </a:stretch>
        </p:blipFill>
        <p:spPr bwMode="auto">
          <a:xfrm>
            <a:off x="5797684" y="2142720"/>
            <a:ext cx="2947483" cy="2315880"/>
          </a:xfrm>
          <a:prstGeom prst="rect">
            <a:avLst/>
          </a:prstGeom>
          <a:noFill/>
          <a:ln w="9525">
            <a:noFill/>
            <a:miter lim="800000"/>
            <a:headEnd/>
            <a:tailEnd/>
          </a:ln>
        </p:spPr>
      </p:pic>
      <p:sp>
        <p:nvSpPr>
          <p:cNvPr id="7" name="TextBox 6"/>
          <p:cNvSpPr txBox="1"/>
          <p:nvPr/>
        </p:nvSpPr>
        <p:spPr>
          <a:xfrm>
            <a:off x="330740" y="2033084"/>
            <a:ext cx="5262664" cy="3154710"/>
          </a:xfrm>
          <a:prstGeom prst="rect">
            <a:avLst/>
          </a:prstGeom>
          <a:noFill/>
        </p:spPr>
        <p:txBody>
          <a:bodyPr wrap="square" rtlCol="0">
            <a:spAutoFit/>
          </a:bodyPr>
          <a:lstStyle/>
          <a:p>
            <a:r>
              <a:rPr lang="en-US" sz="2100" dirty="0" smtClean="0">
                <a:latin typeface="Times New Roman" pitchFamily="18" charset="0"/>
                <a:cs typeface="Times New Roman" pitchFamily="18" charset="0"/>
              </a:rPr>
              <a:t>The closest model to significance is</a:t>
            </a:r>
          </a:p>
          <a:p>
            <a:r>
              <a:rPr lang="en-US" sz="2000" dirty="0" smtClean="0">
                <a:latin typeface="Times New Roman" pitchFamily="18" charset="0"/>
                <a:cs typeface="Times New Roman" pitchFamily="18" charset="0"/>
              </a:rPr>
              <a:t>TC/HDL predicting BDI score </a:t>
            </a:r>
            <a:r>
              <a:rPr lang="en-US" sz="1600" dirty="0" smtClean="0">
                <a:latin typeface="Times New Roman" pitchFamily="18" charset="0"/>
                <a:cs typeface="Times New Roman" pitchFamily="18" charset="0"/>
              </a:rPr>
              <a:t>(p=0.09)</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As TC/HDL increases, BDI score worsens</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No covariate is close to significance</a:t>
            </a: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R</a:t>
            </a:r>
            <a:r>
              <a:rPr lang="en-US" sz="2000" baseline="30000" dirty="0" smtClean="0">
                <a:latin typeface="Times New Roman" pitchFamily="18" charset="0"/>
                <a:cs typeface="Times New Roman" pitchFamily="18" charset="0"/>
              </a:rPr>
              <a:t>2 </a:t>
            </a:r>
            <a:r>
              <a:rPr lang="en-US" sz="2000" dirty="0" smtClean="0">
                <a:latin typeface="Times New Roman" pitchFamily="18" charset="0"/>
                <a:cs typeface="Times New Roman" pitchFamily="18" charset="0"/>
              </a:rPr>
              <a:t>= 0.03       Adjusted R</a:t>
            </a:r>
            <a:r>
              <a:rPr lang="en-US" sz="2000" baseline="30000" dirty="0" smtClean="0">
                <a:latin typeface="Times New Roman" pitchFamily="18" charset="0"/>
                <a:cs typeface="Times New Roman" pitchFamily="18" charset="0"/>
              </a:rPr>
              <a:t>2 </a:t>
            </a:r>
            <a:r>
              <a:rPr lang="en-US" sz="2000" dirty="0" smtClean="0">
                <a:latin typeface="Times New Roman" pitchFamily="18" charset="0"/>
                <a:cs typeface="Times New Roman" pitchFamily="18" charset="0"/>
              </a:rPr>
              <a:t>= 0.02</a:t>
            </a:r>
          </a:p>
          <a:p>
            <a:endParaRPr lang="en-US" dirty="0"/>
          </a:p>
        </p:txBody>
      </p:sp>
      <p:sp>
        <p:nvSpPr>
          <p:cNvPr id="8" name="Right Arrow 7"/>
          <p:cNvSpPr/>
          <p:nvPr/>
        </p:nvSpPr>
        <p:spPr>
          <a:xfrm>
            <a:off x="4883282" y="3083674"/>
            <a:ext cx="807394" cy="2140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5865779"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Linear Regressions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2" name="Picture 2"/>
          <p:cNvPicPr>
            <a:picLocks noChangeAspect="1" noChangeArrowheads="1"/>
          </p:cNvPicPr>
          <p:nvPr/>
        </p:nvPicPr>
        <p:blipFill>
          <a:blip r:embed="rId5"/>
          <a:srcRect/>
          <a:stretch>
            <a:fillRect/>
          </a:stretch>
        </p:blipFill>
        <p:spPr bwMode="auto">
          <a:xfrm>
            <a:off x="5797684" y="2142720"/>
            <a:ext cx="2947483" cy="2315880"/>
          </a:xfrm>
          <a:prstGeom prst="rect">
            <a:avLst/>
          </a:prstGeom>
          <a:noFill/>
          <a:ln w="9525">
            <a:noFill/>
            <a:miter lim="800000"/>
            <a:headEnd/>
            <a:tailEnd/>
          </a:ln>
        </p:spPr>
      </p:pic>
      <p:sp>
        <p:nvSpPr>
          <p:cNvPr id="7" name="TextBox 6"/>
          <p:cNvSpPr txBox="1"/>
          <p:nvPr/>
        </p:nvSpPr>
        <p:spPr>
          <a:xfrm>
            <a:off x="330740" y="2033084"/>
            <a:ext cx="5262664" cy="3154710"/>
          </a:xfrm>
          <a:prstGeom prst="rect">
            <a:avLst/>
          </a:prstGeom>
          <a:noFill/>
        </p:spPr>
        <p:txBody>
          <a:bodyPr wrap="square" rtlCol="0">
            <a:spAutoFit/>
          </a:bodyPr>
          <a:lstStyle/>
          <a:p>
            <a:r>
              <a:rPr lang="en-US" sz="2100" dirty="0" smtClean="0">
                <a:latin typeface="Times New Roman" pitchFamily="18" charset="0"/>
                <a:cs typeface="Times New Roman" pitchFamily="18" charset="0"/>
              </a:rPr>
              <a:t>The closest model to significance is</a:t>
            </a:r>
          </a:p>
          <a:p>
            <a:r>
              <a:rPr lang="en-US" sz="2000" dirty="0" smtClean="0">
                <a:latin typeface="Times New Roman" pitchFamily="18" charset="0"/>
                <a:cs typeface="Times New Roman" pitchFamily="18" charset="0"/>
              </a:rPr>
              <a:t>TC/HDL predicting BDI score </a:t>
            </a:r>
            <a:r>
              <a:rPr lang="en-US" sz="1600" dirty="0" smtClean="0">
                <a:latin typeface="Times New Roman" pitchFamily="18" charset="0"/>
                <a:cs typeface="Times New Roman" pitchFamily="18" charset="0"/>
              </a:rPr>
              <a:t>(p=0.09)</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As TC/HDL increases, BDI score worsens</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No covariate is close to significance</a:t>
            </a: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R</a:t>
            </a:r>
            <a:r>
              <a:rPr lang="en-US" sz="2000" baseline="30000" dirty="0" smtClean="0">
                <a:latin typeface="Times New Roman" pitchFamily="18" charset="0"/>
                <a:cs typeface="Times New Roman" pitchFamily="18" charset="0"/>
              </a:rPr>
              <a:t>2 </a:t>
            </a:r>
            <a:r>
              <a:rPr lang="en-US" sz="2000" dirty="0" smtClean="0">
                <a:latin typeface="Times New Roman" pitchFamily="18" charset="0"/>
                <a:cs typeface="Times New Roman" pitchFamily="18" charset="0"/>
              </a:rPr>
              <a:t>= 0.03       Adjusted R</a:t>
            </a:r>
            <a:r>
              <a:rPr lang="en-US" sz="2000" baseline="30000" dirty="0" smtClean="0">
                <a:latin typeface="Times New Roman" pitchFamily="18" charset="0"/>
                <a:cs typeface="Times New Roman" pitchFamily="18" charset="0"/>
              </a:rPr>
              <a:t>2 </a:t>
            </a:r>
            <a:r>
              <a:rPr lang="en-US" sz="2000" dirty="0" smtClean="0">
                <a:latin typeface="Times New Roman" pitchFamily="18" charset="0"/>
                <a:cs typeface="Times New Roman" pitchFamily="18" charset="0"/>
              </a:rPr>
              <a:t>= 0.02</a:t>
            </a:r>
          </a:p>
          <a:p>
            <a:endParaRPr lang="en-US" dirty="0"/>
          </a:p>
        </p:txBody>
      </p:sp>
      <p:sp>
        <p:nvSpPr>
          <p:cNvPr id="8" name="Right Arrow 7"/>
          <p:cNvSpPr/>
          <p:nvPr/>
        </p:nvSpPr>
        <p:spPr>
          <a:xfrm>
            <a:off x="4883282" y="3083674"/>
            <a:ext cx="807394" cy="2140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5865779"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Linear Regressions</a:t>
            </a:r>
          </a:p>
        </p:txBody>
      </p:sp>
      <p:pic>
        <p:nvPicPr>
          <p:cNvPr id="11" name="Picture 10" descr="500px-RedX.svg.png"/>
          <p:cNvPicPr>
            <a:picLocks noChangeAspect="1"/>
          </p:cNvPicPr>
          <p:nvPr/>
        </p:nvPicPr>
        <p:blipFill>
          <a:blip r:embed="rId6"/>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1031132" y="2033084"/>
            <a:ext cx="5710137" cy="2354491"/>
          </a:xfrm>
          <a:prstGeom prst="rect">
            <a:avLst/>
          </a:prstGeom>
          <a:noFill/>
        </p:spPr>
        <p:txBody>
          <a:bodyPr wrap="square" rtlCol="0">
            <a:spAutoFit/>
          </a:bodyPr>
          <a:lstStyle/>
          <a:p>
            <a:r>
              <a:rPr lang="en-US" sz="2100" b="1" dirty="0" smtClean="0">
                <a:latin typeface="Times New Roman" pitchFamily="18" charset="0"/>
                <a:cs typeface="Times New Roman" pitchFamily="18" charset="0"/>
              </a:rPr>
              <a:t>There is one trending model and one significant:</a:t>
            </a:r>
          </a:p>
          <a:p>
            <a:endParaRPr lang="en-US" sz="2100" dirty="0" smtClean="0">
              <a:latin typeface="Times New Roman" pitchFamily="18" charset="0"/>
              <a:cs typeface="Times New Roman" pitchFamily="18" charset="0"/>
            </a:endParaRPr>
          </a:p>
          <a:p>
            <a:r>
              <a:rPr lang="en-US" sz="2100" dirty="0" smtClean="0">
                <a:latin typeface="Times New Roman" pitchFamily="18" charset="0"/>
                <a:cs typeface="Times New Roman" pitchFamily="18" charset="0"/>
              </a:rPr>
              <a:t>1.  Total cholesterol predicting depression status</a:t>
            </a:r>
          </a:p>
          <a:p>
            <a:r>
              <a:rPr lang="en-US" sz="2100" dirty="0" smtClean="0">
                <a:latin typeface="Times New Roman" pitchFamily="18" charset="0"/>
                <a:cs typeface="Times New Roman" pitchFamily="18" charset="0"/>
              </a:rPr>
              <a:t>     (depressed=8; not depressed=89): p=0.069 </a:t>
            </a:r>
          </a:p>
          <a:p>
            <a:endParaRPr lang="en-US" sz="2100" dirty="0" smtClean="0">
              <a:latin typeface="Times New Roman" pitchFamily="18" charset="0"/>
              <a:cs typeface="Times New Roman" pitchFamily="18" charset="0"/>
            </a:endParaRPr>
          </a:p>
          <a:p>
            <a:r>
              <a:rPr lang="en-US" sz="2100" dirty="0" smtClean="0">
                <a:latin typeface="Times New Roman" pitchFamily="18" charset="0"/>
                <a:cs typeface="Times New Roman" pitchFamily="18" charset="0"/>
              </a:rPr>
              <a:t>2.  Total cholesterol predicting BDI mean score</a:t>
            </a:r>
          </a:p>
          <a:p>
            <a:r>
              <a:rPr lang="en-US" sz="2100" dirty="0" smtClean="0">
                <a:latin typeface="Times New Roman" pitchFamily="18" charset="0"/>
                <a:cs typeface="Times New Roman" pitchFamily="18" charset="0"/>
              </a:rPr>
              <a:t>     (above or below the mean score): p=0.041</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8" name="TextBox 7"/>
          <p:cNvSpPr txBox="1"/>
          <p:nvPr/>
        </p:nvSpPr>
        <p:spPr>
          <a:xfrm>
            <a:off x="2023354" y="2568262"/>
            <a:ext cx="524320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No covariate (age, gender, WC, or BMI) is significant</a:t>
            </a: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srcRect/>
          <a:stretch>
            <a:fillRect/>
          </a:stretch>
        </p:blipFill>
        <p:spPr bwMode="auto">
          <a:xfrm>
            <a:off x="1837312" y="3161489"/>
            <a:ext cx="5429250" cy="790575"/>
          </a:xfrm>
          <a:prstGeom prst="rect">
            <a:avLst/>
          </a:prstGeom>
          <a:noFill/>
          <a:ln w="9525">
            <a:noFill/>
            <a:miter lim="800000"/>
            <a:headEnd/>
            <a:tailEnd/>
          </a:ln>
        </p:spPr>
      </p:pic>
      <p:sp>
        <p:nvSpPr>
          <p:cNvPr id="11" name="TextBox 10"/>
          <p:cNvSpPr txBox="1"/>
          <p:nvPr/>
        </p:nvSpPr>
        <p:spPr>
          <a:xfrm>
            <a:off x="1701120" y="4455585"/>
            <a:ext cx="4406629" cy="369332"/>
          </a:xfrm>
          <a:prstGeom prst="rect">
            <a:avLst/>
          </a:prstGeom>
          <a:noFill/>
        </p:spPr>
        <p:txBody>
          <a:bodyPr wrap="square" rtlCol="0">
            <a:spAutoFit/>
          </a:bodyPr>
          <a:lstStyle/>
          <a:p>
            <a:r>
              <a:rPr lang="en-US" dirty="0" smtClean="0">
                <a:latin typeface="Times New Roman" pitchFamily="18" charset="0"/>
                <a:cs typeface="Times New Roman" pitchFamily="18" charset="0"/>
              </a:rPr>
              <a:t>Exp(B) is the odds ratio:</a:t>
            </a:r>
          </a:p>
        </p:txBody>
      </p:sp>
      <p:sp>
        <p:nvSpPr>
          <p:cNvPr id="12" name="TextBox 11"/>
          <p:cNvSpPr txBox="1"/>
          <p:nvPr/>
        </p:nvSpPr>
        <p:spPr>
          <a:xfrm>
            <a:off x="4114818" y="4363252"/>
            <a:ext cx="2894389" cy="923330"/>
          </a:xfrm>
          <a:prstGeom prst="rect">
            <a:avLst/>
          </a:prstGeom>
          <a:noFill/>
        </p:spPr>
        <p:txBody>
          <a:bodyPr wrap="square" rtlCol="0">
            <a:spAutoFit/>
          </a:bodyPr>
          <a:lstStyle/>
          <a:p>
            <a:r>
              <a:rPr lang="en-US" dirty="0" smtClean="0">
                <a:latin typeface="Times New Roman" pitchFamily="18" charset="0"/>
                <a:cs typeface="Times New Roman" pitchFamily="18" charset="0"/>
              </a:rPr>
              <a:t>____________________</a:t>
            </a:r>
          </a:p>
          <a:p>
            <a:r>
              <a:rPr lang="en-US" dirty="0" smtClean="0">
                <a:latin typeface="Times New Roman" pitchFamily="18" charset="0"/>
                <a:cs typeface="Times New Roman" pitchFamily="18" charset="0"/>
              </a:rPr>
              <a:t> 89 non-depression cases</a:t>
            </a:r>
          </a:p>
          <a:p>
            <a:endParaRPr lang="en-US" dirty="0">
              <a:latin typeface="Times New Roman" pitchFamily="18" charset="0"/>
              <a:cs typeface="Times New Roman" pitchFamily="18" charset="0"/>
            </a:endParaRPr>
          </a:p>
        </p:txBody>
      </p:sp>
      <p:sp>
        <p:nvSpPr>
          <p:cNvPr id="14" name="TextBox 13"/>
          <p:cNvSpPr txBox="1"/>
          <p:nvPr/>
        </p:nvSpPr>
        <p:spPr>
          <a:xfrm>
            <a:off x="4402203" y="4256244"/>
            <a:ext cx="2538912" cy="646331"/>
          </a:xfrm>
          <a:prstGeom prst="rect">
            <a:avLst/>
          </a:prstGeom>
          <a:noFill/>
        </p:spPr>
        <p:txBody>
          <a:bodyPr wrap="square" rtlCol="0">
            <a:spAutoFit/>
          </a:bodyPr>
          <a:lstStyle/>
          <a:p>
            <a:r>
              <a:rPr lang="en-US" dirty="0" smtClean="0">
                <a:latin typeface="Times New Roman" pitchFamily="18" charset="0"/>
                <a:cs typeface="Times New Roman" pitchFamily="18" charset="0"/>
              </a:rPr>
              <a:t>8 depression cases</a:t>
            </a:r>
          </a:p>
          <a:p>
            <a:endParaRPr lang="en-US" dirty="0"/>
          </a:p>
        </p:txBody>
      </p:sp>
      <p:sp>
        <p:nvSpPr>
          <p:cNvPr id="15" name="TextBox 14"/>
          <p:cNvSpPr txBox="1"/>
          <p:nvPr/>
        </p:nvSpPr>
        <p:spPr>
          <a:xfrm>
            <a:off x="6610364" y="4474875"/>
            <a:ext cx="2086174"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0.90</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pic>
        <p:nvPicPr>
          <p:cNvPr id="2051" name="Picture 3"/>
          <p:cNvPicPr>
            <a:picLocks noChangeAspect="1" noChangeArrowheads="1"/>
          </p:cNvPicPr>
          <p:nvPr/>
        </p:nvPicPr>
        <p:blipFill>
          <a:blip r:embed="rId5"/>
          <a:srcRect/>
          <a:stretch>
            <a:fillRect/>
          </a:stretch>
        </p:blipFill>
        <p:spPr bwMode="auto">
          <a:xfrm>
            <a:off x="2023354" y="2654341"/>
            <a:ext cx="5048250" cy="904875"/>
          </a:xfrm>
          <a:prstGeom prst="rect">
            <a:avLst/>
          </a:prstGeom>
          <a:noFill/>
          <a:ln w="9525">
            <a:noFill/>
            <a:miter lim="800000"/>
            <a:headEnd/>
            <a:tailEnd/>
          </a:ln>
        </p:spPr>
      </p:pic>
      <p:sp>
        <p:nvSpPr>
          <p:cNvPr id="11" name="TextBox 10"/>
          <p:cNvSpPr txBox="1"/>
          <p:nvPr/>
        </p:nvSpPr>
        <p:spPr>
          <a:xfrm>
            <a:off x="2" y="3910519"/>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This determines whether or not a variable</a:t>
            </a:r>
          </a:p>
          <a:p>
            <a:pPr algn="ctr"/>
            <a:r>
              <a:rPr lang="en-US" dirty="0" smtClean="0">
                <a:latin typeface="Times New Roman" pitchFamily="18" charset="0"/>
                <a:cs typeface="Times New Roman" pitchFamily="18" charset="0"/>
              </a:rPr>
              <a:t>would be significant in the model: p=0.07</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4359029" y="2690902"/>
            <a:ext cx="391052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Testing the null hypothesis that total cholesterol does </a:t>
            </a:r>
            <a:r>
              <a:rPr lang="en-US" i="1" dirty="0" smtClean="0">
                <a:latin typeface="Times New Roman" pitchFamily="18" charset="0"/>
                <a:cs typeface="Times New Roman" pitchFamily="18" charset="0"/>
              </a:rPr>
              <a:t>not</a:t>
            </a:r>
            <a:r>
              <a:rPr lang="en-US" dirty="0" smtClean="0">
                <a:latin typeface="Times New Roman" pitchFamily="18" charset="0"/>
                <a:cs typeface="Times New Roman" pitchFamily="18" charset="0"/>
              </a:rPr>
              <a:t> predict depression; If significant, accept null hypothesis</a:t>
            </a:r>
            <a:endParaRPr lang="en-US"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a:srcRect/>
          <a:stretch>
            <a:fillRect/>
          </a:stretch>
        </p:blipFill>
        <p:spPr bwMode="auto">
          <a:xfrm>
            <a:off x="846307" y="2514160"/>
            <a:ext cx="3483538" cy="1109800"/>
          </a:xfrm>
          <a:prstGeom prst="rect">
            <a:avLst/>
          </a:prstGeom>
          <a:noFill/>
          <a:ln w="9525">
            <a:noFill/>
            <a:miter lim="800000"/>
            <a:headEnd/>
            <a:tailEnd/>
          </a:ln>
        </p:spPr>
      </p:pic>
      <p:pic>
        <p:nvPicPr>
          <p:cNvPr id="12" name="Picture 2"/>
          <p:cNvPicPr>
            <a:picLocks noChangeAspect="1" noChangeArrowheads="1"/>
          </p:cNvPicPr>
          <p:nvPr/>
        </p:nvPicPr>
        <p:blipFill>
          <a:blip r:embed="rId6"/>
          <a:srcRect/>
          <a:stretch>
            <a:fillRect/>
          </a:stretch>
        </p:blipFill>
        <p:spPr bwMode="auto">
          <a:xfrm>
            <a:off x="1585913" y="4085305"/>
            <a:ext cx="5972175" cy="981075"/>
          </a:xfrm>
          <a:prstGeom prst="rect">
            <a:avLst/>
          </a:prstGeom>
          <a:noFill/>
          <a:ln w="9525">
            <a:noFill/>
            <a:miter lim="800000"/>
            <a:headEnd/>
            <a:tailEnd/>
          </a:ln>
        </p:spPr>
      </p:pic>
      <p:sp>
        <p:nvSpPr>
          <p:cNvPr id="13" name="TextBox 12"/>
          <p:cNvSpPr txBox="1"/>
          <p:nvPr/>
        </p:nvSpPr>
        <p:spPr>
          <a:xfrm>
            <a:off x="3" y="5194892"/>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Testing null hypothesis that the coefficient is 0;</a:t>
            </a:r>
          </a:p>
          <a:p>
            <a:pPr algn="ctr"/>
            <a:r>
              <a:rPr lang="en-US" dirty="0" smtClean="0">
                <a:latin typeface="Times New Roman" pitchFamily="18" charset="0"/>
                <a:cs typeface="Times New Roman" pitchFamily="18" charset="0"/>
              </a:rPr>
              <a:t>If significant, reject null hypothesis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0" y="3949430"/>
            <a:ext cx="9143998"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Pseudo-R</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values range from 0.03 to 0.07</a:t>
            </a:r>
            <a:endParaRPr lang="en-US"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srcRect/>
          <a:stretch>
            <a:fillRect/>
          </a:stretch>
        </p:blipFill>
        <p:spPr bwMode="auto">
          <a:xfrm>
            <a:off x="3086100" y="2497577"/>
            <a:ext cx="2971800" cy="114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pic>
        <p:nvPicPr>
          <p:cNvPr id="5122" name="Picture 2"/>
          <p:cNvPicPr>
            <a:picLocks noChangeAspect="1" noChangeArrowheads="1"/>
          </p:cNvPicPr>
          <p:nvPr/>
        </p:nvPicPr>
        <p:blipFill>
          <a:blip r:embed="rId5"/>
          <a:srcRect/>
          <a:stretch>
            <a:fillRect/>
          </a:stretch>
        </p:blipFill>
        <p:spPr bwMode="auto">
          <a:xfrm>
            <a:off x="1890713" y="2490788"/>
            <a:ext cx="5362575" cy="1876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89 cases are correctly predicted to be not depressed</a:t>
            </a:r>
          </a:p>
          <a:p>
            <a:pPr algn="ctr"/>
            <a:endParaRPr lang="en-US" dirty="0" smtClean="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890713" y="2490788"/>
            <a:ext cx="5362575" cy="1876425"/>
          </a:xfrm>
          <a:prstGeom prst="rect">
            <a:avLst/>
          </a:prstGeom>
          <a:noFill/>
          <a:ln w="9525">
            <a:noFill/>
            <a:miter lim="800000"/>
            <a:headEnd/>
            <a:tailEnd/>
          </a:ln>
        </p:spPr>
      </p:pic>
      <p:sp>
        <p:nvSpPr>
          <p:cNvPr id="12" name="Rectangle 11"/>
          <p:cNvSpPr/>
          <p:nvPr/>
        </p:nvSpPr>
        <p:spPr>
          <a:xfrm>
            <a:off x="4756826" y="3618689"/>
            <a:ext cx="846306"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No cases are observed to be not depressed but predicted to be depressed</a:t>
            </a:r>
          </a:p>
          <a:p>
            <a:pPr algn="ctr"/>
            <a:endParaRPr lang="en-US" dirty="0" smtClean="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890713" y="2490788"/>
            <a:ext cx="5362575" cy="1876425"/>
          </a:xfrm>
          <a:prstGeom prst="rect">
            <a:avLst/>
          </a:prstGeom>
          <a:noFill/>
          <a:ln w="9525">
            <a:noFill/>
            <a:miter lim="800000"/>
            <a:headEnd/>
            <a:tailEnd/>
          </a:ln>
        </p:spPr>
      </p:pic>
      <p:sp>
        <p:nvSpPr>
          <p:cNvPr id="12" name="Rectangle 11"/>
          <p:cNvSpPr/>
          <p:nvPr/>
        </p:nvSpPr>
        <p:spPr>
          <a:xfrm>
            <a:off x="5603132" y="3618684"/>
            <a:ext cx="710119"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710125"/>
            <a:ext cx="7295745" cy="954107"/>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Kramek</a:t>
            </a:r>
            <a:r>
              <a:rPr lang="en-US" sz="1200" dirty="0" smtClean="0">
                <a:latin typeface="Times New Roman" pitchFamily="18" charset="0"/>
                <a:cs typeface="Times New Roman" pitchFamily="18" charset="0"/>
              </a:rPr>
              <a:t> et al., 2010</a:t>
            </a:r>
            <a:endParaRPr lang="en-US" sz="12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No cases are observed to be depressed and correctly predicted</a:t>
            </a:r>
          </a:p>
          <a:p>
            <a:pPr algn="ctr"/>
            <a:endParaRPr lang="en-US" dirty="0" smtClean="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890713" y="2490788"/>
            <a:ext cx="5362575" cy="1876425"/>
          </a:xfrm>
          <a:prstGeom prst="rect">
            <a:avLst/>
          </a:prstGeom>
          <a:noFill/>
          <a:ln w="9525">
            <a:noFill/>
            <a:miter lim="800000"/>
            <a:headEnd/>
            <a:tailEnd/>
          </a:ln>
        </p:spPr>
      </p:pic>
      <p:sp>
        <p:nvSpPr>
          <p:cNvPr id="12" name="Rectangle 11"/>
          <p:cNvSpPr/>
          <p:nvPr/>
        </p:nvSpPr>
        <p:spPr>
          <a:xfrm>
            <a:off x="5603132" y="3774332"/>
            <a:ext cx="710119"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8 cases are observed to be depressed, but predicted to be not depressed</a:t>
            </a:r>
          </a:p>
          <a:p>
            <a:pPr algn="ctr"/>
            <a:endParaRPr lang="en-US" dirty="0" smtClean="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890713" y="2490788"/>
            <a:ext cx="5362575" cy="1876425"/>
          </a:xfrm>
          <a:prstGeom prst="rect">
            <a:avLst/>
          </a:prstGeom>
          <a:noFill/>
          <a:ln w="9525">
            <a:noFill/>
            <a:miter lim="800000"/>
            <a:headEnd/>
            <a:tailEnd/>
          </a:ln>
        </p:spPr>
      </p:pic>
      <p:sp>
        <p:nvSpPr>
          <p:cNvPr id="12" name="Rectangle 11"/>
          <p:cNvSpPr/>
          <p:nvPr/>
        </p:nvSpPr>
        <p:spPr>
          <a:xfrm>
            <a:off x="4747098" y="3774332"/>
            <a:ext cx="846281"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While total cholesterol accurately predicts 91.8% of all cases,</a:t>
            </a:r>
          </a:p>
          <a:p>
            <a:pPr algn="ctr"/>
            <a:r>
              <a:rPr lang="en-US" dirty="0" smtClean="0">
                <a:latin typeface="Times New Roman" pitchFamily="18" charset="0"/>
                <a:cs typeface="Times New Roman" pitchFamily="18" charset="0"/>
              </a:rPr>
              <a:t>it fails to predict 100% of all instances of depression </a:t>
            </a:r>
          </a:p>
          <a:p>
            <a:pPr algn="ctr"/>
            <a:endParaRPr lang="en-US" dirty="0" smtClean="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890713" y="2490788"/>
            <a:ext cx="5362575" cy="1876425"/>
          </a:xfrm>
          <a:prstGeom prst="rect">
            <a:avLst/>
          </a:prstGeom>
          <a:noFill/>
          <a:ln w="9525">
            <a:noFill/>
            <a:miter lim="800000"/>
            <a:headEnd/>
            <a:tailEnd/>
          </a:ln>
        </p:spPr>
      </p:pic>
      <p:sp>
        <p:nvSpPr>
          <p:cNvPr id="13" name="Rectangle 12"/>
          <p:cNvSpPr/>
          <p:nvPr/>
        </p:nvSpPr>
        <p:spPr>
          <a:xfrm>
            <a:off x="6338911" y="3959159"/>
            <a:ext cx="846281"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depression status</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While total cholesterol accurately predicts 91.8% of all cases,</a:t>
            </a:r>
          </a:p>
          <a:p>
            <a:pPr algn="ctr"/>
            <a:r>
              <a:rPr lang="en-US" dirty="0" smtClean="0">
                <a:latin typeface="Times New Roman" pitchFamily="18" charset="0"/>
                <a:cs typeface="Times New Roman" pitchFamily="18" charset="0"/>
              </a:rPr>
              <a:t>it fails to predict 100% of all instances of depression </a:t>
            </a:r>
          </a:p>
          <a:p>
            <a:pPr algn="ctr"/>
            <a:endParaRPr lang="en-US" dirty="0" smtClean="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srcRect/>
          <a:stretch>
            <a:fillRect/>
          </a:stretch>
        </p:blipFill>
        <p:spPr bwMode="auto">
          <a:xfrm>
            <a:off x="1890713" y="2490788"/>
            <a:ext cx="5362575" cy="1876425"/>
          </a:xfrm>
          <a:prstGeom prst="rect">
            <a:avLst/>
          </a:prstGeom>
          <a:noFill/>
          <a:ln w="9525">
            <a:noFill/>
            <a:miter lim="800000"/>
            <a:headEnd/>
            <a:tailEnd/>
          </a:ln>
        </p:spPr>
      </p:pic>
      <p:sp>
        <p:nvSpPr>
          <p:cNvPr id="13" name="Rectangle 12"/>
          <p:cNvSpPr/>
          <p:nvPr/>
        </p:nvSpPr>
        <p:spPr>
          <a:xfrm>
            <a:off x="6338911" y="3959159"/>
            <a:ext cx="846281"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2" name="Picture 11" descr="500px-RedX.svg.png"/>
          <p:cNvPicPr>
            <a:picLocks noChangeAspect="1"/>
          </p:cNvPicPr>
          <p:nvPr/>
        </p:nvPicPr>
        <p:blipFill>
          <a:blip r:embed="rId7"/>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8" name="TextBox 7"/>
          <p:cNvSpPr txBox="1"/>
          <p:nvPr/>
        </p:nvSpPr>
        <p:spPr>
          <a:xfrm>
            <a:off x="2023354" y="2568262"/>
            <a:ext cx="524320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No covariate (age, gender, WC, or BMI) is significant</a:t>
            </a:r>
            <a:endParaRPr lang="en-US"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5"/>
          <a:srcRect/>
          <a:stretch>
            <a:fillRect/>
          </a:stretch>
        </p:blipFill>
        <p:spPr bwMode="auto">
          <a:xfrm>
            <a:off x="2081213" y="3034219"/>
            <a:ext cx="4981575" cy="876300"/>
          </a:xfrm>
          <a:prstGeom prst="rect">
            <a:avLst/>
          </a:prstGeom>
          <a:noFill/>
          <a:ln w="9525">
            <a:noFill/>
            <a:miter lim="800000"/>
            <a:headEnd/>
            <a:tailEnd/>
          </a:ln>
        </p:spPr>
      </p:pic>
      <p:sp>
        <p:nvSpPr>
          <p:cNvPr id="11" name="TextBox 10"/>
          <p:cNvSpPr txBox="1"/>
          <p:nvPr/>
        </p:nvSpPr>
        <p:spPr>
          <a:xfrm>
            <a:off x="2" y="4036979"/>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Determining whether or not a variable</a:t>
            </a:r>
          </a:p>
          <a:p>
            <a:pPr algn="ctr"/>
            <a:r>
              <a:rPr lang="en-US" dirty="0" smtClean="0">
                <a:latin typeface="Times New Roman" pitchFamily="18" charset="0"/>
                <a:cs typeface="Times New Roman" pitchFamily="18" charset="0"/>
              </a:rPr>
              <a:t>would be significant in the model: p=0.04</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pic>
        <p:nvPicPr>
          <p:cNvPr id="8194" name="Picture 2"/>
          <p:cNvPicPr>
            <a:picLocks noChangeAspect="1" noChangeArrowheads="1"/>
          </p:cNvPicPr>
          <p:nvPr/>
        </p:nvPicPr>
        <p:blipFill>
          <a:blip r:embed="rId5"/>
          <a:srcRect/>
          <a:stretch>
            <a:fillRect/>
          </a:stretch>
        </p:blipFill>
        <p:spPr bwMode="auto">
          <a:xfrm>
            <a:off x="1044426" y="2554710"/>
            <a:ext cx="3314603" cy="1040066"/>
          </a:xfrm>
          <a:prstGeom prst="rect">
            <a:avLst/>
          </a:prstGeom>
          <a:noFill/>
          <a:ln w="9525">
            <a:noFill/>
            <a:miter lim="800000"/>
            <a:headEnd/>
            <a:tailEnd/>
          </a:ln>
        </p:spPr>
      </p:pic>
      <p:pic>
        <p:nvPicPr>
          <p:cNvPr id="8195" name="Picture 3"/>
          <p:cNvPicPr>
            <a:picLocks noChangeAspect="1" noChangeArrowheads="1"/>
          </p:cNvPicPr>
          <p:nvPr/>
        </p:nvPicPr>
        <p:blipFill>
          <a:blip r:embed="rId6"/>
          <a:srcRect/>
          <a:stretch>
            <a:fillRect/>
          </a:stretch>
        </p:blipFill>
        <p:spPr bwMode="auto">
          <a:xfrm>
            <a:off x="1571625" y="4139573"/>
            <a:ext cx="6000750" cy="1009650"/>
          </a:xfrm>
          <a:prstGeom prst="rect">
            <a:avLst/>
          </a:prstGeom>
          <a:noFill/>
          <a:ln w="9525">
            <a:noFill/>
            <a:miter lim="800000"/>
            <a:headEnd/>
            <a:tailEnd/>
          </a:ln>
        </p:spPr>
      </p:pic>
      <p:sp>
        <p:nvSpPr>
          <p:cNvPr id="12" name="TextBox 11"/>
          <p:cNvSpPr txBox="1"/>
          <p:nvPr/>
        </p:nvSpPr>
        <p:spPr>
          <a:xfrm>
            <a:off x="4359029" y="2690902"/>
            <a:ext cx="391052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Testing the null hypothesis that total cholesterol does </a:t>
            </a:r>
            <a:r>
              <a:rPr lang="en-US" i="1" dirty="0" smtClean="0">
                <a:latin typeface="Times New Roman" pitchFamily="18" charset="0"/>
                <a:cs typeface="Times New Roman" pitchFamily="18" charset="0"/>
              </a:rPr>
              <a:t>not</a:t>
            </a:r>
            <a:r>
              <a:rPr lang="en-US" dirty="0" smtClean="0">
                <a:latin typeface="Times New Roman" pitchFamily="18" charset="0"/>
                <a:cs typeface="Times New Roman" pitchFamily="18" charset="0"/>
              </a:rPr>
              <a:t> predict BDI mean; If significant, accept null hypothesis</a:t>
            </a:r>
            <a:endParaRPr lang="en-US" dirty="0">
              <a:latin typeface="Times New Roman" pitchFamily="18" charset="0"/>
              <a:cs typeface="Times New Roman" pitchFamily="18" charset="0"/>
            </a:endParaRPr>
          </a:p>
        </p:txBody>
      </p:sp>
      <p:sp>
        <p:nvSpPr>
          <p:cNvPr id="13" name="TextBox 12"/>
          <p:cNvSpPr txBox="1"/>
          <p:nvPr/>
        </p:nvSpPr>
        <p:spPr>
          <a:xfrm>
            <a:off x="3" y="5224076"/>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Testing null hypothesis that the coefficient is 0;</a:t>
            </a:r>
          </a:p>
          <a:p>
            <a:pPr algn="ctr"/>
            <a:r>
              <a:rPr lang="en-US" dirty="0" smtClean="0">
                <a:latin typeface="Times New Roman" pitchFamily="18" charset="0"/>
                <a:cs typeface="Times New Roman" pitchFamily="18" charset="0"/>
              </a:rPr>
              <a:t>If significant, reject null hypothesis</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pic>
        <p:nvPicPr>
          <p:cNvPr id="9218" name="Picture 2"/>
          <p:cNvPicPr>
            <a:picLocks noChangeAspect="1" noChangeArrowheads="1"/>
          </p:cNvPicPr>
          <p:nvPr/>
        </p:nvPicPr>
        <p:blipFill>
          <a:blip r:embed="rId5"/>
          <a:srcRect/>
          <a:stretch>
            <a:fillRect/>
          </a:stretch>
        </p:blipFill>
        <p:spPr bwMode="auto">
          <a:xfrm>
            <a:off x="3048000" y="2838450"/>
            <a:ext cx="3048000" cy="1181100"/>
          </a:xfrm>
          <a:prstGeom prst="rect">
            <a:avLst/>
          </a:prstGeom>
          <a:noFill/>
          <a:ln w="9525">
            <a:noFill/>
            <a:miter lim="800000"/>
            <a:headEnd/>
            <a:tailEnd/>
          </a:ln>
        </p:spPr>
      </p:pic>
      <p:sp>
        <p:nvSpPr>
          <p:cNvPr id="14" name="TextBox 13"/>
          <p:cNvSpPr txBox="1"/>
          <p:nvPr/>
        </p:nvSpPr>
        <p:spPr>
          <a:xfrm>
            <a:off x="2" y="4523362"/>
            <a:ext cx="9143998"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Pseudo-R</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values range from 0.04 to 0.06</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65 cases were correctly predicted to be under the mean</a:t>
            </a:r>
          </a:p>
          <a:p>
            <a:pPr algn="ctr"/>
            <a:endParaRPr lang="en-US" dirty="0" smtClean="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5"/>
          <a:srcRect/>
          <a:stretch>
            <a:fillRect/>
          </a:stretch>
        </p:blipFill>
        <p:spPr bwMode="auto">
          <a:xfrm>
            <a:off x="1995488" y="2609850"/>
            <a:ext cx="5153025" cy="1638300"/>
          </a:xfrm>
          <a:prstGeom prst="rect">
            <a:avLst/>
          </a:prstGeom>
          <a:noFill/>
          <a:ln w="9525">
            <a:noFill/>
            <a:miter lim="800000"/>
            <a:headEnd/>
            <a:tailEnd/>
          </a:ln>
        </p:spPr>
      </p:pic>
      <p:sp>
        <p:nvSpPr>
          <p:cNvPr id="12" name="Rectangle 11"/>
          <p:cNvSpPr/>
          <p:nvPr/>
        </p:nvSpPr>
        <p:spPr>
          <a:xfrm>
            <a:off x="4854106" y="3531137"/>
            <a:ext cx="671205"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pic>
        <p:nvPicPr>
          <p:cNvPr id="14" name="Picture 2"/>
          <p:cNvPicPr>
            <a:picLocks noChangeAspect="1" noChangeArrowheads="1"/>
          </p:cNvPicPr>
          <p:nvPr/>
        </p:nvPicPr>
        <p:blipFill>
          <a:blip r:embed="rId5"/>
          <a:srcRect/>
          <a:stretch>
            <a:fillRect/>
          </a:stretch>
        </p:blipFill>
        <p:spPr bwMode="auto">
          <a:xfrm>
            <a:off x="1995488" y="2609850"/>
            <a:ext cx="5153025" cy="1638300"/>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2 cases were observed to be under the mean, but predicted to be over</a:t>
            </a:r>
          </a:p>
          <a:p>
            <a:pPr algn="ctr"/>
            <a:endParaRPr lang="en-US" dirty="0" smtClean="0">
              <a:latin typeface="Times New Roman" pitchFamily="18" charset="0"/>
              <a:cs typeface="Times New Roman" pitchFamily="18" charset="0"/>
            </a:endParaRPr>
          </a:p>
        </p:txBody>
      </p:sp>
      <p:sp>
        <p:nvSpPr>
          <p:cNvPr id="12" name="Rectangle 11"/>
          <p:cNvSpPr/>
          <p:nvPr/>
        </p:nvSpPr>
        <p:spPr>
          <a:xfrm>
            <a:off x="5544759" y="3531137"/>
            <a:ext cx="661487"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710125"/>
            <a:ext cx="7295745" cy="1723549"/>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21-question multiple choice assessment of the severity of depression</a:t>
            </a:r>
            <a:r>
              <a:rPr lang="en-US" baseline="30000" dirty="0" smtClean="0">
                <a:latin typeface="Times New Roman" pitchFamily="18" charset="0"/>
                <a:cs typeface="Times New Roman" pitchFamily="18" charset="0"/>
              </a:rPr>
              <a:t>1</a:t>
            </a:r>
          </a:p>
          <a:p>
            <a:endParaRPr lang="en-US" sz="14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Kramek</a:t>
            </a:r>
            <a:r>
              <a:rPr lang="en-US" sz="1200" dirty="0" smtClean="0">
                <a:latin typeface="Times New Roman" pitchFamily="18" charset="0"/>
                <a:cs typeface="Times New Roman" pitchFamily="18" charset="0"/>
              </a:rPr>
              <a:t> et al., 2010</a:t>
            </a:r>
            <a:endParaRPr lang="en-US" sz="1200" dirty="0"/>
          </a:p>
        </p:txBody>
      </p:sp>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2 cases were correctly predicted to be over the mean</a:t>
            </a:r>
          </a:p>
          <a:p>
            <a:pPr algn="ctr"/>
            <a:endParaRPr lang="en-US" dirty="0" smtClean="0">
              <a:latin typeface="Times New Roman" pitchFamily="18" charset="0"/>
              <a:cs typeface="Times New Roman" pitchFamily="18" charset="0"/>
            </a:endParaRPr>
          </a:p>
        </p:txBody>
      </p:sp>
      <p:pic>
        <p:nvPicPr>
          <p:cNvPr id="14" name="Picture 2"/>
          <p:cNvPicPr>
            <a:picLocks noChangeAspect="1" noChangeArrowheads="1"/>
          </p:cNvPicPr>
          <p:nvPr/>
        </p:nvPicPr>
        <p:blipFill>
          <a:blip r:embed="rId5"/>
          <a:srcRect/>
          <a:stretch>
            <a:fillRect/>
          </a:stretch>
        </p:blipFill>
        <p:spPr bwMode="auto">
          <a:xfrm>
            <a:off x="1995488" y="2609850"/>
            <a:ext cx="5153025" cy="1638300"/>
          </a:xfrm>
          <a:prstGeom prst="rect">
            <a:avLst/>
          </a:prstGeom>
          <a:noFill/>
          <a:ln w="9525">
            <a:noFill/>
            <a:miter lim="800000"/>
            <a:headEnd/>
            <a:tailEnd/>
          </a:ln>
        </p:spPr>
      </p:pic>
      <p:sp>
        <p:nvSpPr>
          <p:cNvPr id="12" name="Rectangle 11"/>
          <p:cNvSpPr/>
          <p:nvPr/>
        </p:nvSpPr>
        <p:spPr>
          <a:xfrm>
            <a:off x="5544764" y="3715964"/>
            <a:ext cx="661483"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28 cases were observed to be over the mean, but predicted to be under</a:t>
            </a:r>
          </a:p>
        </p:txBody>
      </p:sp>
      <p:pic>
        <p:nvPicPr>
          <p:cNvPr id="14" name="Picture 2"/>
          <p:cNvPicPr>
            <a:picLocks noChangeAspect="1" noChangeArrowheads="1"/>
          </p:cNvPicPr>
          <p:nvPr/>
        </p:nvPicPr>
        <p:blipFill>
          <a:blip r:embed="rId5"/>
          <a:srcRect/>
          <a:stretch>
            <a:fillRect/>
          </a:stretch>
        </p:blipFill>
        <p:spPr bwMode="auto">
          <a:xfrm>
            <a:off x="1995488" y="2609850"/>
            <a:ext cx="5153025" cy="1638300"/>
          </a:xfrm>
          <a:prstGeom prst="rect">
            <a:avLst/>
          </a:prstGeom>
          <a:noFill/>
          <a:ln w="9525">
            <a:noFill/>
            <a:miter lim="800000"/>
            <a:headEnd/>
            <a:tailEnd/>
          </a:ln>
        </p:spPr>
      </p:pic>
      <p:sp>
        <p:nvSpPr>
          <p:cNvPr id="12" name="Rectangle 11"/>
          <p:cNvSpPr/>
          <p:nvPr/>
        </p:nvSpPr>
        <p:spPr>
          <a:xfrm>
            <a:off x="4854106" y="3711102"/>
            <a:ext cx="671205"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Total cholesterol accurately predicts 69.1% of all cases</a:t>
            </a:r>
          </a:p>
          <a:p>
            <a:pPr algn="ctr"/>
            <a:r>
              <a:rPr lang="en-US" dirty="0" smtClean="0">
                <a:latin typeface="Times New Roman" pitchFamily="18" charset="0"/>
                <a:cs typeface="Times New Roman" pitchFamily="18" charset="0"/>
              </a:rPr>
              <a:t>It only predicted 2 “over the mean” cases correctly</a:t>
            </a:r>
          </a:p>
          <a:p>
            <a:pPr algn="ctr"/>
            <a:endParaRPr lang="en-US" dirty="0" smtClean="0">
              <a:latin typeface="Times New Roman" pitchFamily="18" charset="0"/>
              <a:cs typeface="Times New Roman" pitchFamily="18" charset="0"/>
            </a:endParaRPr>
          </a:p>
        </p:txBody>
      </p:sp>
      <p:pic>
        <p:nvPicPr>
          <p:cNvPr id="15" name="Picture 2"/>
          <p:cNvPicPr>
            <a:picLocks noChangeAspect="1" noChangeArrowheads="1"/>
          </p:cNvPicPr>
          <p:nvPr/>
        </p:nvPicPr>
        <p:blipFill>
          <a:blip r:embed="rId5"/>
          <a:srcRect/>
          <a:stretch>
            <a:fillRect/>
          </a:stretch>
        </p:blipFill>
        <p:spPr bwMode="auto">
          <a:xfrm>
            <a:off x="1995488" y="2609850"/>
            <a:ext cx="5153025" cy="1638300"/>
          </a:xfrm>
          <a:prstGeom prst="rect">
            <a:avLst/>
          </a:prstGeom>
          <a:noFill/>
          <a:ln w="9525">
            <a:noFill/>
            <a:miter lim="800000"/>
            <a:headEnd/>
            <a:tailEnd/>
          </a:ln>
        </p:spPr>
      </p:pic>
      <p:sp>
        <p:nvSpPr>
          <p:cNvPr id="13" name="Rectangle 12"/>
          <p:cNvSpPr/>
          <p:nvPr/>
        </p:nvSpPr>
        <p:spPr>
          <a:xfrm>
            <a:off x="6222175" y="3876473"/>
            <a:ext cx="846281"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TextBox 13"/>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Binary Logistic Regressions</a:t>
            </a:r>
          </a:p>
        </p:txBody>
      </p:sp>
      <p:sp>
        <p:nvSpPr>
          <p:cNvPr id="11" name="TextBox 10"/>
          <p:cNvSpPr txBox="1"/>
          <p:nvPr/>
        </p:nvSpPr>
        <p:spPr>
          <a:xfrm>
            <a:off x="3" y="4817344"/>
            <a:ext cx="9143997" cy="92333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Total cholesterol accurately predicts 69.1% of all cases</a:t>
            </a:r>
          </a:p>
          <a:p>
            <a:pPr algn="ctr"/>
            <a:r>
              <a:rPr lang="en-US" dirty="0" smtClean="0">
                <a:latin typeface="Times New Roman" pitchFamily="18" charset="0"/>
                <a:cs typeface="Times New Roman" pitchFamily="18" charset="0"/>
              </a:rPr>
              <a:t>It only predicted 2 “over the mean” cases correctly</a:t>
            </a:r>
          </a:p>
          <a:p>
            <a:pPr algn="ctr"/>
            <a:endParaRPr lang="en-US" dirty="0" smtClean="0">
              <a:latin typeface="Times New Roman" pitchFamily="18" charset="0"/>
              <a:cs typeface="Times New Roman" pitchFamily="18" charset="0"/>
            </a:endParaRPr>
          </a:p>
        </p:txBody>
      </p:sp>
      <p:pic>
        <p:nvPicPr>
          <p:cNvPr id="15" name="Picture 2"/>
          <p:cNvPicPr>
            <a:picLocks noChangeAspect="1" noChangeArrowheads="1"/>
          </p:cNvPicPr>
          <p:nvPr/>
        </p:nvPicPr>
        <p:blipFill>
          <a:blip r:embed="rId5"/>
          <a:srcRect/>
          <a:stretch>
            <a:fillRect/>
          </a:stretch>
        </p:blipFill>
        <p:spPr bwMode="auto">
          <a:xfrm>
            <a:off x="1995488" y="2609850"/>
            <a:ext cx="5153025" cy="1638300"/>
          </a:xfrm>
          <a:prstGeom prst="rect">
            <a:avLst/>
          </a:prstGeom>
          <a:noFill/>
          <a:ln w="9525">
            <a:noFill/>
            <a:miter lim="800000"/>
            <a:headEnd/>
            <a:tailEnd/>
          </a:ln>
        </p:spPr>
      </p:pic>
      <p:sp>
        <p:nvSpPr>
          <p:cNvPr id="13" name="Rectangle 12"/>
          <p:cNvSpPr/>
          <p:nvPr/>
        </p:nvSpPr>
        <p:spPr>
          <a:xfrm>
            <a:off x="6222175" y="3876473"/>
            <a:ext cx="846281" cy="145915"/>
          </a:xfrm>
          <a:prstGeom prst="rect">
            <a:avLst/>
          </a:prstGeom>
          <a:blipFill dpi="0" rotWithShape="1">
            <a:blip r:embed="rId6">
              <a:alphaModFix amt="28000"/>
            </a:blip>
            <a:srcRec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TextBox 13"/>
          <p:cNvSpPr txBox="1"/>
          <p:nvPr/>
        </p:nvSpPr>
        <p:spPr>
          <a:xfrm>
            <a:off x="2" y="1734151"/>
            <a:ext cx="9143998" cy="461665"/>
          </a:xfrm>
          <a:prstGeom prst="rect">
            <a:avLst/>
          </a:prstGeom>
          <a:noFill/>
        </p:spPr>
        <p:txBody>
          <a:bodyPr wrap="square" rtlCol="0">
            <a:spAutoFit/>
          </a:bodyPr>
          <a:lstStyle/>
          <a:p>
            <a:pPr algn="ctr"/>
            <a:r>
              <a:rPr lang="en-US" sz="2400" u="sng" dirty="0" smtClean="0">
                <a:latin typeface="Times New Roman" pitchFamily="18" charset="0"/>
                <a:cs typeface="Times New Roman" pitchFamily="18" charset="0"/>
              </a:rPr>
              <a:t>Total cholesterol predicting BDI mean score</a:t>
            </a:r>
          </a:p>
        </p:txBody>
      </p:sp>
      <p:pic>
        <p:nvPicPr>
          <p:cNvPr id="12" name="Picture 11" descr="Red_question_mark.png"/>
          <p:cNvPicPr>
            <a:picLocks noChangeAspect="1"/>
          </p:cNvPicPr>
          <p:nvPr/>
        </p:nvPicPr>
        <p:blipFill>
          <a:blip r:embed="rId7"/>
          <a:stretch>
            <a:fillRect/>
          </a:stretch>
        </p:blipFill>
        <p:spPr>
          <a:xfrm>
            <a:off x="3743040" y="921886"/>
            <a:ext cx="4629347" cy="4629347"/>
          </a:xfrm>
          <a:prstGeom prst="rect">
            <a:avLst/>
          </a:prstGeom>
        </p:spPr>
      </p:pic>
      <p:pic>
        <p:nvPicPr>
          <p:cNvPr id="16" name="Picture 15" descr="500px-RedX.svg.png"/>
          <p:cNvPicPr>
            <a:picLocks noChangeAspect="1"/>
          </p:cNvPicPr>
          <p:nvPr/>
        </p:nvPicPr>
        <p:blipFill>
          <a:blip r:embed="rId8"/>
          <a:stretch>
            <a:fillRect/>
          </a:stretch>
        </p:blipFill>
        <p:spPr>
          <a:xfrm>
            <a:off x="-620242" y="418282"/>
            <a:ext cx="6204225" cy="6204225"/>
          </a:xfrm>
          <a:prstGeom prst="rect">
            <a:avLst/>
          </a:prstGeom>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1031132" y="2033084"/>
            <a:ext cx="6050604" cy="2354491"/>
          </a:xfrm>
          <a:prstGeom prst="rect">
            <a:avLst/>
          </a:prstGeom>
          <a:noFill/>
        </p:spPr>
        <p:txBody>
          <a:bodyPr wrap="square" rtlCol="0">
            <a:spAutoFit/>
          </a:bodyPr>
          <a:lstStyle/>
          <a:p>
            <a:r>
              <a:rPr lang="en-US" sz="2100" b="1" dirty="0" smtClean="0">
                <a:latin typeface="Times New Roman" pitchFamily="18" charset="0"/>
                <a:cs typeface="Times New Roman" pitchFamily="18" charset="0"/>
              </a:rPr>
              <a:t>There are two significant models:</a:t>
            </a:r>
          </a:p>
          <a:p>
            <a:endParaRPr lang="en-US" sz="2100" dirty="0" smtClean="0">
              <a:latin typeface="Times New Roman" pitchFamily="18" charset="0"/>
              <a:cs typeface="Times New Roman" pitchFamily="18" charset="0"/>
            </a:endParaRPr>
          </a:p>
          <a:p>
            <a:pPr marL="457200" indent="-457200">
              <a:buAutoNum type="arabicPeriod"/>
            </a:pPr>
            <a:r>
              <a:rPr lang="en-US" sz="2100" dirty="0" smtClean="0">
                <a:latin typeface="Times New Roman" pitchFamily="18" charset="0"/>
                <a:cs typeface="Times New Roman" pitchFamily="18" charset="0"/>
              </a:rPr>
              <a:t>Total cholesterol, gender, and waist circumference predict BDI Rating (p=0.035)</a:t>
            </a:r>
          </a:p>
          <a:p>
            <a:pPr marL="457200" indent="-457200"/>
            <a:endParaRPr lang="en-US" sz="2100" dirty="0" smtClean="0">
              <a:latin typeface="Times New Roman" pitchFamily="18" charset="0"/>
              <a:cs typeface="Times New Roman" pitchFamily="18" charset="0"/>
            </a:endParaRPr>
          </a:p>
          <a:p>
            <a:pPr marL="457200" indent="-457200">
              <a:buAutoNum type="arabicPeriod" startAt="2"/>
            </a:pPr>
            <a:r>
              <a:rPr lang="en-US" sz="2100" dirty="0" smtClean="0">
                <a:latin typeface="Times New Roman" pitchFamily="18" charset="0"/>
                <a:cs typeface="Times New Roman" pitchFamily="18" charset="0"/>
              </a:rPr>
              <a:t>TC/HDL and BMI predict BDI rating (p=0.015)</a:t>
            </a:r>
          </a:p>
          <a:p>
            <a:pPr marL="457200" indent="-457200">
              <a:buAutoNum type="arabicPeriod" startAt="2"/>
            </a:pPr>
            <a:endParaRPr lang="en-US" sz="2100" dirty="0" smtClean="0">
              <a:latin typeface="Times New Roman" pitchFamily="18" charset="0"/>
              <a:cs typeface="Times New Roman" pitchFamily="18" charset="0"/>
            </a:endParaRP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Multinomial Logistic Regressions</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1653702" y="2033084"/>
            <a:ext cx="6050604" cy="3570208"/>
          </a:xfrm>
          <a:prstGeom prst="rect">
            <a:avLst/>
          </a:prstGeom>
          <a:noFill/>
        </p:spPr>
        <p:txBody>
          <a:bodyPr wrap="square" rtlCol="0">
            <a:spAutoFit/>
          </a:bodyPr>
          <a:lstStyle/>
          <a:p>
            <a:r>
              <a:rPr lang="en-US" sz="2100" b="1" dirty="0" smtClean="0">
                <a:latin typeface="Times New Roman" pitchFamily="18" charset="0"/>
                <a:cs typeface="Times New Roman" pitchFamily="18" charset="0"/>
              </a:rPr>
              <a:t>In both models, “goodness-of-fit” is found in:</a:t>
            </a:r>
          </a:p>
          <a:p>
            <a:r>
              <a:rPr lang="en-US" sz="2100" dirty="0" smtClean="0">
                <a:latin typeface="Times New Roman" pitchFamily="18" charset="0"/>
                <a:cs typeface="Times New Roman" pitchFamily="18" charset="0"/>
              </a:rPr>
              <a:t> </a:t>
            </a:r>
          </a:p>
          <a:p>
            <a:pPr lvl="1">
              <a:buFont typeface="Arial" pitchFamily="34" charset="0"/>
              <a:buChar char="•"/>
            </a:pPr>
            <a:r>
              <a:rPr lang="en-US" sz="2100" dirty="0" smtClean="0">
                <a:latin typeface="Times New Roman" pitchFamily="18" charset="0"/>
                <a:cs typeface="Times New Roman" pitchFamily="18" charset="0"/>
              </a:rPr>
              <a:t>   -2 Log Likelihood</a:t>
            </a:r>
          </a:p>
          <a:p>
            <a:endParaRPr lang="en-US" sz="800" dirty="0" smtClean="0">
              <a:latin typeface="Times New Roman" pitchFamily="18" charset="0"/>
              <a:cs typeface="Times New Roman" pitchFamily="18" charset="0"/>
            </a:endParaRPr>
          </a:p>
          <a:p>
            <a:pPr lvl="1">
              <a:buFont typeface="Arial" pitchFamily="34" charset="0"/>
              <a:buChar char="•"/>
            </a:pPr>
            <a:r>
              <a:rPr lang="en-US" sz="2100" dirty="0" smtClean="0">
                <a:latin typeface="Times New Roman" pitchFamily="18" charset="0"/>
                <a:cs typeface="Times New Roman" pitchFamily="18" charset="0"/>
              </a:rPr>
              <a:t>   Chi-Square test</a:t>
            </a:r>
          </a:p>
          <a:p>
            <a:endParaRPr lang="en-US" sz="800" dirty="0" smtClean="0">
              <a:latin typeface="Times New Roman" pitchFamily="18" charset="0"/>
              <a:cs typeface="Times New Roman" pitchFamily="18" charset="0"/>
            </a:endParaRPr>
          </a:p>
          <a:p>
            <a:pPr lvl="1">
              <a:buFont typeface="Arial" pitchFamily="34" charset="0"/>
              <a:buChar char="•"/>
            </a:pPr>
            <a:r>
              <a:rPr lang="en-US" sz="2100" dirty="0" smtClean="0">
                <a:latin typeface="Times New Roman" pitchFamily="18" charset="0"/>
                <a:cs typeface="Times New Roman" pitchFamily="18" charset="0"/>
              </a:rPr>
              <a:t>   Pseudo R2 values</a:t>
            </a:r>
          </a:p>
          <a:p>
            <a:endParaRPr lang="en-US" sz="2100" dirty="0" smtClean="0">
              <a:latin typeface="Times New Roman" pitchFamily="18" charset="0"/>
              <a:cs typeface="Times New Roman" pitchFamily="18" charset="0"/>
            </a:endParaRPr>
          </a:p>
          <a:p>
            <a:r>
              <a:rPr lang="en-US" sz="2100" dirty="0" smtClean="0">
                <a:latin typeface="Times New Roman" pitchFamily="18" charset="0"/>
                <a:cs typeface="Times New Roman" pitchFamily="18" charset="0"/>
              </a:rPr>
              <a:t>The likelihood Ratio Tests show each predictor included to contribute significantly to the full effect</a:t>
            </a:r>
          </a:p>
          <a:p>
            <a:endParaRPr lang="en-US" sz="2100" dirty="0" smtClean="0">
              <a:latin typeface="Times New Roman" pitchFamily="18" charset="0"/>
              <a:cs typeface="Times New Roman" pitchFamily="18" charset="0"/>
            </a:endParaRPr>
          </a:p>
          <a:p>
            <a:pPr marL="457200" indent="-457200">
              <a:buAutoNum type="arabicPeriod" startAt="2"/>
            </a:pPr>
            <a:endParaRPr lang="en-US" sz="2100" dirty="0" smtClean="0">
              <a:latin typeface="Times New Roman" pitchFamily="18" charset="0"/>
              <a:cs typeface="Times New Roman" pitchFamily="18" charset="0"/>
            </a:endParaRP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Multinomial Logistic Regressions</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7" name="TextBox 6"/>
          <p:cNvSpPr txBox="1"/>
          <p:nvPr/>
        </p:nvSpPr>
        <p:spPr>
          <a:xfrm>
            <a:off x="1653702" y="2033084"/>
            <a:ext cx="6050604" cy="2354491"/>
          </a:xfrm>
          <a:prstGeom prst="rect">
            <a:avLst/>
          </a:prstGeom>
          <a:noFill/>
        </p:spPr>
        <p:txBody>
          <a:bodyPr wrap="square" rtlCol="0">
            <a:spAutoFit/>
          </a:bodyPr>
          <a:lstStyle/>
          <a:p>
            <a:r>
              <a:rPr lang="en-US" sz="2100" b="1" dirty="0" smtClean="0">
                <a:latin typeface="Times New Roman" pitchFamily="18" charset="0"/>
                <a:cs typeface="Times New Roman" pitchFamily="18" charset="0"/>
              </a:rPr>
              <a:t>The problem is in the n:</a:t>
            </a:r>
          </a:p>
          <a:p>
            <a:r>
              <a:rPr lang="en-US" sz="2100" dirty="0" smtClean="0">
                <a:latin typeface="Times New Roman" pitchFamily="18" charset="0"/>
                <a:cs typeface="Times New Roman" pitchFamily="18" charset="0"/>
              </a:rPr>
              <a:t> </a:t>
            </a:r>
            <a:endParaRPr lang="en-US" sz="1100" dirty="0" smtClean="0">
              <a:latin typeface="Times New Roman" pitchFamily="18" charset="0"/>
              <a:cs typeface="Times New Roman" pitchFamily="18" charset="0"/>
            </a:endParaRPr>
          </a:p>
          <a:p>
            <a:pPr lvl="1">
              <a:buFont typeface="Arial" pitchFamily="34" charset="0"/>
              <a:buChar char="•"/>
            </a:pPr>
            <a:r>
              <a:rPr lang="en-US" sz="2100" dirty="0" smtClean="0">
                <a:latin typeface="Times New Roman" pitchFamily="18" charset="0"/>
                <a:cs typeface="Times New Roman" pitchFamily="18" charset="0"/>
              </a:rPr>
              <a:t>   89 subjects without depression</a:t>
            </a:r>
          </a:p>
          <a:p>
            <a:pPr lvl="1">
              <a:buFont typeface="Arial" pitchFamily="34" charset="0"/>
              <a:buChar char="•"/>
            </a:pPr>
            <a:r>
              <a:rPr lang="en-US" sz="2100" dirty="0" smtClean="0">
                <a:latin typeface="Times New Roman" pitchFamily="18" charset="0"/>
                <a:cs typeface="Times New Roman" pitchFamily="18" charset="0"/>
              </a:rPr>
              <a:t>   6 mildly depressed subjects</a:t>
            </a:r>
          </a:p>
          <a:p>
            <a:pPr lvl="1">
              <a:buFont typeface="Arial" pitchFamily="34" charset="0"/>
              <a:buChar char="•"/>
            </a:pPr>
            <a:r>
              <a:rPr lang="en-US" sz="2100" dirty="0" smtClean="0">
                <a:latin typeface="Times New Roman" pitchFamily="18" charset="0"/>
                <a:cs typeface="Times New Roman" pitchFamily="18" charset="0"/>
              </a:rPr>
              <a:t>   1 moderately depressed subject</a:t>
            </a:r>
          </a:p>
          <a:p>
            <a:pPr lvl="1">
              <a:buFont typeface="Arial" pitchFamily="34" charset="0"/>
              <a:buChar char="•"/>
            </a:pPr>
            <a:r>
              <a:rPr lang="en-US" sz="2100" dirty="0" smtClean="0">
                <a:latin typeface="Times New Roman" pitchFamily="18" charset="0"/>
                <a:cs typeface="Times New Roman" pitchFamily="18" charset="0"/>
              </a:rPr>
              <a:t>   1 severely depressed subject</a:t>
            </a:r>
          </a:p>
          <a:p>
            <a:pPr lvl="1">
              <a:buFont typeface="Arial" pitchFamily="34" charset="0"/>
              <a:buChar char="•"/>
            </a:pPr>
            <a:endParaRPr lang="en-US" sz="2100" dirty="0" smtClean="0">
              <a:latin typeface="Times New Roman" pitchFamily="18" charset="0"/>
              <a:cs typeface="Times New Roman" pitchFamily="18" charset="0"/>
            </a:endParaRPr>
          </a:p>
        </p:txBody>
      </p:sp>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Multinomial Logistic Regressions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Multinomial Logistic Regressions</a:t>
            </a:r>
          </a:p>
        </p:txBody>
      </p:sp>
      <p:sp>
        <p:nvSpPr>
          <p:cNvPr id="11" name="TextBox 10"/>
          <p:cNvSpPr txBox="1"/>
          <p:nvPr/>
        </p:nvSpPr>
        <p:spPr>
          <a:xfrm>
            <a:off x="379388" y="3177023"/>
            <a:ext cx="2615408" cy="1477328"/>
          </a:xfrm>
          <a:prstGeom prst="rect">
            <a:avLst/>
          </a:prstGeom>
          <a:noFill/>
        </p:spPr>
        <p:txBody>
          <a:bodyPr wrap="square" rtlCol="0">
            <a:spAutoFit/>
          </a:bodyPr>
          <a:lstStyle/>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Total cholesterol, gender, </a:t>
            </a:r>
          </a:p>
          <a:p>
            <a:r>
              <a:rPr lang="en-US" dirty="0" smtClean="0">
                <a:latin typeface="Times New Roman" pitchFamily="18" charset="0"/>
                <a:cs typeface="Times New Roman" pitchFamily="18" charset="0"/>
              </a:rPr>
              <a:t>and waist circumference</a:t>
            </a:r>
          </a:p>
          <a:p>
            <a:r>
              <a:rPr lang="en-US" dirty="0" smtClean="0">
                <a:latin typeface="Times New Roman" pitchFamily="18" charset="0"/>
                <a:cs typeface="Times New Roman" pitchFamily="18" charset="0"/>
              </a:rPr>
              <a:t>predict BDI Rating</a:t>
            </a:r>
          </a:p>
          <a:p>
            <a:endParaRPr lang="en-US" dirty="0" smtClean="0">
              <a:latin typeface="Times New Roman" pitchFamily="18" charset="0"/>
              <a:cs typeface="Times New Roman" pitchFamily="18" charset="0"/>
            </a:endParaRPr>
          </a:p>
        </p:txBody>
      </p:sp>
      <p:pic>
        <p:nvPicPr>
          <p:cNvPr id="7" name="Picture 2"/>
          <p:cNvPicPr>
            <a:picLocks noChangeAspect="1" noChangeArrowheads="1"/>
          </p:cNvPicPr>
          <p:nvPr/>
        </p:nvPicPr>
        <p:blipFill>
          <a:blip r:embed="rId5"/>
          <a:srcRect/>
          <a:stretch>
            <a:fillRect/>
          </a:stretch>
        </p:blipFill>
        <p:spPr bwMode="auto">
          <a:xfrm>
            <a:off x="5214026" y="4654611"/>
            <a:ext cx="3734116" cy="1352396"/>
          </a:xfrm>
          <a:prstGeom prst="rect">
            <a:avLst/>
          </a:prstGeom>
          <a:noFill/>
          <a:ln w="9525">
            <a:noFill/>
            <a:miter lim="800000"/>
            <a:headEnd/>
            <a:tailEnd/>
          </a:ln>
        </p:spPr>
      </p:pic>
      <p:pic>
        <p:nvPicPr>
          <p:cNvPr id="8" name="Picture 2"/>
          <p:cNvPicPr>
            <a:picLocks noChangeAspect="1" noChangeArrowheads="1"/>
          </p:cNvPicPr>
          <p:nvPr/>
        </p:nvPicPr>
        <p:blipFill>
          <a:blip r:embed="rId6"/>
          <a:srcRect/>
          <a:stretch>
            <a:fillRect/>
          </a:stretch>
        </p:blipFill>
        <p:spPr bwMode="auto">
          <a:xfrm>
            <a:off x="5214026" y="3022187"/>
            <a:ext cx="3696016" cy="1428522"/>
          </a:xfrm>
          <a:prstGeom prst="rect">
            <a:avLst/>
          </a:prstGeom>
          <a:noFill/>
          <a:ln w="9525">
            <a:noFill/>
            <a:miter lim="800000"/>
            <a:headEnd/>
            <a:tailEnd/>
          </a:ln>
        </p:spPr>
      </p:pic>
      <p:sp>
        <p:nvSpPr>
          <p:cNvPr id="13" name="TextBox 12"/>
          <p:cNvSpPr txBox="1"/>
          <p:nvPr/>
        </p:nvSpPr>
        <p:spPr>
          <a:xfrm>
            <a:off x="379388" y="5038928"/>
            <a:ext cx="3666001" cy="646331"/>
          </a:xfrm>
          <a:prstGeom prst="rect">
            <a:avLst/>
          </a:prstGeom>
          <a:noFill/>
        </p:spPr>
        <p:txBody>
          <a:bodyPr wrap="square" rtlCol="0">
            <a:spAutoFit/>
          </a:bodyPr>
          <a:lstStyle/>
          <a:p>
            <a:r>
              <a:rPr lang="en-US" dirty="0" smtClean="0">
                <a:latin typeface="Times New Roman" pitchFamily="18" charset="0"/>
                <a:cs typeface="Times New Roman" pitchFamily="18" charset="0"/>
              </a:rPr>
              <a:t>TC/HDL and BMI predict</a:t>
            </a:r>
          </a:p>
          <a:p>
            <a:r>
              <a:rPr lang="en-US" dirty="0" smtClean="0">
                <a:latin typeface="Times New Roman" pitchFamily="18" charset="0"/>
                <a:cs typeface="Times New Roman" pitchFamily="18" charset="0"/>
              </a:rPr>
              <a:t>BDI rating</a:t>
            </a:r>
            <a:endParaRPr lang="en-US" dirty="0">
              <a:latin typeface="Times New Roman" pitchFamily="18" charset="0"/>
              <a:cs typeface="Times New Roman" pitchFamily="18" charset="0"/>
            </a:endParaRPr>
          </a:p>
        </p:txBody>
      </p:sp>
      <p:sp>
        <p:nvSpPr>
          <p:cNvPr id="14" name="TextBox 13"/>
          <p:cNvSpPr txBox="1"/>
          <p:nvPr/>
        </p:nvSpPr>
        <p:spPr>
          <a:xfrm>
            <a:off x="924128" y="1498060"/>
            <a:ext cx="7023370" cy="1200329"/>
          </a:xfrm>
          <a:prstGeom prst="rect">
            <a:avLst/>
          </a:prstGeom>
          <a:noFill/>
        </p:spPr>
        <p:txBody>
          <a:bodyPr wrap="square" rtlCol="0">
            <a:spAutoFit/>
          </a:bodyPr>
          <a:lstStyle/>
          <a:p>
            <a:r>
              <a:rPr lang="en-US" dirty="0" smtClean="0">
                <a:latin typeface="Times New Roman" pitchFamily="18" charset="0"/>
                <a:cs typeface="Times New Roman" pitchFamily="18" charset="0"/>
              </a:rPr>
              <a:t>Both models predicted 100% of the non-depressed subjects</a:t>
            </a:r>
          </a:p>
          <a:p>
            <a:r>
              <a:rPr lang="en-US" dirty="0" smtClean="0">
                <a:latin typeface="Times New Roman" pitchFamily="18" charset="0"/>
                <a:cs typeface="Times New Roman" pitchFamily="18" charset="0"/>
              </a:rPr>
              <a:t>by predicting every subject but 1 to be non-depressed</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They failed to predict 100% of both mild and severe cases</a:t>
            </a:r>
            <a:endParaRPr lang="en-US" dirty="0">
              <a:latin typeface="Times New Roman" pitchFamily="18" charset="0"/>
              <a:cs typeface="Times New Roman" pitchFamily="18" charset="0"/>
            </a:endParaRPr>
          </a:p>
        </p:txBody>
      </p:sp>
      <p:sp>
        <p:nvSpPr>
          <p:cNvPr id="15" name="Right Arrow 14"/>
          <p:cNvSpPr/>
          <p:nvPr/>
        </p:nvSpPr>
        <p:spPr>
          <a:xfrm>
            <a:off x="3174761" y="3521414"/>
            <a:ext cx="1741255" cy="3015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3174761" y="5098915"/>
            <a:ext cx="1741255" cy="3015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9" name="Rectangle 8"/>
          <p:cNvSpPr/>
          <p:nvPr/>
        </p:nvSpPr>
        <p:spPr>
          <a:xfrm>
            <a:off x="214012" y="127924"/>
            <a:ext cx="4854103" cy="400110"/>
          </a:xfrm>
          <a:prstGeom prst="rect">
            <a:avLst/>
          </a:prstGeom>
        </p:spPr>
        <p:txBody>
          <a:bodyPr wrap="square">
            <a:spAutoFit/>
          </a:bodyPr>
          <a:lstStyle/>
          <a:p>
            <a:r>
              <a:rPr lang="en-US" sz="2000" b="1" dirty="0" smtClean="0">
                <a:latin typeface="Times New Roman" pitchFamily="18" charset="0"/>
                <a:cs typeface="Times New Roman" pitchFamily="18" charset="0"/>
              </a:rPr>
              <a:t>Beck Depression Inventory in Summary…</a:t>
            </a:r>
            <a:endParaRPr lang="en-US" sz="2000" i="1" dirty="0">
              <a:latin typeface="Times New Roman" pitchFamily="18" charset="0"/>
              <a:cs typeface="Times New Roman" pitchFamily="18" charset="0"/>
            </a:endParaRPr>
          </a:p>
        </p:txBody>
      </p:sp>
      <p:sp>
        <p:nvSpPr>
          <p:cNvPr id="10" name="TextBox 9"/>
          <p:cNvSpPr txBox="1"/>
          <p:nvPr/>
        </p:nvSpPr>
        <p:spPr>
          <a:xfrm>
            <a:off x="194552" y="418282"/>
            <a:ext cx="7509754" cy="707886"/>
          </a:xfrm>
          <a:prstGeom prst="rect">
            <a:avLst/>
          </a:prstGeom>
          <a:noFill/>
        </p:spPr>
        <p:txBody>
          <a:bodyPr wrap="square" rtlCol="0">
            <a:spAutoFit/>
          </a:bodyPr>
          <a:lstStyle/>
          <a:p>
            <a:pPr marL="342900" indent="-342900"/>
            <a:r>
              <a:rPr lang="en-US" sz="4000" dirty="0" smtClean="0">
                <a:latin typeface="Times New Roman" pitchFamily="18" charset="0"/>
                <a:cs typeface="Times New Roman" pitchFamily="18" charset="0"/>
              </a:rPr>
              <a:t>Multinomial Logistic Regressions</a:t>
            </a:r>
          </a:p>
        </p:txBody>
      </p:sp>
      <p:sp>
        <p:nvSpPr>
          <p:cNvPr id="11" name="TextBox 10"/>
          <p:cNvSpPr txBox="1"/>
          <p:nvPr/>
        </p:nvSpPr>
        <p:spPr>
          <a:xfrm>
            <a:off x="379388" y="3177023"/>
            <a:ext cx="2615408" cy="1477328"/>
          </a:xfrm>
          <a:prstGeom prst="rect">
            <a:avLst/>
          </a:prstGeom>
          <a:noFill/>
        </p:spPr>
        <p:txBody>
          <a:bodyPr wrap="square" rtlCol="0">
            <a:spAutoFit/>
          </a:bodyPr>
          <a:lstStyle/>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Total cholesterol, gender, </a:t>
            </a:r>
          </a:p>
          <a:p>
            <a:r>
              <a:rPr lang="en-US" dirty="0" smtClean="0">
                <a:latin typeface="Times New Roman" pitchFamily="18" charset="0"/>
                <a:cs typeface="Times New Roman" pitchFamily="18" charset="0"/>
              </a:rPr>
              <a:t>and waist circumference</a:t>
            </a:r>
          </a:p>
          <a:p>
            <a:r>
              <a:rPr lang="en-US" dirty="0" smtClean="0">
                <a:latin typeface="Times New Roman" pitchFamily="18" charset="0"/>
                <a:cs typeface="Times New Roman" pitchFamily="18" charset="0"/>
              </a:rPr>
              <a:t>predict BDI Rating</a:t>
            </a:r>
          </a:p>
          <a:p>
            <a:endParaRPr lang="en-US" dirty="0" smtClean="0">
              <a:latin typeface="Times New Roman" pitchFamily="18" charset="0"/>
              <a:cs typeface="Times New Roman" pitchFamily="18" charset="0"/>
            </a:endParaRPr>
          </a:p>
        </p:txBody>
      </p:sp>
      <p:pic>
        <p:nvPicPr>
          <p:cNvPr id="7" name="Picture 2"/>
          <p:cNvPicPr>
            <a:picLocks noChangeAspect="1" noChangeArrowheads="1"/>
          </p:cNvPicPr>
          <p:nvPr/>
        </p:nvPicPr>
        <p:blipFill>
          <a:blip r:embed="rId5"/>
          <a:srcRect/>
          <a:stretch>
            <a:fillRect/>
          </a:stretch>
        </p:blipFill>
        <p:spPr bwMode="auto">
          <a:xfrm>
            <a:off x="5214026" y="4654611"/>
            <a:ext cx="3734116" cy="1352396"/>
          </a:xfrm>
          <a:prstGeom prst="rect">
            <a:avLst/>
          </a:prstGeom>
          <a:noFill/>
          <a:ln w="9525">
            <a:noFill/>
            <a:miter lim="800000"/>
            <a:headEnd/>
            <a:tailEnd/>
          </a:ln>
        </p:spPr>
      </p:pic>
      <p:pic>
        <p:nvPicPr>
          <p:cNvPr id="8" name="Picture 2"/>
          <p:cNvPicPr>
            <a:picLocks noChangeAspect="1" noChangeArrowheads="1"/>
          </p:cNvPicPr>
          <p:nvPr/>
        </p:nvPicPr>
        <p:blipFill>
          <a:blip r:embed="rId6"/>
          <a:srcRect/>
          <a:stretch>
            <a:fillRect/>
          </a:stretch>
        </p:blipFill>
        <p:spPr bwMode="auto">
          <a:xfrm>
            <a:off x="5214026" y="3022187"/>
            <a:ext cx="3696016" cy="1428522"/>
          </a:xfrm>
          <a:prstGeom prst="rect">
            <a:avLst/>
          </a:prstGeom>
          <a:noFill/>
          <a:ln w="9525">
            <a:noFill/>
            <a:miter lim="800000"/>
            <a:headEnd/>
            <a:tailEnd/>
          </a:ln>
        </p:spPr>
      </p:pic>
      <p:sp>
        <p:nvSpPr>
          <p:cNvPr id="13" name="TextBox 12"/>
          <p:cNvSpPr txBox="1"/>
          <p:nvPr/>
        </p:nvSpPr>
        <p:spPr>
          <a:xfrm>
            <a:off x="379388" y="5038928"/>
            <a:ext cx="3666001" cy="646331"/>
          </a:xfrm>
          <a:prstGeom prst="rect">
            <a:avLst/>
          </a:prstGeom>
          <a:noFill/>
        </p:spPr>
        <p:txBody>
          <a:bodyPr wrap="square" rtlCol="0">
            <a:spAutoFit/>
          </a:bodyPr>
          <a:lstStyle/>
          <a:p>
            <a:r>
              <a:rPr lang="en-US" dirty="0" smtClean="0">
                <a:latin typeface="Times New Roman" pitchFamily="18" charset="0"/>
                <a:cs typeface="Times New Roman" pitchFamily="18" charset="0"/>
              </a:rPr>
              <a:t>TC/HDL and BMI predict</a:t>
            </a:r>
          </a:p>
          <a:p>
            <a:r>
              <a:rPr lang="en-US" dirty="0" smtClean="0">
                <a:latin typeface="Times New Roman" pitchFamily="18" charset="0"/>
                <a:cs typeface="Times New Roman" pitchFamily="18" charset="0"/>
              </a:rPr>
              <a:t>BDI rating</a:t>
            </a:r>
            <a:endParaRPr lang="en-US" dirty="0">
              <a:latin typeface="Times New Roman" pitchFamily="18" charset="0"/>
              <a:cs typeface="Times New Roman" pitchFamily="18" charset="0"/>
            </a:endParaRPr>
          </a:p>
        </p:txBody>
      </p:sp>
      <p:sp>
        <p:nvSpPr>
          <p:cNvPr id="14" name="TextBox 13"/>
          <p:cNvSpPr txBox="1"/>
          <p:nvPr/>
        </p:nvSpPr>
        <p:spPr>
          <a:xfrm>
            <a:off x="924128" y="1498060"/>
            <a:ext cx="7023370" cy="1200329"/>
          </a:xfrm>
          <a:prstGeom prst="rect">
            <a:avLst/>
          </a:prstGeom>
          <a:noFill/>
        </p:spPr>
        <p:txBody>
          <a:bodyPr wrap="square" rtlCol="0">
            <a:spAutoFit/>
          </a:bodyPr>
          <a:lstStyle/>
          <a:p>
            <a:r>
              <a:rPr lang="en-US" dirty="0" smtClean="0">
                <a:latin typeface="Times New Roman" pitchFamily="18" charset="0"/>
                <a:cs typeface="Times New Roman" pitchFamily="18" charset="0"/>
              </a:rPr>
              <a:t>Both models predicted 100% of the non-depressed subjects</a:t>
            </a:r>
          </a:p>
          <a:p>
            <a:r>
              <a:rPr lang="en-US" dirty="0" smtClean="0">
                <a:latin typeface="Times New Roman" pitchFamily="18" charset="0"/>
                <a:cs typeface="Times New Roman" pitchFamily="18" charset="0"/>
              </a:rPr>
              <a:t>by predicting every subject but 1 to be non-depressed</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They failed to predict 100% of both mild and severe cases</a:t>
            </a:r>
            <a:endParaRPr lang="en-US" dirty="0">
              <a:latin typeface="Times New Roman" pitchFamily="18" charset="0"/>
              <a:cs typeface="Times New Roman" pitchFamily="18" charset="0"/>
            </a:endParaRPr>
          </a:p>
        </p:txBody>
      </p:sp>
      <p:sp>
        <p:nvSpPr>
          <p:cNvPr id="15" name="Right Arrow 14"/>
          <p:cNvSpPr/>
          <p:nvPr/>
        </p:nvSpPr>
        <p:spPr>
          <a:xfrm>
            <a:off x="3174761" y="3521414"/>
            <a:ext cx="1741255" cy="3015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3174761" y="5098915"/>
            <a:ext cx="1741255" cy="3015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500px-RedX.svg.png"/>
          <p:cNvPicPr>
            <a:picLocks noChangeAspect="1"/>
          </p:cNvPicPr>
          <p:nvPr/>
        </p:nvPicPr>
        <p:blipFill>
          <a:blip r:embed="rId7"/>
          <a:stretch>
            <a:fillRect/>
          </a:stretch>
        </p:blipFill>
        <p:spPr>
          <a:xfrm>
            <a:off x="809414" y="418282"/>
            <a:ext cx="6204225" cy="6204225"/>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sp>
        <p:nvSpPr>
          <p:cNvPr id="8" name="TextBox 7"/>
          <p:cNvSpPr txBox="1"/>
          <p:nvPr/>
        </p:nvSpPr>
        <p:spPr>
          <a:xfrm>
            <a:off x="894945" y="2221637"/>
            <a:ext cx="7580461" cy="1569660"/>
          </a:xfrm>
          <a:prstGeom prst="rect">
            <a:avLst/>
          </a:prstGeom>
          <a:noFill/>
        </p:spPr>
        <p:txBody>
          <a:bodyPr wrap="square" rtlCol="0">
            <a:spAutoFit/>
          </a:bodyPr>
          <a:lstStyle/>
          <a:p>
            <a:pPr marL="742950" indent="-742950">
              <a:buAutoNum type="arabicPeriod"/>
            </a:pPr>
            <a:r>
              <a:rPr lang="en-US" sz="3200" strike="sngStrike" dirty="0" smtClean="0">
                <a:latin typeface="Times New Roman" pitchFamily="18" charset="0"/>
                <a:cs typeface="Times New Roman" pitchFamily="18" charset="0"/>
              </a:rPr>
              <a:t>Baseline Values (Men vs. Women)</a:t>
            </a:r>
          </a:p>
          <a:p>
            <a:pPr marL="742950" indent="-742950">
              <a:buAutoNum type="arabicPeriod"/>
            </a:pPr>
            <a:r>
              <a:rPr lang="en-US" sz="3200" strike="sngStrike" dirty="0" smtClean="0">
                <a:latin typeface="Times New Roman" pitchFamily="18" charset="0"/>
                <a:cs typeface="Times New Roman" pitchFamily="18" charset="0"/>
              </a:rPr>
              <a:t>Beck Depression Inventory</a:t>
            </a:r>
          </a:p>
          <a:p>
            <a:pPr marL="742950" indent="-742950">
              <a:buAutoNum type="arabicPeriod"/>
            </a:pPr>
            <a:r>
              <a:rPr lang="en-US" sz="3200" dirty="0" smtClean="0">
                <a:solidFill>
                  <a:srgbClr val="CCECFF"/>
                </a:solidFill>
                <a:latin typeface="Times New Roman" pitchFamily="18" charset="0"/>
                <a:cs typeface="Times New Roman" pitchFamily="18" charset="0"/>
              </a:rPr>
              <a:t>Psychological General Well Being Index</a:t>
            </a: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1031136" y="710125"/>
            <a:ext cx="7295745" cy="1938992"/>
          </a:xfrm>
          <a:prstGeom prst="rect">
            <a:avLst/>
          </a:prstGeom>
          <a:noFill/>
        </p:spPr>
        <p:txBody>
          <a:bodyPr wrap="square" rtlCol="0">
            <a:spAutoFit/>
          </a:bodyPr>
          <a:lstStyle/>
          <a:p>
            <a:r>
              <a:rPr lang="en-US" sz="3800" b="1" i="1" dirty="0" smtClean="0">
                <a:latin typeface="Times New Roman" pitchFamily="18" charset="0"/>
                <a:cs typeface="Times New Roman" pitchFamily="18" charset="0"/>
              </a:rPr>
              <a:t>Beck Depression Inventory (BDI)</a:t>
            </a:r>
            <a:endParaRPr lang="en-US" sz="38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21-question multiple choice assessment of the severity of depression</a:t>
            </a:r>
            <a:r>
              <a:rPr lang="en-US" baseline="30000" dirty="0" smtClean="0">
                <a:latin typeface="Times New Roman" pitchFamily="18" charset="0"/>
                <a:cs typeface="Times New Roman" pitchFamily="18" charset="0"/>
              </a:rPr>
              <a:t>1</a:t>
            </a:r>
          </a:p>
          <a:p>
            <a:endParaRPr lang="en-US" sz="14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Each question receives a score of 0-3</a:t>
            </a:r>
          </a:p>
          <a:p>
            <a:endParaRPr lang="en-US" sz="1400"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smtClean="0">
                <a:latin typeface="Times New Roman" pitchFamily="18" charset="0"/>
                <a:cs typeface="Times New Roman" pitchFamily="18" charset="0"/>
              </a:rPr>
              <a:t>Beck et al., 1961; Beck et al., 1979  </a:t>
            </a:r>
            <a:r>
              <a:rPr lang="en-US" sz="1200" b="1" dirty="0" smtClean="0">
                <a:latin typeface="Times New Roman" pitchFamily="18" charset="0"/>
                <a:cs typeface="Times New Roman" pitchFamily="18" charset="0"/>
              </a:rPr>
              <a:t>2. </a:t>
            </a:r>
            <a:r>
              <a:rPr lang="en-US" sz="1200" dirty="0" smtClean="0">
                <a:latin typeface="Times New Roman" pitchFamily="18" charset="0"/>
                <a:cs typeface="Times New Roman" pitchFamily="18" charset="0"/>
              </a:rPr>
              <a:t>Beck et al., 1988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Kramek</a:t>
            </a:r>
            <a:r>
              <a:rPr lang="en-US" sz="1200" dirty="0" smtClean="0">
                <a:latin typeface="Times New Roman" pitchFamily="18" charset="0"/>
                <a:cs typeface="Times New Roman" pitchFamily="18" charset="0"/>
              </a:rPr>
              <a:t> et al., 2010</a:t>
            </a:r>
            <a:endParaRPr lang="en-US" sz="1200" dirty="0"/>
          </a:p>
        </p:txBody>
      </p:sp>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0" y="710125"/>
            <a:ext cx="9105088"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Psychological General Well Being Index (PGWBI)</a:t>
            </a:r>
            <a:endParaRPr lang="en-US" sz="3200" b="1"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err="1" smtClean="0">
                <a:latin typeface="Times New Roman" pitchFamily="18" charset="0"/>
                <a:cs typeface="Times New Roman" pitchFamily="18" charset="0"/>
              </a:rPr>
              <a:t>Dupuy</a:t>
            </a:r>
            <a:r>
              <a:rPr lang="en-US" sz="1200" dirty="0" smtClean="0">
                <a:latin typeface="Times New Roman" pitchFamily="18" charset="0"/>
                <a:cs typeface="Times New Roman" pitchFamily="18" charset="0"/>
              </a:rPr>
              <a:t>, 1984  </a:t>
            </a:r>
            <a:r>
              <a:rPr lang="en-US" sz="1200" b="1" dirty="0" smtClean="0">
                <a:latin typeface="Times New Roman" pitchFamily="18" charset="0"/>
                <a:cs typeface="Times New Roman" pitchFamily="18" charset="0"/>
              </a:rPr>
              <a:t>2. </a:t>
            </a:r>
            <a:r>
              <a:rPr lang="en-US" sz="1200" dirty="0" err="1" smtClean="0">
                <a:latin typeface="Times New Roman" pitchFamily="18" charset="0"/>
                <a:cs typeface="Times New Roman" pitchFamily="18" charset="0"/>
              </a:rPr>
              <a:t>Grossi</a:t>
            </a:r>
            <a:r>
              <a:rPr lang="en-US" sz="1200" dirty="0" smtClean="0">
                <a:latin typeface="Times New Roman" pitchFamily="18" charset="0"/>
                <a:cs typeface="Times New Roman" pitchFamily="18" charset="0"/>
              </a:rPr>
              <a:t> et al., 2011; Sacco et al., 2009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Chassany</a:t>
            </a:r>
            <a:r>
              <a:rPr lang="en-US" sz="1200" dirty="0" smtClean="0">
                <a:latin typeface="Times New Roman" pitchFamily="18" charset="0"/>
                <a:cs typeface="Times New Roman" pitchFamily="18" charset="0"/>
              </a:rPr>
              <a:t> et al., 2004</a:t>
            </a:r>
            <a:endParaRPr lang="en-US" sz="120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0" y="710125"/>
            <a:ext cx="9105088"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Psychological General Well Being Index (PGWBI)</a:t>
            </a:r>
            <a:endParaRPr lang="en-US" sz="3200" b="1"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err="1" smtClean="0">
                <a:latin typeface="Times New Roman" pitchFamily="18" charset="0"/>
                <a:cs typeface="Times New Roman" pitchFamily="18" charset="0"/>
              </a:rPr>
              <a:t>Dupuy</a:t>
            </a:r>
            <a:r>
              <a:rPr lang="en-US" sz="1200" dirty="0" smtClean="0">
                <a:latin typeface="Times New Roman" pitchFamily="18" charset="0"/>
                <a:cs typeface="Times New Roman" pitchFamily="18" charset="0"/>
              </a:rPr>
              <a:t>, 1984  </a:t>
            </a:r>
            <a:r>
              <a:rPr lang="en-US" sz="1200" b="1" dirty="0" smtClean="0">
                <a:latin typeface="Times New Roman" pitchFamily="18" charset="0"/>
                <a:cs typeface="Times New Roman" pitchFamily="18" charset="0"/>
              </a:rPr>
              <a:t>2. </a:t>
            </a:r>
            <a:r>
              <a:rPr lang="en-US" sz="1200" dirty="0" err="1" smtClean="0">
                <a:latin typeface="Times New Roman" pitchFamily="18" charset="0"/>
                <a:cs typeface="Times New Roman" pitchFamily="18" charset="0"/>
              </a:rPr>
              <a:t>Grossi</a:t>
            </a:r>
            <a:r>
              <a:rPr lang="en-US" sz="1200" dirty="0" smtClean="0">
                <a:latin typeface="Times New Roman" pitchFamily="18" charset="0"/>
                <a:cs typeface="Times New Roman" pitchFamily="18" charset="0"/>
              </a:rPr>
              <a:t> et al., 2011; Sacco et al., 2009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Chassany</a:t>
            </a:r>
            <a:r>
              <a:rPr lang="en-US" sz="1200" dirty="0" smtClean="0">
                <a:latin typeface="Times New Roman" pitchFamily="18" charset="0"/>
                <a:cs typeface="Times New Roman" pitchFamily="18" charset="0"/>
              </a:rPr>
              <a:t> et al., 2004</a:t>
            </a:r>
            <a:endParaRPr lang="en-US" sz="1200" dirty="0"/>
          </a:p>
        </p:txBody>
      </p:sp>
      <p:sp>
        <p:nvSpPr>
          <p:cNvPr id="8" name="TextBox 7"/>
          <p:cNvSpPr txBox="1"/>
          <p:nvPr/>
        </p:nvSpPr>
        <p:spPr>
          <a:xfrm>
            <a:off x="807396" y="1828261"/>
            <a:ext cx="7500025" cy="1200329"/>
          </a:xfrm>
          <a:prstGeom prst="rect">
            <a:avLst/>
          </a:prstGeom>
          <a:noFill/>
        </p:spPr>
        <p:txBody>
          <a:bodyPr wrap="square" rtlCol="0">
            <a:spAutoFit/>
          </a:bodyPr>
          <a:lstStyle/>
          <a:p>
            <a:r>
              <a:rPr lang="en-US" dirty="0" smtClean="0"/>
              <a:t>22-question multiple choice assessment of one’s general well being</a:t>
            </a:r>
            <a:r>
              <a:rPr lang="en-US" baseline="30000" dirty="0" smtClean="0"/>
              <a:t>1</a:t>
            </a:r>
          </a:p>
          <a:p>
            <a:endParaRPr lang="en-US" dirty="0" smtClean="0"/>
          </a:p>
          <a:p>
            <a:endParaRPr lang="en-US" dirty="0" smtClean="0"/>
          </a:p>
          <a:p>
            <a:endParaRPr lang="en-US" dirty="0"/>
          </a:p>
        </p:txBody>
      </p:sp>
    </p:spTree>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0" y="710125"/>
            <a:ext cx="9105088"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Psychological General Well Being Index (PGWBI)</a:t>
            </a:r>
            <a:endParaRPr lang="en-US" sz="3200" b="1"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err="1" smtClean="0">
                <a:latin typeface="Times New Roman" pitchFamily="18" charset="0"/>
                <a:cs typeface="Times New Roman" pitchFamily="18" charset="0"/>
              </a:rPr>
              <a:t>Dupuy</a:t>
            </a:r>
            <a:r>
              <a:rPr lang="en-US" sz="1200" dirty="0" smtClean="0">
                <a:latin typeface="Times New Roman" pitchFamily="18" charset="0"/>
                <a:cs typeface="Times New Roman" pitchFamily="18" charset="0"/>
              </a:rPr>
              <a:t>, 1984  </a:t>
            </a:r>
            <a:r>
              <a:rPr lang="en-US" sz="1200" b="1" dirty="0" smtClean="0">
                <a:latin typeface="Times New Roman" pitchFamily="18" charset="0"/>
                <a:cs typeface="Times New Roman" pitchFamily="18" charset="0"/>
              </a:rPr>
              <a:t>2. </a:t>
            </a:r>
            <a:r>
              <a:rPr lang="en-US" sz="1200" dirty="0" err="1" smtClean="0">
                <a:latin typeface="Times New Roman" pitchFamily="18" charset="0"/>
                <a:cs typeface="Times New Roman" pitchFamily="18" charset="0"/>
              </a:rPr>
              <a:t>Grossi</a:t>
            </a:r>
            <a:r>
              <a:rPr lang="en-US" sz="1200" dirty="0" smtClean="0">
                <a:latin typeface="Times New Roman" pitchFamily="18" charset="0"/>
                <a:cs typeface="Times New Roman" pitchFamily="18" charset="0"/>
              </a:rPr>
              <a:t> et al., 2011; Sacco et al., 2009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Chassany</a:t>
            </a:r>
            <a:r>
              <a:rPr lang="en-US" sz="1200" dirty="0" smtClean="0">
                <a:latin typeface="Times New Roman" pitchFamily="18" charset="0"/>
                <a:cs typeface="Times New Roman" pitchFamily="18" charset="0"/>
              </a:rPr>
              <a:t> et al., 2004</a:t>
            </a:r>
            <a:endParaRPr lang="en-US" sz="1200" dirty="0"/>
          </a:p>
        </p:txBody>
      </p:sp>
      <p:sp>
        <p:nvSpPr>
          <p:cNvPr id="8" name="TextBox 7"/>
          <p:cNvSpPr txBox="1"/>
          <p:nvPr/>
        </p:nvSpPr>
        <p:spPr>
          <a:xfrm>
            <a:off x="807396" y="1828261"/>
            <a:ext cx="7500025" cy="1754326"/>
          </a:xfrm>
          <a:prstGeom prst="rect">
            <a:avLst/>
          </a:prstGeom>
          <a:noFill/>
        </p:spPr>
        <p:txBody>
          <a:bodyPr wrap="square" rtlCol="0">
            <a:spAutoFit/>
          </a:bodyPr>
          <a:lstStyle/>
          <a:p>
            <a:r>
              <a:rPr lang="en-US" dirty="0" smtClean="0"/>
              <a:t>22-question multiple choice assessment of one’s general well being</a:t>
            </a:r>
            <a:r>
              <a:rPr lang="en-US" baseline="30000" dirty="0" smtClean="0"/>
              <a:t>1</a:t>
            </a:r>
          </a:p>
          <a:p>
            <a:endParaRPr lang="en-US" dirty="0" smtClean="0"/>
          </a:p>
          <a:p>
            <a:r>
              <a:rPr lang="en-US" dirty="0" smtClean="0"/>
              <a:t>Each question receives a score of 0-5</a:t>
            </a:r>
          </a:p>
          <a:p>
            <a:endParaRPr lang="en-US" dirty="0" smtClean="0"/>
          </a:p>
          <a:p>
            <a:endParaRPr lang="en-US" dirty="0" smtClean="0"/>
          </a:p>
          <a:p>
            <a:endParaRPr lang="en-US" dirty="0"/>
          </a:p>
        </p:txBody>
      </p:sp>
    </p:spTree>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0" y="710125"/>
            <a:ext cx="9105088"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Psychological General Well Being Index (PGWBI)</a:t>
            </a:r>
            <a:endParaRPr lang="en-US" sz="3200" b="1"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err="1" smtClean="0">
                <a:latin typeface="Times New Roman" pitchFamily="18" charset="0"/>
                <a:cs typeface="Times New Roman" pitchFamily="18" charset="0"/>
              </a:rPr>
              <a:t>Dupuy</a:t>
            </a:r>
            <a:r>
              <a:rPr lang="en-US" sz="1200" dirty="0" smtClean="0">
                <a:latin typeface="Times New Roman" pitchFamily="18" charset="0"/>
                <a:cs typeface="Times New Roman" pitchFamily="18" charset="0"/>
              </a:rPr>
              <a:t>, 1984  </a:t>
            </a:r>
            <a:r>
              <a:rPr lang="en-US" sz="1200" b="1" dirty="0" smtClean="0">
                <a:latin typeface="Times New Roman" pitchFamily="18" charset="0"/>
                <a:cs typeface="Times New Roman" pitchFamily="18" charset="0"/>
              </a:rPr>
              <a:t>2. </a:t>
            </a:r>
            <a:r>
              <a:rPr lang="en-US" sz="1200" dirty="0" err="1" smtClean="0">
                <a:latin typeface="Times New Roman" pitchFamily="18" charset="0"/>
                <a:cs typeface="Times New Roman" pitchFamily="18" charset="0"/>
              </a:rPr>
              <a:t>Grossi</a:t>
            </a:r>
            <a:r>
              <a:rPr lang="en-US" sz="1200" dirty="0" smtClean="0">
                <a:latin typeface="Times New Roman" pitchFamily="18" charset="0"/>
                <a:cs typeface="Times New Roman" pitchFamily="18" charset="0"/>
              </a:rPr>
              <a:t> et al., 2011; Sacco et al., 2009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Chassany</a:t>
            </a:r>
            <a:r>
              <a:rPr lang="en-US" sz="1200" dirty="0" smtClean="0">
                <a:latin typeface="Times New Roman" pitchFamily="18" charset="0"/>
                <a:cs typeface="Times New Roman" pitchFamily="18" charset="0"/>
              </a:rPr>
              <a:t> et al., 2004</a:t>
            </a:r>
            <a:endParaRPr lang="en-US" sz="1200" dirty="0"/>
          </a:p>
        </p:txBody>
      </p:sp>
      <p:sp>
        <p:nvSpPr>
          <p:cNvPr id="8" name="TextBox 7"/>
          <p:cNvSpPr txBox="1"/>
          <p:nvPr/>
        </p:nvSpPr>
        <p:spPr>
          <a:xfrm>
            <a:off x="807396" y="1828261"/>
            <a:ext cx="7500025" cy="2308324"/>
          </a:xfrm>
          <a:prstGeom prst="rect">
            <a:avLst/>
          </a:prstGeom>
          <a:noFill/>
        </p:spPr>
        <p:txBody>
          <a:bodyPr wrap="square" rtlCol="0">
            <a:spAutoFit/>
          </a:bodyPr>
          <a:lstStyle/>
          <a:p>
            <a:r>
              <a:rPr lang="en-US" dirty="0" smtClean="0"/>
              <a:t>22-question multiple choice assessment of one’s general well being</a:t>
            </a:r>
            <a:r>
              <a:rPr lang="en-US" baseline="30000" dirty="0" smtClean="0"/>
              <a:t>1</a:t>
            </a:r>
          </a:p>
          <a:p>
            <a:endParaRPr lang="en-US" dirty="0" smtClean="0"/>
          </a:p>
          <a:p>
            <a:r>
              <a:rPr lang="en-US" dirty="0" smtClean="0"/>
              <a:t>Each question receives a score of 0-5</a:t>
            </a:r>
          </a:p>
          <a:p>
            <a:endParaRPr lang="en-US" dirty="0" smtClean="0"/>
          </a:p>
          <a:p>
            <a:r>
              <a:rPr lang="en-US" dirty="0" smtClean="0"/>
              <a:t>Scores summed to form a composite score of 0-110</a:t>
            </a:r>
          </a:p>
          <a:p>
            <a:endParaRPr lang="en-US" dirty="0" smtClean="0"/>
          </a:p>
          <a:p>
            <a:endParaRPr lang="en-US" dirty="0" smtClean="0"/>
          </a:p>
          <a:p>
            <a:endParaRPr lang="en-US" dirty="0"/>
          </a:p>
        </p:txBody>
      </p:sp>
    </p:spTree>
  </p:cSld>
  <p:clrMapOvr>
    <a:masterClrMapping/>
  </p:clrMapOvr>
  <p:transition>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0" y="710125"/>
            <a:ext cx="9105088"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Psychological General Well Being Index (PGWBI)</a:t>
            </a:r>
            <a:endParaRPr lang="en-US" sz="3200" b="1"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err="1" smtClean="0">
                <a:latin typeface="Times New Roman" pitchFamily="18" charset="0"/>
                <a:cs typeface="Times New Roman" pitchFamily="18" charset="0"/>
              </a:rPr>
              <a:t>Dupuy</a:t>
            </a:r>
            <a:r>
              <a:rPr lang="en-US" sz="1200" dirty="0" smtClean="0">
                <a:latin typeface="Times New Roman" pitchFamily="18" charset="0"/>
                <a:cs typeface="Times New Roman" pitchFamily="18" charset="0"/>
              </a:rPr>
              <a:t>, 1984  </a:t>
            </a:r>
            <a:r>
              <a:rPr lang="en-US" sz="1200" b="1" dirty="0" smtClean="0">
                <a:latin typeface="Times New Roman" pitchFamily="18" charset="0"/>
                <a:cs typeface="Times New Roman" pitchFamily="18" charset="0"/>
              </a:rPr>
              <a:t>2. </a:t>
            </a:r>
            <a:r>
              <a:rPr lang="en-US" sz="1200" dirty="0" err="1" smtClean="0">
                <a:latin typeface="Times New Roman" pitchFamily="18" charset="0"/>
                <a:cs typeface="Times New Roman" pitchFamily="18" charset="0"/>
              </a:rPr>
              <a:t>Grossi</a:t>
            </a:r>
            <a:r>
              <a:rPr lang="en-US" sz="1200" dirty="0" smtClean="0">
                <a:latin typeface="Times New Roman" pitchFamily="18" charset="0"/>
                <a:cs typeface="Times New Roman" pitchFamily="18" charset="0"/>
              </a:rPr>
              <a:t> et al., 2011; Sacco et al., 2009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Chassany</a:t>
            </a:r>
            <a:r>
              <a:rPr lang="en-US" sz="1200" dirty="0" smtClean="0">
                <a:latin typeface="Times New Roman" pitchFamily="18" charset="0"/>
                <a:cs typeface="Times New Roman" pitchFamily="18" charset="0"/>
              </a:rPr>
              <a:t> et al., 2004</a:t>
            </a:r>
            <a:endParaRPr lang="en-US" sz="1200" dirty="0"/>
          </a:p>
        </p:txBody>
      </p:sp>
      <p:sp>
        <p:nvSpPr>
          <p:cNvPr id="8" name="TextBox 7"/>
          <p:cNvSpPr txBox="1"/>
          <p:nvPr/>
        </p:nvSpPr>
        <p:spPr>
          <a:xfrm>
            <a:off x="807396" y="1828261"/>
            <a:ext cx="7500025" cy="3416320"/>
          </a:xfrm>
          <a:prstGeom prst="rect">
            <a:avLst/>
          </a:prstGeom>
          <a:noFill/>
        </p:spPr>
        <p:txBody>
          <a:bodyPr wrap="square" rtlCol="0">
            <a:spAutoFit/>
          </a:bodyPr>
          <a:lstStyle/>
          <a:p>
            <a:r>
              <a:rPr lang="en-US" dirty="0" smtClean="0"/>
              <a:t>22-question multiple choice assessment of one’s general well being</a:t>
            </a:r>
            <a:r>
              <a:rPr lang="en-US" baseline="30000" dirty="0" smtClean="0"/>
              <a:t>1</a:t>
            </a:r>
          </a:p>
          <a:p>
            <a:endParaRPr lang="en-US" dirty="0" smtClean="0"/>
          </a:p>
          <a:p>
            <a:r>
              <a:rPr lang="en-US" dirty="0" smtClean="0"/>
              <a:t>Each question receives a score of 0-5</a:t>
            </a:r>
          </a:p>
          <a:p>
            <a:endParaRPr lang="en-US" dirty="0" smtClean="0"/>
          </a:p>
          <a:p>
            <a:r>
              <a:rPr lang="en-US" dirty="0" smtClean="0"/>
              <a:t>Scores summed to form a composite score of 0-110</a:t>
            </a:r>
          </a:p>
          <a:p>
            <a:endParaRPr lang="en-US" dirty="0" smtClean="0"/>
          </a:p>
          <a:p>
            <a:r>
              <a:rPr lang="en-US" b="1" dirty="0" smtClean="0"/>
              <a:t>0-60:</a:t>
            </a:r>
            <a:r>
              <a:rPr lang="en-US" dirty="0" smtClean="0"/>
              <a:t>	Severe psychological distress</a:t>
            </a:r>
          </a:p>
          <a:p>
            <a:r>
              <a:rPr lang="en-US" b="1" dirty="0" smtClean="0"/>
              <a:t>61-72:</a:t>
            </a:r>
            <a:r>
              <a:rPr lang="en-US" dirty="0" smtClean="0"/>
              <a:t>  	Moderate psychological distress</a:t>
            </a:r>
          </a:p>
          <a:p>
            <a:r>
              <a:rPr lang="en-US" b="1" dirty="0" smtClean="0"/>
              <a:t>73-110:  	</a:t>
            </a:r>
            <a:r>
              <a:rPr lang="en-US" dirty="0" smtClean="0"/>
              <a:t>Positive wellbeing</a:t>
            </a:r>
          </a:p>
          <a:p>
            <a:endParaRPr lang="en-US" dirty="0" smtClean="0"/>
          </a:p>
          <a:p>
            <a:endParaRPr lang="en-US" dirty="0" smtClean="0"/>
          </a:p>
          <a:p>
            <a:endParaRPr lang="en-US" dirty="0"/>
          </a:p>
        </p:txBody>
      </p:sp>
    </p:spTree>
  </p:cSld>
  <p:clrMapOvr>
    <a:masterClrMapping/>
  </p:clrMapOvr>
  <p:transition>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6" name="TextBox 5"/>
          <p:cNvSpPr txBox="1"/>
          <p:nvPr/>
        </p:nvSpPr>
        <p:spPr>
          <a:xfrm>
            <a:off x="0" y="710125"/>
            <a:ext cx="9105088"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Psychological General Well Being Index (PGWBI)</a:t>
            </a:r>
            <a:endParaRPr lang="en-US" sz="3200" b="1" dirty="0" smtClean="0">
              <a:latin typeface="Times New Roman" pitchFamily="18" charset="0"/>
              <a:cs typeface="Times New Roman" pitchFamily="18" charset="0"/>
            </a:endParaRPr>
          </a:p>
        </p:txBody>
      </p:sp>
      <p:sp>
        <p:nvSpPr>
          <p:cNvPr id="7" name="TextBox 6"/>
          <p:cNvSpPr txBox="1"/>
          <p:nvPr/>
        </p:nvSpPr>
        <p:spPr>
          <a:xfrm>
            <a:off x="3735420" y="6075577"/>
            <a:ext cx="5369668" cy="276999"/>
          </a:xfrm>
          <a:prstGeom prst="rect">
            <a:avLst/>
          </a:prstGeom>
          <a:noFill/>
        </p:spPr>
        <p:txBody>
          <a:bodyPr wrap="square" rtlCol="0">
            <a:spAutoFit/>
          </a:bodyPr>
          <a:lstStyle/>
          <a:p>
            <a:pPr algn="r"/>
            <a:r>
              <a:rPr lang="en-US" sz="1200" b="1" dirty="0" smtClean="0">
                <a:latin typeface="Times New Roman" pitchFamily="18" charset="0"/>
                <a:cs typeface="Times New Roman" pitchFamily="18" charset="0"/>
              </a:rPr>
              <a:t>1. </a:t>
            </a:r>
            <a:r>
              <a:rPr lang="en-US" sz="1200" dirty="0" err="1" smtClean="0">
                <a:latin typeface="Times New Roman" pitchFamily="18" charset="0"/>
                <a:cs typeface="Times New Roman" pitchFamily="18" charset="0"/>
              </a:rPr>
              <a:t>Dupuy</a:t>
            </a:r>
            <a:r>
              <a:rPr lang="en-US" sz="1200" dirty="0" smtClean="0">
                <a:latin typeface="Times New Roman" pitchFamily="18" charset="0"/>
                <a:cs typeface="Times New Roman" pitchFamily="18" charset="0"/>
              </a:rPr>
              <a:t>, 1984  </a:t>
            </a:r>
            <a:r>
              <a:rPr lang="en-US" sz="1200" b="1" dirty="0" smtClean="0">
                <a:latin typeface="Times New Roman" pitchFamily="18" charset="0"/>
                <a:cs typeface="Times New Roman" pitchFamily="18" charset="0"/>
              </a:rPr>
              <a:t>2. </a:t>
            </a:r>
            <a:r>
              <a:rPr lang="en-US" sz="1200" dirty="0" err="1" smtClean="0">
                <a:latin typeface="Times New Roman" pitchFamily="18" charset="0"/>
                <a:cs typeface="Times New Roman" pitchFamily="18" charset="0"/>
              </a:rPr>
              <a:t>Grossi</a:t>
            </a:r>
            <a:r>
              <a:rPr lang="en-US" sz="1200" dirty="0" smtClean="0">
                <a:latin typeface="Times New Roman" pitchFamily="18" charset="0"/>
                <a:cs typeface="Times New Roman" pitchFamily="18" charset="0"/>
              </a:rPr>
              <a:t> et al., 2011; Sacco et al., 2009  </a:t>
            </a:r>
            <a:r>
              <a:rPr lang="en-US" sz="1200" b="1" dirty="0" smtClean="0">
                <a:latin typeface="Times New Roman" pitchFamily="18" charset="0"/>
                <a:cs typeface="Times New Roman" pitchFamily="18" charset="0"/>
              </a:rPr>
              <a:t>3. </a:t>
            </a:r>
            <a:r>
              <a:rPr lang="en-US" sz="1200" dirty="0" err="1" smtClean="0">
                <a:latin typeface="Times New Roman" pitchFamily="18" charset="0"/>
                <a:cs typeface="Times New Roman" pitchFamily="18" charset="0"/>
              </a:rPr>
              <a:t>Chassany</a:t>
            </a:r>
            <a:r>
              <a:rPr lang="en-US" sz="1200" dirty="0" smtClean="0">
                <a:latin typeface="Times New Roman" pitchFamily="18" charset="0"/>
                <a:cs typeface="Times New Roman" pitchFamily="18" charset="0"/>
              </a:rPr>
              <a:t> et al., 2004</a:t>
            </a:r>
            <a:endParaRPr lang="en-US" sz="1200" dirty="0"/>
          </a:p>
        </p:txBody>
      </p:sp>
      <p:sp>
        <p:nvSpPr>
          <p:cNvPr id="8" name="TextBox 7"/>
          <p:cNvSpPr txBox="1"/>
          <p:nvPr/>
        </p:nvSpPr>
        <p:spPr>
          <a:xfrm>
            <a:off x="807396" y="1828261"/>
            <a:ext cx="7500025" cy="4247317"/>
          </a:xfrm>
          <a:prstGeom prst="rect">
            <a:avLst/>
          </a:prstGeom>
          <a:noFill/>
        </p:spPr>
        <p:txBody>
          <a:bodyPr wrap="square" rtlCol="0">
            <a:spAutoFit/>
          </a:bodyPr>
          <a:lstStyle/>
          <a:p>
            <a:r>
              <a:rPr lang="en-US" dirty="0" smtClean="0"/>
              <a:t>22-question multiple choice assessment of one’s general well being</a:t>
            </a:r>
            <a:r>
              <a:rPr lang="en-US" baseline="30000" dirty="0" smtClean="0"/>
              <a:t>1</a:t>
            </a:r>
          </a:p>
          <a:p>
            <a:endParaRPr lang="en-US" dirty="0" smtClean="0"/>
          </a:p>
          <a:p>
            <a:r>
              <a:rPr lang="en-US" dirty="0" smtClean="0"/>
              <a:t>Each question receives a score of 0-5</a:t>
            </a:r>
          </a:p>
          <a:p>
            <a:endParaRPr lang="en-US" dirty="0" smtClean="0"/>
          </a:p>
          <a:p>
            <a:r>
              <a:rPr lang="en-US" dirty="0" smtClean="0"/>
              <a:t>Scores summed to form a composite score of 0-110</a:t>
            </a:r>
          </a:p>
          <a:p>
            <a:endParaRPr lang="en-US" dirty="0" smtClean="0"/>
          </a:p>
          <a:p>
            <a:r>
              <a:rPr lang="en-US" b="1" dirty="0" smtClean="0"/>
              <a:t>0-60:</a:t>
            </a:r>
            <a:r>
              <a:rPr lang="en-US" dirty="0" smtClean="0"/>
              <a:t>	Severe psychological distress</a:t>
            </a:r>
          </a:p>
          <a:p>
            <a:r>
              <a:rPr lang="en-US" b="1" dirty="0" smtClean="0"/>
              <a:t>61-72:</a:t>
            </a:r>
            <a:r>
              <a:rPr lang="en-US" dirty="0" smtClean="0"/>
              <a:t>  	Moderate psychological distress</a:t>
            </a:r>
          </a:p>
          <a:p>
            <a:r>
              <a:rPr lang="en-US" b="1" dirty="0" smtClean="0"/>
              <a:t>73-110:  	</a:t>
            </a:r>
            <a:r>
              <a:rPr lang="en-US" dirty="0" smtClean="0"/>
              <a:t>Positive wellbeing</a:t>
            </a:r>
          </a:p>
          <a:p>
            <a:endParaRPr lang="en-US" dirty="0" smtClean="0"/>
          </a:p>
          <a:p>
            <a:r>
              <a:rPr lang="en-US" dirty="0" smtClean="0"/>
              <a:t>Others</a:t>
            </a:r>
            <a:r>
              <a:rPr lang="en-US" baseline="30000" dirty="0" smtClean="0"/>
              <a:t>2</a:t>
            </a:r>
            <a:r>
              <a:rPr lang="en-US" dirty="0" smtClean="0"/>
              <a:t> have used different cutoff points,  but these appear to be selected arbitrarily while those listed above come from the PGWBI User Manual and result from intensive validation analyses</a:t>
            </a:r>
            <a:r>
              <a:rPr lang="en-US" baseline="30000" dirty="0" smtClean="0"/>
              <a:t>3</a:t>
            </a:r>
          </a:p>
          <a:p>
            <a:endParaRPr lang="en-US" dirty="0" smtClean="0"/>
          </a:p>
          <a:p>
            <a:endParaRPr lang="en-US" dirty="0"/>
          </a:p>
        </p:txBody>
      </p:sp>
    </p:spTree>
  </p:cSld>
  <p:clrMapOvr>
    <a:masterClrMapping/>
  </p:clrMapOvr>
  <p:transition>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4" name="TextBox 13"/>
          <p:cNvSpPr txBox="1"/>
          <p:nvPr/>
        </p:nvSpPr>
        <p:spPr>
          <a:xfrm>
            <a:off x="157264" y="442226"/>
            <a:ext cx="8499143" cy="646331"/>
          </a:xfrm>
          <a:prstGeom prst="rect">
            <a:avLst/>
          </a:prstGeom>
          <a:noFill/>
        </p:spPr>
        <p:txBody>
          <a:bodyPr wrap="square" rtlCol="0">
            <a:spAutoFit/>
          </a:bodyPr>
          <a:lstStyle/>
          <a:p>
            <a:pPr algn="r"/>
            <a:r>
              <a:rPr lang="en-US" sz="3600" dirty="0" smtClean="0">
                <a:solidFill>
                  <a:schemeClr val="bg1">
                    <a:lumMod val="50000"/>
                  </a:schemeClr>
                </a:solidFill>
                <a:latin typeface="Times New Roman" pitchFamily="18" charset="0"/>
                <a:cs typeface="Times New Roman" pitchFamily="18" charset="0"/>
              </a:rPr>
              <a:t>PGWBI data were collected on 147 subjects</a:t>
            </a:r>
          </a:p>
        </p:txBody>
      </p:sp>
      <p:pic>
        <p:nvPicPr>
          <p:cNvPr id="16387" name="Picture 3"/>
          <p:cNvPicPr>
            <a:picLocks noChangeAspect="1" noChangeArrowheads="1"/>
          </p:cNvPicPr>
          <p:nvPr/>
        </p:nvPicPr>
        <p:blipFill>
          <a:blip r:embed="rId5"/>
          <a:srcRect/>
          <a:stretch>
            <a:fillRect/>
          </a:stretch>
        </p:blipFill>
        <p:spPr bwMode="auto">
          <a:xfrm>
            <a:off x="1788066" y="1257200"/>
            <a:ext cx="5314950" cy="4791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352576"/>
          </a:xfrm>
          <a:prstGeom prst="rect">
            <a:avLst/>
          </a:prstGeom>
          <a:noFill/>
          <a:ln w="9525">
            <a:noFill/>
            <a:miter lim="800000"/>
            <a:headEnd/>
            <a:tailEnd/>
          </a:ln>
        </p:spPr>
      </p:pic>
      <p:sp>
        <p:nvSpPr>
          <p:cNvPr id="14" name="TextBox 13"/>
          <p:cNvSpPr txBox="1"/>
          <p:nvPr/>
        </p:nvSpPr>
        <p:spPr>
          <a:xfrm>
            <a:off x="831642" y="325490"/>
            <a:ext cx="8027424" cy="1292662"/>
          </a:xfrm>
          <a:prstGeom prst="rect">
            <a:avLst/>
          </a:prstGeom>
          <a:noFill/>
        </p:spPr>
        <p:txBody>
          <a:bodyPr wrap="square" rtlCol="0">
            <a:spAutoFit/>
          </a:bodyPr>
          <a:lstStyle/>
          <a:p>
            <a:pPr algn="r"/>
            <a:r>
              <a:rPr lang="en-US" sz="2600" dirty="0" smtClean="0">
                <a:solidFill>
                  <a:schemeClr val="bg1">
                    <a:lumMod val="50000"/>
                  </a:schemeClr>
                </a:solidFill>
                <a:latin typeface="Times New Roman" pitchFamily="18" charset="0"/>
                <a:cs typeface="Times New Roman" pitchFamily="18" charset="0"/>
              </a:rPr>
              <a:t>132 subjects had positive wellbeing (90%)</a:t>
            </a:r>
          </a:p>
          <a:p>
            <a:pPr algn="r"/>
            <a:r>
              <a:rPr lang="en-US" sz="2600" dirty="0" smtClean="0">
                <a:solidFill>
                  <a:schemeClr val="bg1">
                    <a:lumMod val="50000"/>
                  </a:schemeClr>
                </a:solidFill>
                <a:latin typeface="Times New Roman" pitchFamily="18" charset="0"/>
                <a:cs typeface="Times New Roman" pitchFamily="18" charset="0"/>
              </a:rPr>
              <a:t>11 subjects were under moderate distress</a:t>
            </a:r>
          </a:p>
          <a:p>
            <a:pPr algn="r"/>
            <a:r>
              <a:rPr lang="en-US" sz="2600" dirty="0" smtClean="0">
                <a:solidFill>
                  <a:schemeClr val="bg1">
                    <a:lumMod val="50000"/>
                  </a:schemeClr>
                </a:solidFill>
                <a:latin typeface="Times New Roman" pitchFamily="18" charset="0"/>
                <a:cs typeface="Times New Roman" pitchFamily="18" charset="0"/>
              </a:rPr>
              <a:t>4 subject was qualified as severely distressed</a:t>
            </a:r>
          </a:p>
        </p:txBody>
      </p:sp>
      <p:pic>
        <p:nvPicPr>
          <p:cNvPr id="1028" name="Picture 4"/>
          <p:cNvPicPr>
            <a:picLocks noChangeAspect="1" noChangeArrowheads="1"/>
          </p:cNvPicPr>
          <p:nvPr/>
        </p:nvPicPr>
        <p:blipFill>
          <a:blip r:embed="rId5"/>
          <a:srcRect/>
          <a:stretch>
            <a:fillRect/>
          </a:stretch>
        </p:blipFill>
        <p:spPr bwMode="auto">
          <a:xfrm>
            <a:off x="131333" y="1945532"/>
            <a:ext cx="8866751" cy="388267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7" name="Picture 6" descr="Table 4 version 1.jpg"/>
          <p:cNvPicPr>
            <a:picLocks noChangeAspect="1"/>
          </p:cNvPicPr>
          <p:nvPr/>
        </p:nvPicPr>
        <p:blipFill>
          <a:blip r:embed="rId5"/>
          <a:stretch>
            <a:fillRect/>
          </a:stretch>
        </p:blipFill>
        <p:spPr>
          <a:xfrm>
            <a:off x="1898437" y="214017"/>
            <a:ext cx="5266690" cy="6405245"/>
          </a:xfrm>
          <a:prstGeom prst="rect">
            <a:avLst/>
          </a:prstGeom>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Background Bandaid.jpg"/>
          <p:cNvPicPr>
            <a:picLocks noChangeAspect="1"/>
          </p:cNvPicPr>
          <p:nvPr/>
        </p:nvPicPr>
        <p:blipFill>
          <a:blip r:embed="rId3"/>
          <a:stretch>
            <a:fillRect/>
          </a:stretch>
        </p:blipFill>
        <p:spPr>
          <a:xfrm>
            <a:off x="6581180" y="0"/>
            <a:ext cx="2562820" cy="685800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0"/>
            <a:ext cx="9143999" cy="6858000"/>
          </a:xfrm>
          <a:prstGeom prst="rect">
            <a:avLst/>
          </a:prstGeom>
          <a:noFill/>
          <a:ln w="9525">
            <a:noFill/>
            <a:miter lim="800000"/>
            <a:headEnd/>
            <a:tailEnd/>
          </a:ln>
        </p:spPr>
      </p:pic>
      <p:pic>
        <p:nvPicPr>
          <p:cNvPr id="4" name="Picture 3" descr="Table 4 version 2.jpg"/>
          <p:cNvPicPr>
            <a:picLocks noChangeAspect="1"/>
          </p:cNvPicPr>
          <p:nvPr/>
        </p:nvPicPr>
        <p:blipFill>
          <a:blip r:embed="rId5"/>
          <a:stretch>
            <a:fillRect/>
          </a:stretch>
        </p:blipFill>
        <p:spPr>
          <a:xfrm>
            <a:off x="1898437" y="214017"/>
            <a:ext cx="5266690" cy="6405245"/>
          </a:xfrm>
          <a:prstGeom prst="rect">
            <a:avLst/>
          </a:prstGeom>
        </p:spPr>
      </p:pic>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4957</TotalTime>
  <Words>5834</Words>
  <Application>Microsoft Office PowerPoint</Application>
  <PresentationFormat>On-screen Show (4:3)</PresentationFormat>
  <Paragraphs>1503</Paragraphs>
  <Slides>190</Slides>
  <Notes>190</Notes>
  <HiddenSlides>0</HiddenSlides>
  <MMClips>0</MMClips>
  <ScaleCrop>false</ScaleCrop>
  <HeadingPairs>
    <vt:vector size="4" baseType="variant">
      <vt:variant>
        <vt:lpstr>Theme</vt:lpstr>
      </vt:variant>
      <vt:variant>
        <vt:i4>1</vt:i4>
      </vt:variant>
      <vt:variant>
        <vt:lpstr>Slide Titles</vt:lpstr>
      </vt:variant>
      <vt:variant>
        <vt:i4>190</vt:i4>
      </vt:variant>
    </vt:vector>
  </HeadingPairs>
  <TitlesOfParts>
    <vt:vector size="19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vector>
  </TitlesOfParts>
  <Company>UCONN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Kinesiology</dc:title>
  <dc:creator>Christopher LaRosa</dc:creator>
  <cp:lastModifiedBy>Courtney Jensen</cp:lastModifiedBy>
  <cp:revision>506</cp:revision>
  <dcterms:created xsi:type="dcterms:W3CDTF">2010-10-04T16:38:02Z</dcterms:created>
  <dcterms:modified xsi:type="dcterms:W3CDTF">2012-09-05T00:58:49Z</dcterms:modified>
</cp:coreProperties>
</file>