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0" r:id="rId3"/>
    <p:sldId id="259" r:id="rId4"/>
    <p:sldId id="262" r:id="rId5"/>
    <p:sldId id="263" r:id="rId6"/>
    <p:sldId id="264" r:id="rId7"/>
    <p:sldId id="265" r:id="rId8"/>
    <p:sldId id="266" r:id="rId9"/>
    <p:sldId id="267" r:id="rId10"/>
    <p:sldId id="268" r:id="rId11"/>
    <p:sldId id="271" r:id="rId12"/>
    <p:sldId id="279" r:id="rId13"/>
    <p:sldId id="283" r:id="rId14"/>
    <p:sldId id="272" r:id="rId15"/>
    <p:sldId id="274" r:id="rId16"/>
    <p:sldId id="285" r:id="rId17"/>
    <p:sldId id="286" r:id="rId18"/>
    <p:sldId id="275" r:id="rId19"/>
    <p:sldId id="276" r:id="rId20"/>
    <p:sldId id="277" r:id="rId21"/>
    <p:sldId id="284" r:id="rId22"/>
    <p:sldId id="280" r:id="rId23"/>
    <p:sldId id="287" r:id="rId24"/>
    <p:sldId id="281" r:id="rId25"/>
    <p:sldId id="282" r:id="rId26"/>
    <p:sldId id="257" r:id="rId27"/>
    <p:sldId id="258" r:id="rId28"/>
    <p:sldId id="288" r:id="rId29"/>
    <p:sldId id="289" r:id="rId30"/>
    <p:sldId id="293" r:id="rId31"/>
    <p:sldId id="294" r:id="rId32"/>
    <p:sldId id="295" r:id="rId33"/>
    <p:sldId id="292" r:id="rId34"/>
    <p:sldId id="297" r:id="rId35"/>
    <p:sldId id="296" r:id="rId36"/>
    <p:sldId id="290" r:id="rId37"/>
    <p:sldId id="298" r:id="rId38"/>
    <p:sldId id="260" r:id="rId39"/>
    <p:sldId id="26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E18895-07DA-4FDB-8375-4FAEEF5FB0E7}" type="datetimeFigureOut">
              <a:rPr lang="en-US" smtClean="0"/>
              <a:pPr/>
              <a:t>7/16/2012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1A153-287A-4334-B8AB-8518DEE4A5C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E18895-07DA-4FDB-8375-4FAEEF5FB0E7}" type="datetimeFigureOut">
              <a:rPr lang="en-US" smtClean="0"/>
              <a:pPr/>
              <a:t>7/16/2012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1A153-287A-4334-B8AB-8518DEE4A5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E18895-07DA-4FDB-8375-4FAEEF5FB0E7}" type="datetimeFigureOut">
              <a:rPr lang="en-US" smtClean="0"/>
              <a:pPr/>
              <a:t>7/16/2012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1A153-287A-4334-B8AB-8518DEE4A5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E18895-07DA-4FDB-8375-4FAEEF5FB0E7}" type="datetimeFigureOut">
              <a:rPr lang="en-US" smtClean="0"/>
              <a:pPr/>
              <a:t>7/16/2012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1A153-287A-4334-B8AB-8518DEE4A5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E18895-07DA-4FDB-8375-4FAEEF5FB0E7}" type="datetimeFigureOut">
              <a:rPr lang="en-US" smtClean="0"/>
              <a:pPr/>
              <a:t>7/16/2012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1A153-287A-4334-B8AB-8518DEE4A5C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E18895-07DA-4FDB-8375-4FAEEF5FB0E7}" type="datetimeFigureOut">
              <a:rPr lang="en-US" smtClean="0"/>
              <a:pPr/>
              <a:t>7/16/2012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1A153-287A-4334-B8AB-8518DEE4A5C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E18895-07DA-4FDB-8375-4FAEEF5FB0E7}" type="datetimeFigureOut">
              <a:rPr lang="en-US" smtClean="0"/>
              <a:pPr/>
              <a:t>7/16/2012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C1A153-287A-4334-B8AB-8518DEE4A5C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E18895-07DA-4FDB-8375-4FAEEF5FB0E7}" type="datetimeFigureOut">
              <a:rPr lang="en-US" smtClean="0"/>
              <a:pPr/>
              <a:t>7/16/2012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C1A153-287A-4334-B8AB-8518DEE4A5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E18895-07DA-4FDB-8375-4FAEEF5FB0E7}" type="datetimeFigureOut">
              <a:rPr lang="en-US" smtClean="0"/>
              <a:pPr/>
              <a:t>7/16/2012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C1A153-287A-4334-B8AB-8518DEE4A5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E18895-07DA-4FDB-8375-4FAEEF5FB0E7}" type="datetimeFigureOut">
              <a:rPr lang="en-US" smtClean="0"/>
              <a:pPr/>
              <a:t>7/16/2012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1A153-287A-4334-B8AB-8518DEE4A5C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E18895-07DA-4FDB-8375-4FAEEF5FB0E7}" type="datetimeFigureOut">
              <a:rPr lang="en-US" smtClean="0"/>
              <a:pPr/>
              <a:t>7/16/2012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1A153-287A-4334-B8AB-8518DEE4A5C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E18895-07DA-4FDB-8375-4FAEEF5FB0E7}" type="datetimeFigureOut">
              <a:rPr lang="en-US" smtClean="0"/>
              <a:pPr/>
              <a:t>7/16/2012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C1A153-287A-4334-B8AB-8518DEE4A5C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OWERPOINTbackground2.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1447800" y="990600"/>
            <a:ext cx="6477000" cy="523220"/>
          </a:xfrm>
          <a:prstGeom prst="rect">
            <a:avLst/>
          </a:prstGeom>
          <a:noFill/>
        </p:spPr>
        <p:txBody>
          <a:bodyPr wrap="square" rtlCol="0">
            <a:spAutoFit/>
          </a:bodyPr>
          <a:lstStyle/>
          <a:p>
            <a:r>
              <a:rPr lang="en-US" sz="2800" dirty="0" smtClean="0"/>
              <a:t>The Influence of the</a:t>
            </a:r>
            <a:endParaRPr lang="en-US" dirty="0"/>
          </a:p>
        </p:txBody>
      </p:sp>
      <p:sp>
        <p:nvSpPr>
          <p:cNvPr id="7" name="TextBox 6"/>
          <p:cNvSpPr txBox="1"/>
          <p:nvPr/>
        </p:nvSpPr>
        <p:spPr>
          <a:xfrm>
            <a:off x="1905000" y="5498068"/>
            <a:ext cx="7162800" cy="369332"/>
          </a:xfrm>
          <a:prstGeom prst="rect">
            <a:avLst/>
          </a:prstGeom>
          <a:noFill/>
        </p:spPr>
        <p:txBody>
          <a:bodyPr wrap="square" rtlCol="0">
            <a:spAutoFit/>
          </a:bodyPr>
          <a:lstStyle/>
          <a:p>
            <a:pPr algn="r"/>
            <a:r>
              <a:rPr lang="en-US" dirty="0" smtClean="0"/>
              <a:t>07.02.2012 | Courtney</a:t>
            </a:r>
          </a:p>
        </p:txBody>
      </p:sp>
      <p:sp>
        <p:nvSpPr>
          <p:cNvPr id="8" name="TextBox 7"/>
          <p:cNvSpPr txBox="1"/>
          <p:nvPr/>
        </p:nvSpPr>
        <p:spPr>
          <a:xfrm>
            <a:off x="1447800" y="1371600"/>
            <a:ext cx="7162800" cy="677108"/>
          </a:xfrm>
          <a:prstGeom prst="rect">
            <a:avLst/>
          </a:prstGeom>
          <a:noFill/>
        </p:spPr>
        <p:txBody>
          <a:bodyPr wrap="square" rtlCol="0">
            <a:spAutoFit/>
          </a:bodyPr>
          <a:lstStyle/>
          <a:p>
            <a:r>
              <a:rPr lang="en-US" sz="3800" dirty="0" smtClean="0"/>
              <a:t>Blood Lipid-Lipoprotein Profile</a:t>
            </a:r>
          </a:p>
        </p:txBody>
      </p:sp>
      <p:sp>
        <p:nvSpPr>
          <p:cNvPr id="9" name="TextBox 8"/>
          <p:cNvSpPr txBox="1"/>
          <p:nvPr/>
        </p:nvSpPr>
        <p:spPr>
          <a:xfrm>
            <a:off x="1447800" y="1905000"/>
            <a:ext cx="6400800" cy="984885"/>
          </a:xfrm>
          <a:prstGeom prst="rect">
            <a:avLst/>
          </a:prstGeom>
          <a:noFill/>
        </p:spPr>
        <p:txBody>
          <a:bodyPr wrap="square" rtlCol="0">
            <a:spAutoFit/>
          </a:bodyPr>
          <a:lstStyle/>
          <a:p>
            <a:r>
              <a:rPr lang="en-US" sz="4000" dirty="0" smtClean="0"/>
              <a:t>on Psychological Well Being </a:t>
            </a:r>
          </a:p>
          <a:p>
            <a:endParaRPr lang="en-US" dirty="0"/>
          </a:p>
        </p:txBody>
      </p:sp>
      <p:pic>
        <p:nvPicPr>
          <p:cNvPr id="26626" name="Picture 2" descr="http://1.bp.blogspot.com/_un4SKl1mygU/SEzeD7o_14I/AAAAAAAAA6k/8mUSOZQ4rMI/s400/Buddy_Blood_Drop.jpg"/>
          <p:cNvPicPr>
            <a:picLocks noChangeAspect="1" noChangeArrowheads="1"/>
          </p:cNvPicPr>
          <p:nvPr/>
        </p:nvPicPr>
        <p:blipFill>
          <a:blip r:embed="rId3" cstate="print"/>
          <a:srcRect/>
          <a:stretch>
            <a:fillRect/>
          </a:stretch>
        </p:blipFill>
        <p:spPr bwMode="auto">
          <a:xfrm>
            <a:off x="2238375" y="2971800"/>
            <a:ext cx="2028825" cy="2086195"/>
          </a:xfrm>
          <a:prstGeom prst="rect">
            <a:avLst/>
          </a:prstGeom>
          <a:noFill/>
        </p:spPr>
      </p:pic>
      <p:pic>
        <p:nvPicPr>
          <p:cNvPr id="11266" name="Picture 2" descr="http://www.depressionsymptomsguide.com/wp-content/uploads/2011/11/Depression-%E2%80%93-Symptoms-Types-Procedure-Investigation-Treatment-11-300x285.jpg"/>
          <p:cNvPicPr>
            <a:picLocks noChangeAspect="1" noChangeArrowheads="1"/>
          </p:cNvPicPr>
          <p:nvPr/>
        </p:nvPicPr>
        <p:blipFill>
          <a:blip r:embed="rId4" cstate="print"/>
          <a:srcRect/>
          <a:stretch>
            <a:fillRect/>
          </a:stretch>
        </p:blipFill>
        <p:spPr bwMode="auto">
          <a:xfrm>
            <a:off x="4191000" y="2895600"/>
            <a:ext cx="2245894" cy="2133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OWERPOINTbackground.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1371600" y="1447800"/>
            <a:ext cx="6553200" cy="523220"/>
          </a:xfrm>
          <a:prstGeom prst="rect">
            <a:avLst/>
          </a:prstGeom>
          <a:noFill/>
        </p:spPr>
        <p:txBody>
          <a:bodyPr wrap="square" rtlCol="0">
            <a:spAutoFit/>
          </a:bodyPr>
          <a:lstStyle/>
          <a:p>
            <a:r>
              <a:rPr lang="en-US" sz="2800" b="1" dirty="0" smtClean="0"/>
              <a:t>Other researchers have examined this too</a:t>
            </a:r>
          </a:p>
        </p:txBody>
      </p:sp>
      <p:sp>
        <p:nvSpPr>
          <p:cNvPr id="12" name="TextBox 11"/>
          <p:cNvSpPr txBox="1"/>
          <p:nvPr/>
        </p:nvSpPr>
        <p:spPr>
          <a:xfrm>
            <a:off x="1524000" y="2291477"/>
            <a:ext cx="6096000" cy="2308324"/>
          </a:xfrm>
          <a:prstGeom prst="rect">
            <a:avLst/>
          </a:prstGeom>
          <a:noFill/>
        </p:spPr>
        <p:txBody>
          <a:bodyPr wrap="square" rtlCol="0">
            <a:spAutoFit/>
          </a:bodyPr>
          <a:lstStyle/>
          <a:p>
            <a:pPr algn="just"/>
            <a:r>
              <a:rPr lang="en-US" b="1" dirty="0" smtClean="0"/>
              <a:t>Plasma triglyceride levels</a:t>
            </a:r>
            <a:r>
              <a:rPr lang="en-US" dirty="0" smtClean="0"/>
              <a:t> appear to be the only variable unattached to a debate</a:t>
            </a:r>
          </a:p>
          <a:p>
            <a:pPr algn="just"/>
            <a:endParaRPr lang="en-US" dirty="0" smtClean="0"/>
          </a:p>
          <a:p>
            <a:pPr algn="just"/>
            <a:r>
              <a:rPr lang="en-US" dirty="0" smtClean="0"/>
              <a:t>Three studies</a:t>
            </a:r>
            <a:r>
              <a:rPr lang="en-US" baseline="30000" dirty="0" smtClean="0"/>
              <a:t>1</a:t>
            </a:r>
            <a:r>
              <a:rPr lang="en-US" dirty="0" smtClean="0"/>
              <a:t> have found elevated triglycerides to correlate with reduced psychological well being</a:t>
            </a:r>
          </a:p>
          <a:p>
            <a:pPr algn="just"/>
            <a:endParaRPr lang="en-US" dirty="0" smtClean="0"/>
          </a:p>
          <a:p>
            <a:pPr algn="just"/>
            <a:r>
              <a:rPr lang="en-US" dirty="0" smtClean="0"/>
              <a:t>There appears to be no finding that suggests the opposite</a:t>
            </a:r>
          </a:p>
          <a:p>
            <a:pPr algn="just"/>
            <a:endParaRPr lang="en-US" dirty="0" smtClean="0"/>
          </a:p>
        </p:txBody>
      </p:sp>
      <p:sp>
        <p:nvSpPr>
          <p:cNvPr id="7" name="TextBox 6"/>
          <p:cNvSpPr txBox="1"/>
          <p:nvPr/>
        </p:nvSpPr>
        <p:spPr>
          <a:xfrm>
            <a:off x="3962400" y="5590401"/>
            <a:ext cx="5105400" cy="276999"/>
          </a:xfrm>
          <a:prstGeom prst="rect">
            <a:avLst/>
          </a:prstGeom>
          <a:noFill/>
        </p:spPr>
        <p:txBody>
          <a:bodyPr wrap="square" rtlCol="0">
            <a:spAutoFit/>
          </a:bodyPr>
          <a:lstStyle/>
          <a:p>
            <a:pPr algn="r"/>
            <a:r>
              <a:rPr lang="en-US" sz="1200" b="1" dirty="0" smtClean="0"/>
              <a:t>1. </a:t>
            </a:r>
            <a:r>
              <a:rPr lang="en-US" sz="1200" dirty="0" err="1" smtClean="0"/>
              <a:t>Elovanio</a:t>
            </a:r>
            <a:r>
              <a:rPr lang="en-US" sz="1200" dirty="0" smtClean="0"/>
              <a:t> et al., 2010; </a:t>
            </a:r>
            <a:r>
              <a:rPr lang="en-US" sz="1200" dirty="0" err="1" smtClean="0"/>
              <a:t>Fowkes</a:t>
            </a:r>
            <a:r>
              <a:rPr lang="en-US" sz="1200" dirty="0" smtClean="0"/>
              <a:t> et al., 1992; </a:t>
            </a:r>
            <a:r>
              <a:rPr lang="en-US" sz="1200" dirty="0" err="1" smtClean="0"/>
              <a:t>Glueck</a:t>
            </a:r>
            <a:r>
              <a:rPr lang="en-US" sz="1200" dirty="0" smtClean="0"/>
              <a:t> et al., 1993</a:t>
            </a:r>
            <a:endParaRPr 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OWERPOINTbackground.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0" y="1381780"/>
            <a:ext cx="9144000" cy="523220"/>
          </a:xfrm>
          <a:prstGeom prst="rect">
            <a:avLst/>
          </a:prstGeom>
          <a:noFill/>
        </p:spPr>
        <p:txBody>
          <a:bodyPr wrap="square" rtlCol="0">
            <a:spAutoFit/>
          </a:bodyPr>
          <a:lstStyle/>
          <a:p>
            <a:pPr algn="ctr"/>
            <a:r>
              <a:rPr lang="en-US" sz="2800" b="1" dirty="0" smtClean="0"/>
              <a:t>Methods of the present study</a:t>
            </a:r>
          </a:p>
        </p:txBody>
      </p:sp>
      <p:sp>
        <p:nvSpPr>
          <p:cNvPr id="12" name="TextBox 11"/>
          <p:cNvSpPr txBox="1"/>
          <p:nvPr/>
        </p:nvSpPr>
        <p:spPr>
          <a:xfrm>
            <a:off x="1600200" y="2209800"/>
            <a:ext cx="6096000" cy="923330"/>
          </a:xfrm>
          <a:prstGeom prst="rect">
            <a:avLst/>
          </a:prstGeom>
          <a:noFill/>
        </p:spPr>
        <p:txBody>
          <a:bodyPr wrap="square" rtlCol="0">
            <a:spAutoFit/>
          </a:bodyPr>
          <a:lstStyle/>
          <a:p>
            <a:pPr algn="just"/>
            <a:r>
              <a:rPr lang="en-US" i="1" dirty="0" smtClean="0"/>
              <a:t>STOMP</a:t>
            </a:r>
            <a:r>
              <a:rPr lang="en-US" dirty="0" smtClean="0"/>
              <a:t> assessed whether there was an association between the blood lipid-lipoprotein profile and psychological well being among 74 men and 73 women between 20-76 yr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OWERPOINTbackground3.jpg"/>
          <p:cNvPicPr>
            <a:picLocks noChangeAspect="1"/>
          </p:cNvPicPr>
          <p:nvPr/>
        </p:nvPicPr>
        <p:blipFill>
          <a:blip r:embed="rId2" cstate="print"/>
          <a:stretch>
            <a:fillRect/>
          </a:stretch>
        </p:blipFill>
        <p:spPr>
          <a:xfrm>
            <a:off x="0" y="0"/>
            <a:ext cx="9144000" cy="6858000"/>
          </a:xfrm>
          <a:prstGeom prst="rect">
            <a:avLst/>
          </a:prstGeom>
        </p:spPr>
      </p:pic>
      <p:pic>
        <p:nvPicPr>
          <p:cNvPr id="1027" name="Picture 3"/>
          <p:cNvPicPr>
            <a:picLocks noChangeAspect="1" noChangeArrowheads="1"/>
          </p:cNvPicPr>
          <p:nvPr/>
        </p:nvPicPr>
        <p:blipFill>
          <a:blip r:embed="rId3" cstate="print"/>
          <a:srcRect/>
          <a:stretch>
            <a:fillRect/>
          </a:stretch>
        </p:blipFill>
        <p:spPr bwMode="auto">
          <a:xfrm>
            <a:off x="771525" y="762000"/>
            <a:ext cx="7600950" cy="410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OWERPOINTbackground.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0" y="1381780"/>
            <a:ext cx="9144000" cy="523220"/>
          </a:xfrm>
          <a:prstGeom prst="rect">
            <a:avLst/>
          </a:prstGeom>
          <a:noFill/>
        </p:spPr>
        <p:txBody>
          <a:bodyPr wrap="square" rtlCol="0">
            <a:spAutoFit/>
          </a:bodyPr>
          <a:lstStyle/>
          <a:p>
            <a:pPr algn="ctr"/>
            <a:r>
              <a:rPr lang="en-US" sz="2800" b="1" dirty="0" smtClean="0"/>
              <a:t>Methods of the present study</a:t>
            </a:r>
          </a:p>
        </p:txBody>
      </p:sp>
      <p:sp>
        <p:nvSpPr>
          <p:cNvPr id="12" name="TextBox 11"/>
          <p:cNvSpPr txBox="1"/>
          <p:nvPr/>
        </p:nvSpPr>
        <p:spPr>
          <a:xfrm>
            <a:off x="1600200" y="2209800"/>
            <a:ext cx="6096000" cy="1754326"/>
          </a:xfrm>
          <a:prstGeom prst="rect">
            <a:avLst/>
          </a:prstGeom>
          <a:noFill/>
        </p:spPr>
        <p:txBody>
          <a:bodyPr wrap="square" rtlCol="0">
            <a:spAutoFit/>
          </a:bodyPr>
          <a:lstStyle/>
          <a:p>
            <a:pPr algn="just"/>
            <a:r>
              <a:rPr lang="en-US" dirty="0" smtClean="0"/>
              <a:t>The entire blood lipid-lipoprotein profile was compared to a general measure of psychological well being as well as a specific assessment of depression</a:t>
            </a:r>
          </a:p>
          <a:p>
            <a:pPr algn="just"/>
            <a:endParaRPr lang="en-US" dirty="0" smtClean="0"/>
          </a:p>
          <a:p>
            <a:pPr algn="just"/>
            <a:r>
              <a:rPr lang="en-US" dirty="0" smtClean="0"/>
              <a:t>The measurements used are validated, widely used tools to assess depression</a:t>
            </a:r>
            <a:r>
              <a:rPr lang="en-US" baseline="30000" dirty="0" smtClean="0"/>
              <a:t>1</a:t>
            </a:r>
            <a:r>
              <a:rPr lang="en-US" dirty="0" smtClean="0"/>
              <a:t> and general psychological well being</a:t>
            </a:r>
            <a:r>
              <a:rPr lang="en-US" baseline="30000" dirty="0" smtClean="0"/>
              <a:t>2</a:t>
            </a:r>
          </a:p>
        </p:txBody>
      </p:sp>
      <p:sp>
        <p:nvSpPr>
          <p:cNvPr id="7" name="TextBox 6"/>
          <p:cNvSpPr txBox="1"/>
          <p:nvPr/>
        </p:nvSpPr>
        <p:spPr>
          <a:xfrm>
            <a:off x="4419600" y="5562600"/>
            <a:ext cx="4648200" cy="276999"/>
          </a:xfrm>
          <a:prstGeom prst="rect">
            <a:avLst/>
          </a:prstGeom>
          <a:noFill/>
        </p:spPr>
        <p:txBody>
          <a:bodyPr wrap="square" rtlCol="0">
            <a:spAutoFit/>
          </a:bodyPr>
          <a:lstStyle/>
          <a:p>
            <a:pPr algn="r"/>
            <a:r>
              <a:rPr lang="en-US" sz="1200" b="1" dirty="0" smtClean="0"/>
              <a:t>1.</a:t>
            </a:r>
            <a:r>
              <a:rPr lang="en-US" sz="1200" dirty="0" smtClean="0"/>
              <a:t> Contreras et al., 2004  </a:t>
            </a:r>
            <a:r>
              <a:rPr lang="en-US" sz="1200" b="1" dirty="0" smtClean="0"/>
              <a:t>2. </a:t>
            </a:r>
            <a:r>
              <a:rPr lang="en-US" sz="1200" dirty="0" smtClean="0"/>
              <a:t>Wenger et al., 1984.</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OWERPOINTbackground.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0" y="1143000"/>
            <a:ext cx="9144000" cy="523220"/>
          </a:xfrm>
          <a:prstGeom prst="rect">
            <a:avLst/>
          </a:prstGeom>
          <a:noFill/>
        </p:spPr>
        <p:txBody>
          <a:bodyPr wrap="square" rtlCol="0">
            <a:spAutoFit/>
          </a:bodyPr>
          <a:lstStyle/>
          <a:p>
            <a:pPr algn="ctr"/>
            <a:r>
              <a:rPr lang="en-US" sz="2800" b="1" dirty="0" smtClean="0"/>
              <a:t>The two psychological tests</a:t>
            </a:r>
          </a:p>
        </p:txBody>
      </p:sp>
      <p:sp>
        <p:nvSpPr>
          <p:cNvPr id="12" name="TextBox 11"/>
          <p:cNvSpPr txBox="1"/>
          <p:nvPr/>
        </p:nvSpPr>
        <p:spPr>
          <a:xfrm>
            <a:off x="1600200" y="1920657"/>
            <a:ext cx="6096000" cy="3108543"/>
          </a:xfrm>
          <a:prstGeom prst="rect">
            <a:avLst/>
          </a:prstGeom>
          <a:noFill/>
        </p:spPr>
        <p:txBody>
          <a:bodyPr wrap="square" rtlCol="0">
            <a:spAutoFit/>
          </a:bodyPr>
          <a:lstStyle/>
          <a:p>
            <a:pPr algn="just"/>
            <a:r>
              <a:rPr lang="en-US" b="1" dirty="0" smtClean="0"/>
              <a:t>Beck Depression Inventory (BDI):</a:t>
            </a:r>
          </a:p>
          <a:p>
            <a:pPr algn="just"/>
            <a:endParaRPr lang="en-US" sz="800" dirty="0" smtClean="0"/>
          </a:p>
          <a:p>
            <a:pPr algn="just"/>
            <a:r>
              <a:rPr lang="en-US" dirty="0" smtClean="0"/>
              <a:t>A 21-question multiple choice assessment of the severity of depression</a:t>
            </a:r>
            <a:r>
              <a:rPr lang="en-US" baseline="30000" dirty="0" smtClean="0"/>
              <a:t>1</a:t>
            </a:r>
            <a:r>
              <a:rPr lang="en-US" dirty="0" smtClean="0"/>
              <a:t>.  Each question receives a score between 0 and 3. The composite score ranges between 0 and 63.  High scores indicate more severe depression.  The categories of total scores are as follows</a:t>
            </a:r>
            <a:r>
              <a:rPr lang="en-US" baseline="30000" dirty="0" smtClean="0"/>
              <a:t>2</a:t>
            </a:r>
            <a:r>
              <a:rPr lang="en-US" dirty="0" smtClean="0"/>
              <a:t>:</a:t>
            </a:r>
          </a:p>
          <a:p>
            <a:pPr algn="just"/>
            <a:endParaRPr lang="en-US" sz="800" dirty="0" smtClean="0"/>
          </a:p>
          <a:p>
            <a:pPr algn="just"/>
            <a:r>
              <a:rPr lang="en-US" dirty="0" smtClean="0"/>
              <a:t>0-9: minimal depression</a:t>
            </a:r>
          </a:p>
          <a:p>
            <a:pPr algn="just"/>
            <a:r>
              <a:rPr lang="en-US" dirty="0" smtClean="0"/>
              <a:t>10-18: mild depression</a:t>
            </a:r>
          </a:p>
          <a:p>
            <a:pPr algn="just"/>
            <a:r>
              <a:rPr lang="en-US" dirty="0" smtClean="0"/>
              <a:t>19-29: moderate depression</a:t>
            </a:r>
          </a:p>
          <a:p>
            <a:pPr algn="just"/>
            <a:r>
              <a:rPr lang="en-US" dirty="0" smtClean="0"/>
              <a:t>30-63: severe depression</a:t>
            </a:r>
          </a:p>
        </p:txBody>
      </p:sp>
      <p:sp>
        <p:nvSpPr>
          <p:cNvPr id="7" name="TextBox 6"/>
          <p:cNvSpPr txBox="1"/>
          <p:nvPr/>
        </p:nvSpPr>
        <p:spPr>
          <a:xfrm>
            <a:off x="5257800" y="5590401"/>
            <a:ext cx="3810000" cy="276999"/>
          </a:xfrm>
          <a:prstGeom prst="rect">
            <a:avLst/>
          </a:prstGeom>
          <a:noFill/>
        </p:spPr>
        <p:txBody>
          <a:bodyPr wrap="square" rtlCol="0">
            <a:spAutoFit/>
          </a:bodyPr>
          <a:lstStyle/>
          <a:p>
            <a:pPr algn="r"/>
            <a:r>
              <a:rPr lang="en-US" sz="1200" b="1" dirty="0" smtClean="0"/>
              <a:t>1. </a:t>
            </a:r>
            <a:r>
              <a:rPr lang="en-US" sz="1200" dirty="0" smtClean="0"/>
              <a:t>Beck et al., 1961  </a:t>
            </a:r>
            <a:r>
              <a:rPr lang="en-US" sz="1200" b="1" dirty="0" smtClean="0"/>
              <a:t>2. </a:t>
            </a:r>
            <a:r>
              <a:rPr lang="en-US" sz="1200" dirty="0" err="1" smtClean="0"/>
              <a:t>Revicki</a:t>
            </a:r>
            <a:r>
              <a:rPr lang="en-US" sz="1200" dirty="0" smtClean="0"/>
              <a:t> et al., 1996</a:t>
            </a:r>
            <a:endParaRPr lang="en-US"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OWERPOINTbackground.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0" y="1143000"/>
            <a:ext cx="9144000" cy="523220"/>
          </a:xfrm>
          <a:prstGeom prst="rect">
            <a:avLst/>
          </a:prstGeom>
          <a:noFill/>
        </p:spPr>
        <p:txBody>
          <a:bodyPr wrap="square" rtlCol="0">
            <a:spAutoFit/>
          </a:bodyPr>
          <a:lstStyle/>
          <a:p>
            <a:pPr algn="ctr"/>
            <a:r>
              <a:rPr lang="en-US" sz="2800" b="1" dirty="0" smtClean="0"/>
              <a:t>The two psychological tests</a:t>
            </a:r>
          </a:p>
        </p:txBody>
      </p:sp>
      <p:sp>
        <p:nvSpPr>
          <p:cNvPr id="12" name="TextBox 11"/>
          <p:cNvSpPr txBox="1"/>
          <p:nvPr/>
        </p:nvSpPr>
        <p:spPr>
          <a:xfrm>
            <a:off x="1600200" y="1920657"/>
            <a:ext cx="6096000" cy="3231654"/>
          </a:xfrm>
          <a:prstGeom prst="rect">
            <a:avLst/>
          </a:prstGeom>
          <a:noFill/>
        </p:spPr>
        <p:txBody>
          <a:bodyPr wrap="square" rtlCol="0">
            <a:spAutoFit/>
          </a:bodyPr>
          <a:lstStyle/>
          <a:p>
            <a:pPr algn="just"/>
            <a:r>
              <a:rPr lang="en-US" b="1" dirty="0" smtClean="0"/>
              <a:t>Psychological General Well Being Index (PGWBI):</a:t>
            </a:r>
          </a:p>
          <a:p>
            <a:pPr algn="just"/>
            <a:endParaRPr lang="en-US" sz="800" dirty="0" smtClean="0"/>
          </a:p>
          <a:p>
            <a:pPr algn="just"/>
            <a:r>
              <a:rPr lang="en-US" dirty="0" smtClean="0"/>
              <a:t>A 22-question multiple choice assessment of one’s general well being</a:t>
            </a:r>
            <a:r>
              <a:rPr lang="en-US" baseline="30000" dirty="0" smtClean="0"/>
              <a:t>1</a:t>
            </a:r>
            <a:r>
              <a:rPr lang="en-US" dirty="0" smtClean="0"/>
              <a:t>.  It encompasses 6 domains (freedom from bodily distress, life satisfaction, sense of vitality, cheerful verses distressed, relaxed verses anxious, and self-control).  Each question receives a score of 0-5.  The total score ranges from 0-110 with higher scores indicating greater psychological well being.  Scores are categorically expressed as</a:t>
            </a:r>
            <a:r>
              <a:rPr lang="en-US" baseline="30000" dirty="0" smtClean="0"/>
              <a:t>1</a:t>
            </a:r>
            <a:r>
              <a:rPr lang="en-US" dirty="0" smtClean="0"/>
              <a:t>:</a:t>
            </a:r>
          </a:p>
          <a:p>
            <a:pPr algn="just"/>
            <a:endParaRPr lang="en-US" sz="800" dirty="0" smtClean="0"/>
          </a:p>
          <a:p>
            <a:pPr algn="just"/>
            <a:r>
              <a:rPr lang="en-US" dirty="0" smtClean="0"/>
              <a:t> &gt; 85 indicates general psychological well being</a:t>
            </a:r>
          </a:p>
          <a:p>
            <a:pPr algn="just"/>
            <a:r>
              <a:rPr lang="en-US" dirty="0" smtClean="0"/>
              <a:t> &lt; 70 indicates psychological distress.</a:t>
            </a:r>
          </a:p>
        </p:txBody>
      </p:sp>
      <p:sp>
        <p:nvSpPr>
          <p:cNvPr id="7" name="TextBox 6"/>
          <p:cNvSpPr txBox="1"/>
          <p:nvPr/>
        </p:nvSpPr>
        <p:spPr>
          <a:xfrm>
            <a:off x="7467600" y="5590401"/>
            <a:ext cx="1600200" cy="276999"/>
          </a:xfrm>
          <a:prstGeom prst="rect">
            <a:avLst/>
          </a:prstGeom>
          <a:noFill/>
        </p:spPr>
        <p:txBody>
          <a:bodyPr wrap="square" rtlCol="0">
            <a:spAutoFit/>
          </a:bodyPr>
          <a:lstStyle/>
          <a:p>
            <a:pPr algn="r"/>
            <a:r>
              <a:rPr lang="en-US" sz="1200" b="1" dirty="0" smtClean="0"/>
              <a:t>1. </a:t>
            </a:r>
            <a:r>
              <a:rPr lang="en-US" sz="1200" dirty="0" err="1" smtClean="0"/>
              <a:t>Dupuy</a:t>
            </a:r>
            <a:r>
              <a:rPr lang="en-US" sz="1200" dirty="0" smtClean="0"/>
              <a:t>, 1984</a:t>
            </a:r>
            <a:endParaRPr 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background3.jpg"/>
          <p:cNvPicPr>
            <a:picLocks noChangeAspect="1"/>
          </p:cNvPicPr>
          <p:nvPr/>
        </p:nvPicPr>
        <p:blipFill>
          <a:blip r:embed="rId2" cstate="print"/>
          <a:stretch>
            <a:fillRect/>
          </a:stretch>
        </p:blipFill>
        <p:spPr>
          <a:xfrm>
            <a:off x="0" y="0"/>
            <a:ext cx="9144000" cy="6858000"/>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790575" y="1295400"/>
            <a:ext cx="7562850" cy="319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OWERPOINTbackground2.jpg"/>
          <p:cNvPicPr>
            <a:picLocks noChangeAspect="1"/>
          </p:cNvPicPr>
          <p:nvPr/>
        </p:nvPicPr>
        <p:blipFill>
          <a:blip r:embed="rId2" cstate="print"/>
          <a:stretch>
            <a:fillRect/>
          </a:stretch>
        </p:blipFill>
        <p:spPr>
          <a:xfrm>
            <a:off x="0" y="0"/>
            <a:ext cx="9144000" cy="6858000"/>
          </a:xfrm>
          <a:prstGeom prst="rect">
            <a:avLst/>
          </a:prstGeom>
        </p:spPr>
      </p:pic>
      <p:pic>
        <p:nvPicPr>
          <p:cNvPr id="3074" name="Picture 2"/>
          <p:cNvPicPr>
            <a:picLocks noChangeAspect="1" noChangeArrowheads="1"/>
          </p:cNvPicPr>
          <p:nvPr/>
        </p:nvPicPr>
        <p:blipFill>
          <a:blip r:embed="rId3" cstate="print"/>
          <a:srcRect/>
          <a:stretch>
            <a:fillRect/>
          </a:stretch>
        </p:blipFill>
        <p:spPr bwMode="auto">
          <a:xfrm>
            <a:off x="790575" y="1962150"/>
            <a:ext cx="7562850" cy="161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OWERPOINTbackground4.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0" y="533400"/>
            <a:ext cx="9144000" cy="523220"/>
          </a:xfrm>
          <a:prstGeom prst="rect">
            <a:avLst/>
          </a:prstGeom>
          <a:noFill/>
        </p:spPr>
        <p:txBody>
          <a:bodyPr wrap="square" rtlCol="0">
            <a:spAutoFit/>
          </a:bodyPr>
          <a:lstStyle/>
          <a:p>
            <a:pPr algn="ctr"/>
            <a:r>
              <a:rPr lang="en-US" sz="2800" b="1" dirty="0" err="1" smtClean="0"/>
              <a:t>Bivariate</a:t>
            </a:r>
            <a:r>
              <a:rPr lang="en-US" sz="2800" b="1" dirty="0" smtClean="0"/>
              <a:t> correlations for BDI</a:t>
            </a:r>
          </a:p>
        </p:txBody>
      </p:sp>
      <p:pic>
        <p:nvPicPr>
          <p:cNvPr id="28674" name="Picture 2"/>
          <p:cNvPicPr>
            <a:picLocks noChangeAspect="1" noChangeArrowheads="1"/>
          </p:cNvPicPr>
          <p:nvPr/>
        </p:nvPicPr>
        <p:blipFill>
          <a:blip r:embed="rId3" cstate="print"/>
          <a:srcRect/>
          <a:stretch>
            <a:fillRect/>
          </a:stretch>
        </p:blipFill>
        <p:spPr bwMode="auto">
          <a:xfrm>
            <a:off x="460560" y="1109662"/>
            <a:ext cx="8378640" cy="4071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background4.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a:p>
        </p:txBody>
      </p:sp>
      <p:sp>
        <p:nvSpPr>
          <p:cNvPr id="5" name="TextBox 4"/>
          <p:cNvSpPr txBox="1"/>
          <p:nvPr/>
        </p:nvSpPr>
        <p:spPr>
          <a:xfrm>
            <a:off x="0" y="533400"/>
            <a:ext cx="9144000" cy="523220"/>
          </a:xfrm>
          <a:prstGeom prst="rect">
            <a:avLst/>
          </a:prstGeom>
          <a:noFill/>
        </p:spPr>
        <p:txBody>
          <a:bodyPr wrap="square" rtlCol="0">
            <a:spAutoFit/>
          </a:bodyPr>
          <a:lstStyle/>
          <a:p>
            <a:pPr algn="ctr"/>
            <a:r>
              <a:rPr lang="en-US" sz="2800" b="1" dirty="0" err="1" smtClean="0"/>
              <a:t>Bivariate</a:t>
            </a:r>
            <a:r>
              <a:rPr lang="en-US" sz="2800" b="1" dirty="0" smtClean="0"/>
              <a:t> correlations for PGWBI</a:t>
            </a:r>
          </a:p>
        </p:txBody>
      </p:sp>
      <p:pic>
        <p:nvPicPr>
          <p:cNvPr id="29698" name="Picture 2"/>
          <p:cNvPicPr>
            <a:picLocks noChangeAspect="1" noChangeArrowheads="1"/>
          </p:cNvPicPr>
          <p:nvPr/>
        </p:nvPicPr>
        <p:blipFill>
          <a:blip r:embed="rId3" cstate="print"/>
          <a:srcRect/>
          <a:stretch>
            <a:fillRect/>
          </a:stretch>
        </p:blipFill>
        <p:spPr bwMode="auto">
          <a:xfrm>
            <a:off x="457200" y="1117118"/>
            <a:ext cx="8153400" cy="40644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OWERPOINTbackground.jpg"/>
          <p:cNvPicPr>
            <a:picLocks noChangeAspect="1"/>
          </p:cNvPicPr>
          <p:nvPr/>
        </p:nvPicPr>
        <p:blipFill>
          <a:blip r:embed="rId2" cstate="print"/>
          <a:stretch>
            <a:fillRect/>
          </a:stretch>
        </p:blipFill>
        <p:spPr>
          <a:xfrm>
            <a:off x="0" y="0"/>
            <a:ext cx="9144000" cy="6858000"/>
          </a:xfrm>
          <a:prstGeom prst="rect">
            <a:avLst/>
          </a:prstGeom>
        </p:spPr>
      </p:pic>
      <p:sp>
        <p:nvSpPr>
          <p:cNvPr id="7" name="TextBox 6"/>
          <p:cNvSpPr txBox="1"/>
          <p:nvPr/>
        </p:nvSpPr>
        <p:spPr>
          <a:xfrm>
            <a:off x="1905000" y="5410200"/>
            <a:ext cx="7162800" cy="461665"/>
          </a:xfrm>
          <a:prstGeom prst="rect">
            <a:avLst/>
          </a:prstGeom>
          <a:noFill/>
        </p:spPr>
        <p:txBody>
          <a:bodyPr wrap="square" rtlCol="0">
            <a:spAutoFit/>
          </a:bodyPr>
          <a:lstStyle/>
          <a:p>
            <a:pPr algn="r"/>
            <a:r>
              <a:rPr lang="en-US" sz="1200" dirty="0" smtClean="0"/>
              <a:t>Title page image sources: </a:t>
            </a:r>
            <a:r>
              <a:rPr lang="en-US" sz="1200" i="1" dirty="0" smtClean="0"/>
              <a:t>waynecountyredcross.org</a:t>
            </a:r>
            <a:r>
              <a:rPr lang="en-US" sz="1200" dirty="0" smtClean="0"/>
              <a:t> and</a:t>
            </a:r>
          </a:p>
          <a:p>
            <a:pPr algn="r"/>
            <a:r>
              <a:rPr lang="en-US" sz="1200" i="1" dirty="0" smtClean="0"/>
              <a:t>depressionsymptomsguide.com</a:t>
            </a:r>
            <a:r>
              <a:rPr lang="en-US" sz="1200" dirty="0" smtClean="0"/>
              <a:t> . Current image source: </a:t>
            </a:r>
            <a:r>
              <a:rPr lang="en-US" sz="1200" i="1" dirty="0" smtClean="0"/>
              <a:t>tkmiller97.wordpress.com</a:t>
            </a:r>
            <a:endParaRPr lang="en-US" sz="1200" i="1" dirty="0"/>
          </a:p>
        </p:txBody>
      </p:sp>
      <p:sp>
        <p:nvSpPr>
          <p:cNvPr id="9" name="TextBox 8"/>
          <p:cNvSpPr txBox="1"/>
          <p:nvPr/>
        </p:nvSpPr>
        <p:spPr>
          <a:xfrm>
            <a:off x="1600200" y="843915"/>
            <a:ext cx="5791200" cy="984885"/>
          </a:xfrm>
          <a:prstGeom prst="rect">
            <a:avLst/>
          </a:prstGeom>
          <a:noFill/>
        </p:spPr>
        <p:txBody>
          <a:bodyPr wrap="square" rtlCol="0">
            <a:spAutoFit/>
          </a:bodyPr>
          <a:lstStyle/>
          <a:p>
            <a:r>
              <a:rPr lang="en-US" sz="4000" dirty="0" smtClean="0"/>
              <a:t>What I’ll be talking about</a:t>
            </a:r>
          </a:p>
          <a:p>
            <a:endParaRPr lang="en-US" dirty="0"/>
          </a:p>
        </p:txBody>
      </p:sp>
      <p:sp>
        <p:nvSpPr>
          <p:cNvPr id="11" name="TextBox 10"/>
          <p:cNvSpPr txBox="1"/>
          <p:nvPr/>
        </p:nvSpPr>
        <p:spPr>
          <a:xfrm>
            <a:off x="4267200" y="2159675"/>
            <a:ext cx="4191000" cy="2031325"/>
          </a:xfrm>
          <a:prstGeom prst="rect">
            <a:avLst/>
          </a:prstGeom>
          <a:noFill/>
        </p:spPr>
        <p:txBody>
          <a:bodyPr wrap="square" rtlCol="0">
            <a:spAutoFit/>
          </a:bodyPr>
          <a:lstStyle/>
          <a:p>
            <a:r>
              <a:rPr lang="en-US" dirty="0" smtClean="0"/>
              <a:t>Why is this question worth asking?</a:t>
            </a:r>
          </a:p>
          <a:p>
            <a:endParaRPr lang="en-US" dirty="0" smtClean="0"/>
          </a:p>
          <a:p>
            <a:r>
              <a:rPr lang="en-US" dirty="0" smtClean="0"/>
              <a:t>How did the prior research answer it?</a:t>
            </a:r>
          </a:p>
          <a:p>
            <a:endParaRPr lang="en-US" dirty="0" smtClean="0"/>
          </a:p>
          <a:p>
            <a:r>
              <a:rPr lang="en-US" dirty="0" smtClean="0"/>
              <a:t>How is it answered by the present study?</a:t>
            </a:r>
          </a:p>
          <a:p>
            <a:endParaRPr lang="en-US" dirty="0" smtClean="0"/>
          </a:p>
          <a:p>
            <a:r>
              <a:rPr lang="en-US" dirty="0" smtClean="0"/>
              <a:t>What is the answer?</a:t>
            </a:r>
          </a:p>
        </p:txBody>
      </p:sp>
      <p:pic>
        <p:nvPicPr>
          <p:cNvPr id="27650" name="Picture 2" descr="http://tkmiller97.files.wordpress.com/2011/10/excited-speech-bubble.gif"/>
          <p:cNvPicPr>
            <a:picLocks noChangeAspect="1" noChangeArrowheads="1"/>
          </p:cNvPicPr>
          <p:nvPr/>
        </p:nvPicPr>
        <p:blipFill>
          <a:blip r:embed="rId3" cstate="print"/>
          <a:srcRect/>
          <a:stretch>
            <a:fillRect/>
          </a:stretch>
        </p:blipFill>
        <p:spPr bwMode="auto">
          <a:xfrm>
            <a:off x="647700" y="2025943"/>
            <a:ext cx="3162300" cy="315565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OWERPOINTbackground2.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0" y="924580"/>
            <a:ext cx="9144000" cy="523220"/>
          </a:xfrm>
          <a:prstGeom prst="rect">
            <a:avLst/>
          </a:prstGeom>
          <a:noFill/>
        </p:spPr>
        <p:txBody>
          <a:bodyPr wrap="square" rtlCol="0">
            <a:spAutoFit/>
          </a:bodyPr>
          <a:lstStyle/>
          <a:p>
            <a:pPr algn="ctr"/>
            <a:r>
              <a:rPr lang="en-US" sz="2800" b="1" dirty="0" smtClean="0"/>
              <a:t>Exploring the BDI</a:t>
            </a:r>
          </a:p>
        </p:txBody>
      </p:sp>
      <p:pic>
        <p:nvPicPr>
          <p:cNvPr id="7" name="Picture 6" descr="BDI depression ranking.jpg"/>
          <p:cNvPicPr>
            <a:picLocks noChangeAspect="1"/>
          </p:cNvPicPr>
          <p:nvPr/>
        </p:nvPicPr>
        <p:blipFill>
          <a:blip r:embed="rId3" cstate="print"/>
          <a:stretch>
            <a:fillRect/>
          </a:stretch>
        </p:blipFill>
        <p:spPr>
          <a:xfrm>
            <a:off x="2328862" y="3209925"/>
            <a:ext cx="4486275" cy="1819275"/>
          </a:xfrm>
          <a:prstGeom prst="rect">
            <a:avLst/>
          </a:prstGeom>
        </p:spPr>
      </p:pic>
      <p:pic>
        <p:nvPicPr>
          <p:cNvPr id="30722" name="Picture 2"/>
          <p:cNvPicPr>
            <a:picLocks noChangeAspect="1" noChangeArrowheads="1"/>
          </p:cNvPicPr>
          <p:nvPr/>
        </p:nvPicPr>
        <p:blipFill>
          <a:blip r:embed="rId4" cstate="print"/>
          <a:srcRect/>
          <a:stretch>
            <a:fillRect/>
          </a:stretch>
        </p:blipFill>
        <p:spPr bwMode="auto">
          <a:xfrm>
            <a:off x="381000" y="1914484"/>
            <a:ext cx="8429625" cy="7525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background4.jpg"/>
          <p:cNvPicPr>
            <a:picLocks noChangeAspect="1"/>
          </p:cNvPicPr>
          <p:nvPr/>
        </p:nvPicPr>
        <p:blipFill>
          <a:blip r:embed="rId2" cstate="print"/>
          <a:stretch>
            <a:fillRect/>
          </a:stretch>
        </p:blipFill>
        <p:spPr>
          <a:xfrm>
            <a:off x="0" y="0"/>
            <a:ext cx="9144000" cy="6858000"/>
          </a:xfrm>
          <a:prstGeom prst="rect">
            <a:avLst/>
          </a:prstGeom>
        </p:spPr>
      </p:pic>
      <p:pic>
        <p:nvPicPr>
          <p:cNvPr id="30722" name="Picture 2"/>
          <p:cNvPicPr>
            <a:picLocks noChangeAspect="1" noChangeArrowheads="1"/>
          </p:cNvPicPr>
          <p:nvPr/>
        </p:nvPicPr>
        <p:blipFill>
          <a:blip r:embed="rId3" cstate="print"/>
          <a:srcRect/>
          <a:stretch>
            <a:fillRect/>
          </a:stretch>
        </p:blipFill>
        <p:spPr bwMode="auto">
          <a:xfrm>
            <a:off x="381000" y="685800"/>
            <a:ext cx="8429625" cy="752516"/>
          </a:xfrm>
          <a:prstGeom prst="rect">
            <a:avLst/>
          </a:prstGeom>
          <a:noFill/>
          <a:ln w="9525">
            <a:noFill/>
            <a:miter lim="800000"/>
            <a:headEnd/>
            <a:tailEnd/>
          </a:ln>
        </p:spPr>
      </p:pic>
      <p:pic>
        <p:nvPicPr>
          <p:cNvPr id="8" name="Picture 7"/>
          <p:cNvPicPr/>
          <p:nvPr/>
        </p:nvPicPr>
        <p:blipFill>
          <a:blip r:embed="rId4" cstate="print"/>
          <a:srcRect/>
          <a:stretch>
            <a:fillRect/>
          </a:stretch>
        </p:blipFill>
        <p:spPr bwMode="auto">
          <a:xfrm>
            <a:off x="2057400" y="1752600"/>
            <a:ext cx="4724400" cy="3810000"/>
          </a:xfrm>
          <a:prstGeom prst="rect">
            <a:avLst/>
          </a:prstGeom>
          <a:noFill/>
          <a:ln w="9525">
            <a:noFill/>
            <a:miter lim="800000"/>
            <a:headEnd/>
            <a:tailEnd/>
          </a:ln>
        </p:spPr>
      </p:pic>
      <p:sp>
        <p:nvSpPr>
          <p:cNvPr id="9" name="TextBox 8"/>
          <p:cNvSpPr txBox="1"/>
          <p:nvPr/>
        </p:nvSpPr>
        <p:spPr>
          <a:xfrm>
            <a:off x="5562600" y="152400"/>
            <a:ext cx="3200400" cy="584775"/>
          </a:xfrm>
          <a:prstGeom prst="rect">
            <a:avLst/>
          </a:prstGeom>
          <a:noFill/>
        </p:spPr>
        <p:txBody>
          <a:bodyPr wrap="square" rtlCol="0">
            <a:spAutoFit/>
          </a:bodyPr>
          <a:lstStyle/>
          <a:p>
            <a:pPr algn="r"/>
            <a:r>
              <a:rPr lang="en-US" sz="3200" b="1" dirty="0" smtClean="0"/>
              <a:t>Total Sample</a:t>
            </a:r>
            <a:endParaRPr lang="en-US" sz="32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OWERPOINTbackground4.jpg"/>
          <p:cNvPicPr>
            <a:picLocks noChangeAspect="1"/>
          </p:cNvPicPr>
          <p:nvPr/>
        </p:nvPicPr>
        <p:blipFill>
          <a:blip r:embed="rId2" cstate="print"/>
          <a:stretch>
            <a:fillRect/>
          </a:stretch>
        </p:blipFill>
        <p:spPr>
          <a:xfrm>
            <a:off x="0" y="0"/>
            <a:ext cx="9144000" cy="6858000"/>
          </a:xfrm>
          <a:prstGeom prst="rect">
            <a:avLst/>
          </a:prstGeom>
        </p:spPr>
      </p:pic>
      <p:pic>
        <p:nvPicPr>
          <p:cNvPr id="4098" name="Picture 2"/>
          <p:cNvPicPr>
            <a:picLocks noChangeAspect="1" noChangeArrowheads="1"/>
          </p:cNvPicPr>
          <p:nvPr/>
        </p:nvPicPr>
        <p:blipFill>
          <a:blip r:embed="rId3" cstate="print"/>
          <a:srcRect/>
          <a:stretch>
            <a:fillRect/>
          </a:stretch>
        </p:blipFill>
        <p:spPr bwMode="auto">
          <a:xfrm>
            <a:off x="304800" y="684245"/>
            <a:ext cx="8686800" cy="839755"/>
          </a:xfrm>
          <a:prstGeom prst="rect">
            <a:avLst/>
          </a:prstGeom>
          <a:noFill/>
          <a:ln w="9525">
            <a:noFill/>
            <a:miter lim="800000"/>
            <a:headEnd/>
            <a:tailEnd/>
          </a:ln>
        </p:spPr>
      </p:pic>
      <p:pic>
        <p:nvPicPr>
          <p:cNvPr id="7" name="Picture 6"/>
          <p:cNvPicPr/>
          <p:nvPr/>
        </p:nvPicPr>
        <p:blipFill>
          <a:blip r:embed="rId4" cstate="print"/>
          <a:srcRect/>
          <a:stretch>
            <a:fillRect/>
          </a:stretch>
        </p:blipFill>
        <p:spPr bwMode="auto">
          <a:xfrm>
            <a:off x="2057400" y="1752600"/>
            <a:ext cx="4724400" cy="3810001"/>
          </a:xfrm>
          <a:prstGeom prst="rect">
            <a:avLst/>
          </a:prstGeom>
          <a:noFill/>
          <a:ln w="9525">
            <a:noFill/>
            <a:miter lim="800000"/>
            <a:headEnd/>
            <a:tailEnd/>
          </a:ln>
        </p:spPr>
      </p:pic>
      <p:sp>
        <p:nvSpPr>
          <p:cNvPr id="9" name="Rectangle 8"/>
          <p:cNvSpPr/>
          <p:nvPr/>
        </p:nvSpPr>
        <p:spPr>
          <a:xfrm>
            <a:off x="3985309" y="152400"/>
            <a:ext cx="4777691" cy="584775"/>
          </a:xfrm>
          <a:prstGeom prst="rect">
            <a:avLst/>
          </a:prstGeom>
        </p:spPr>
        <p:txBody>
          <a:bodyPr wrap="square">
            <a:spAutoFit/>
          </a:bodyPr>
          <a:lstStyle/>
          <a:p>
            <a:pPr algn="r"/>
            <a:r>
              <a:rPr lang="en-US" sz="3200" b="1" dirty="0" smtClean="0"/>
              <a:t>Excluded the outliers</a:t>
            </a:r>
            <a:endParaRPr lang="en-US" sz="32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OWERPOINTbackground.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1066800" y="1828800"/>
            <a:ext cx="6934200" cy="2308324"/>
          </a:xfrm>
          <a:prstGeom prst="rect">
            <a:avLst/>
          </a:prstGeom>
          <a:noFill/>
        </p:spPr>
        <p:txBody>
          <a:bodyPr wrap="square" rtlCol="0">
            <a:spAutoFit/>
          </a:bodyPr>
          <a:lstStyle/>
          <a:p>
            <a:pPr algn="just"/>
            <a:r>
              <a:rPr lang="en-US" b="1" dirty="0" smtClean="0"/>
              <a:t>Lipid Panel differences between Men and Women:</a:t>
            </a:r>
            <a:r>
              <a:rPr lang="en-US" dirty="0" smtClean="0"/>
              <a:t> Women had higher total cholesterol (p &lt; 0.05) and HDL cholesterol (p &lt; 0.001) than the men.  Women also had lower triglyceride levels (p &lt; 0.01) and TG/HDL ratio (p &lt; 0.001) than the men.</a:t>
            </a:r>
          </a:p>
          <a:p>
            <a:pPr algn="just"/>
            <a:r>
              <a:rPr lang="en-US" dirty="0" smtClean="0"/>
              <a:t> </a:t>
            </a:r>
          </a:p>
          <a:p>
            <a:pPr algn="just"/>
            <a:r>
              <a:rPr lang="en-US" b="1" dirty="0" smtClean="0"/>
              <a:t>Well Being differences between Men and Women: </a:t>
            </a:r>
            <a:r>
              <a:rPr lang="en-US" dirty="0" smtClean="0"/>
              <a:t>The mean BDI and PGWBI scores were not different between men and women.</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OWERPOINTbackground4.jpg"/>
          <p:cNvPicPr>
            <a:picLocks noChangeAspect="1"/>
          </p:cNvPicPr>
          <p:nvPr/>
        </p:nvPicPr>
        <p:blipFill>
          <a:blip r:embed="rId2" cstate="print"/>
          <a:stretch>
            <a:fillRect/>
          </a:stretch>
        </p:blipFill>
        <p:spPr>
          <a:xfrm>
            <a:off x="0" y="0"/>
            <a:ext cx="9144000" cy="6858000"/>
          </a:xfrm>
          <a:prstGeom prst="rect">
            <a:avLst/>
          </a:prstGeom>
        </p:spPr>
      </p:pic>
      <p:pic>
        <p:nvPicPr>
          <p:cNvPr id="30722" name="Picture 2"/>
          <p:cNvPicPr>
            <a:picLocks noChangeAspect="1" noChangeArrowheads="1"/>
          </p:cNvPicPr>
          <p:nvPr/>
        </p:nvPicPr>
        <p:blipFill>
          <a:blip r:embed="rId3" cstate="print"/>
          <a:srcRect/>
          <a:stretch>
            <a:fillRect/>
          </a:stretch>
        </p:blipFill>
        <p:spPr bwMode="auto">
          <a:xfrm>
            <a:off x="381000" y="685800"/>
            <a:ext cx="8429625" cy="752516"/>
          </a:xfrm>
          <a:prstGeom prst="rect">
            <a:avLst/>
          </a:prstGeom>
          <a:noFill/>
          <a:ln w="9525">
            <a:noFill/>
            <a:miter lim="800000"/>
            <a:headEnd/>
            <a:tailEnd/>
          </a:ln>
        </p:spPr>
      </p:pic>
      <p:pic>
        <p:nvPicPr>
          <p:cNvPr id="8" name="Picture 7"/>
          <p:cNvPicPr/>
          <p:nvPr/>
        </p:nvPicPr>
        <p:blipFill>
          <a:blip r:embed="rId4" cstate="print"/>
          <a:stretch>
            <a:fillRect/>
          </a:stretch>
        </p:blipFill>
        <p:spPr>
          <a:xfrm>
            <a:off x="2057400" y="1752600"/>
            <a:ext cx="4724400" cy="3810000"/>
          </a:xfrm>
          <a:prstGeom prst="rect">
            <a:avLst/>
          </a:prstGeom>
        </p:spPr>
      </p:pic>
      <p:sp>
        <p:nvSpPr>
          <p:cNvPr id="9" name="Rectangle 8"/>
          <p:cNvSpPr/>
          <p:nvPr/>
        </p:nvSpPr>
        <p:spPr>
          <a:xfrm>
            <a:off x="3985309" y="152400"/>
            <a:ext cx="4777691" cy="584775"/>
          </a:xfrm>
          <a:prstGeom prst="rect">
            <a:avLst/>
          </a:prstGeom>
        </p:spPr>
        <p:txBody>
          <a:bodyPr wrap="square">
            <a:spAutoFit/>
          </a:bodyPr>
          <a:lstStyle/>
          <a:p>
            <a:pPr algn="r"/>
            <a:r>
              <a:rPr lang="en-US" sz="3200" b="1" dirty="0" smtClean="0"/>
              <a:t>Men</a:t>
            </a:r>
            <a:endParaRPr lang="en-US" sz="3200" b="1" dirty="0"/>
          </a:p>
        </p:txBody>
      </p:sp>
      <p:pic>
        <p:nvPicPr>
          <p:cNvPr id="5122" name="Picture 2"/>
          <p:cNvPicPr>
            <a:picLocks noChangeAspect="1" noChangeArrowheads="1"/>
          </p:cNvPicPr>
          <p:nvPr/>
        </p:nvPicPr>
        <p:blipFill>
          <a:blip r:embed="rId5" cstate="print"/>
          <a:srcRect/>
          <a:stretch>
            <a:fillRect/>
          </a:stretch>
        </p:blipFill>
        <p:spPr bwMode="auto">
          <a:xfrm>
            <a:off x="152400" y="609600"/>
            <a:ext cx="88392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OWERPOINTbackground4.jpg"/>
          <p:cNvPicPr>
            <a:picLocks noChangeAspect="1"/>
          </p:cNvPicPr>
          <p:nvPr/>
        </p:nvPicPr>
        <p:blipFill>
          <a:blip r:embed="rId2" cstate="print"/>
          <a:stretch>
            <a:fillRect/>
          </a:stretch>
        </p:blipFill>
        <p:spPr>
          <a:xfrm>
            <a:off x="0" y="0"/>
            <a:ext cx="9144000" cy="6858000"/>
          </a:xfrm>
          <a:prstGeom prst="rect">
            <a:avLst/>
          </a:prstGeom>
        </p:spPr>
      </p:pic>
      <p:pic>
        <p:nvPicPr>
          <p:cNvPr id="7" name="Picture 6"/>
          <p:cNvPicPr/>
          <p:nvPr/>
        </p:nvPicPr>
        <p:blipFill>
          <a:blip r:embed="rId3" cstate="print"/>
          <a:stretch>
            <a:fillRect/>
          </a:stretch>
        </p:blipFill>
        <p:spPr>
          <a:xfrm>
            <a:off x="2057400" y="1752600"/>
            <a:ext cx="4724400" cy="3810000"/>
          </a:xfrm>
          <a:prstGeom prst="rect">
            <a:avLst/>
          </a:prstGeom>
        </p:spPr>
      </p:pic>
      <p:sp>
        <p:nvSpPr>
          <p:cNvPr id="9" name="Rectangle 8"/>
          <p:cNvSpPr/>
          <p:nvPr/>
        </p:nvSpPr>
        <p:spPr>
          <a:xfrm>
            <a:off x="3985309" y="152400"/>
            <a:ext cx="4777691" cy="584775"/>
          </a:xfrm>
          <a:prstGeom prst="rect">
            <a:avLst/>
          </a:prstGeom>
        </p:spPr>
        <p:txBody>
          <a:bodyPr wrap="square">
            <a:spAutoFit/>
          </a:bodyPr>
          <a:lstStyle/>
          <a:p>
            <a:pPr algn="r"/>
            <a:r>
              <a:rPr lang="en-US" sz="3200" b="1" dirty="0" smtClean="0"/>
              <a:t>Women</a:t>
            </a:r>
            <a:endParaRPr lang="en-US" sz="3200" b="1" dirty="0"/>
          </a:p>
        </p:txBody>
      </p:sp>
      <p:pic>
        <p:nvPicPr>
          <p:cNvPr id="6146" name="Picture 2"/>
          <p:cNvPicPr>
            <a:picLocks noChangeAspect="1" noChangeArrowheads="1"/>
          </p:cNvPicPr>
          <p:nvPr/>
        </p:nvPicPr>
        <p:blipFill>
          <a:blip r:embed="rId4" cstate="print"/>
          <a:srcRect/>
          <a:stretch>
            <a:fillRect/>
          </a:stretch>
        </p:blipFill>
        <p:spPr bwMode="auto">
          <a:xfrm>
            <a:off x="138113" y="609600"/>
            <a:ext cx="8867775"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OWERPOINTbackground.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0" y="2768025"/>
            <a:ext cx="9144000" cy="584775"/>
          </a:xfrm>
          <a:prstGeom prst="rect">
            <a:avLst/>
          </a:prstGeom>
          <a:noFill/>
        </p:spPr>
        <p:txBody>
          <a:bodyPr wrap="square" rtlCol="0">
            <a:spAutoFit/>
          </a:bodyPr>
          <a:lstStyle/>
          <a:p>
            <a:pPr algn="ctr"/>
            <a:r>
              <a:rPr lang="en-US" sz="3200" dirty="0" smtClean="0"/>
              <a:t>Where should I go from here?</a:t>
            </a:r>
            <a:endParaRPr lang="en-US" sz="3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OWERPOINTbackground.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685800" y="2133600"/>
            <a:ext cx="6934200" cy="923330"/>
          </a:xfrm>
          <a:prstGeom prst="rect">
            <a:avLst/>
          </a:prstGeom>
          <a:noFill/>
        </p:spPr>
        <p:txBody>
          <a:bodyPr wrap="square" rtlCol="0">
            <a:spAutoFit/>
          </a:bodyPr>
          <a:lstStyle/>
          <a:p>
            <a:r>
              <a:rPr lang="en-US" b="1" dirty="0" smtClean="0"/>
              <a:t>Between subjects factors:</a:t>
            </a:r>
            <a:r>
              <a:rPr lang="en-US" dirty="0" smtClean="0"/>
              <a:t> Gender, ethnicity, race, and season enrolled</a:t>
            </a:r>
          </a:p>
          <a:p>
            <a:r>
              <a:rPr lang="en-US" b="1" dirty="0" smtClean="0"/>
              <a:t>Covariates: </a:t>
            </a:r>
            <a:r>
              <a:rPr lang="en-US" dirty="0" smtClean="0"/>
              <a:t>Age, waist circumference, and BMI</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OWERPOINTbackground.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762000" y="1661279"/>
            <a:ext cx="7696200" cy="3139321"/>
          </a:xfrm>
          <a:prstGeom prst="rect">
            <a:avLst/>
          </a:prstGeom>
          <a:noFill/>
        </p:spPr>
        <p:txBody>
          <a:bodyPr wrap="square" rtlCol="0">
            <a:spAutoFit/>
          </a:bodyPr>
          <a:lstStyle/>
          <a:p>
            <a:pPr algn="just"/>
            <a:r>
              <a:rPr lang="en-US" i="1" dirty="0" smtClean="0"/>
              <a:t>STOMP</a:t>
            </a:r>
            <a:r>
              <a:rPr lang="en-US" dirty="0" smtClean="0"/>
              <a:t> is similar to the results of Brown et al. (1994) and Freedman et al. (1995)</a:t>
            </a:r>
          </a:p>
          <a:p>
            <a:pPr algn="just"/>
            <a:endParaRPr lang="en-US" dirty="0" smtClean="0"/>
          </a:p>
          <a:p>
            <a:pPr algn="just"/>
            <a:r>
              <a:rPr lang="en-US" dirty="0" smtClean="0"/>
              <a:t>Brown et al. reported no relationship between total cholesterol and depressive symptoms in an elderly population of men and women (≥71 yr)</a:t>
            </a:r>
          </a:p>
          <a:p>
            <a:pPr algn="just"/>
            <a:endParaRPr lang="en-US" dirty="0" smtClean="0"/>
          </a:p>
          <a:p>
            <a:pPr algn="just"/>
            <a:r>
              <a:rPr lang="en-US" dirty="0" smtClean="0"/>
              <a:t>Freedman et al., (1995) reported no relationships between depression or hostility and the entire lipid-lipoprotein panel among men, 34-45 yr, who suffer from generalized anxiety disorder</a:t>
            </a:r>
          </a:p>
          <a:p>
            <a:pPr algn="just"/>
            <a:endParaRPr lang="en-US" dirty="0" smtClean="0"/>
          </a:p>
          <a:p>
            <a:pPr algn="just"/>
            <a:r>
              <a:rPr lang="en-US" dirty="0" smtClean="0"/>
              <a:t>The </a:t>
            </a:r>
            <a:r>
              <a:rPr lang="en-US" i="1" dirty="0" smtClean="0"/>
              <a:t>STOMP</a:t>
            </a:r>
            <a:r>
              <a:rPr lang="en-US" dirty="0" smtClean="0"/>
              <a:t> study’s findings were the same, but among men </a:t>
            </a:r>
            <a:r>
              <a:rPr lang="en-US" i="1" dirty="0" smtClean="0"/>
              <a:t>and</a:t>
            </a:r>
            <a:r>
              <a:rPr lang="en-US" dirty="0" smtClean="0"/>
              <a:t> women, across a larger age range (20-76 yr), and using the entire lipid-lipoprotein panel</a:t>
            </a:r>
            <a:endParaRPr lang="en-US" dirty="0"/>
          </a:p>
        </p:txBody>
      </p:sp>
      <p:sp>
        <p:nvSpPr>
          <p:cNvPr id="6" name="TextBox 5"/>
          <p:cNvSpPr txBox="1"/>
          <p:nvPr/>
        </p:nvSpPr>
        <p:spPr>
          <a:xfrm>
            <a:off x="762000" y="838201"/>
            <a:ext cx="8382000" cy="461665"/>
          </a:xfrm>
          <a:prstGeom prst="rect">
            <a:avLst/>
          </a:prstGeom>
          <a:noFill/>
        </p:spPr>
        <p:txBody>
          <a:bodyPr wrap="square" rtlCol="0">
            <a:spAutoFit/>
          </a:bodyPr>
          <a:lstStyle/>
          <a:p>
            <a:r>
              <a:rPr lang="en-US" sz="2400" b="1" dirty="0" smtClean="0"/>
              <a:t>How do these results square with the existing literature?</a:t>
            </a:r>
            <a:endParaRPr lang="en-US" sz="24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OWERPOINTbackground.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838200" y="1661279"/>
            <a:ext cx="7315200" cy="1200329"/>
          </a:xfrm>
          <a:prstGeom prst="rect">
            <a:avLst/>
          </a:prstGeom>
          <a:noFill/>
        </p:spPr>
        <p:txBody>
          <a:bodyPr wrap="square" rtlCol="0">
            <a:spAutoFit/>
          </a:bodyPr>
          <a:lstStyle/>
          <a:p>
            <a:pPr algn="just"/>
            <a:r>
              <a:rPr lang="en-US" dirty="0" smtClean="0"/>
              <a:t>The findings in </a:t>
            </a:r>
            <a:r>
              <a:rPr lang="en-US" i="1" dirty="0" smtClean="0"/>
              <a:t>STOMP</a:t>
            </a:r>
            <a:r>
              <a:rPr lang="en-US" dirty="0" smtClean="0"/>
              <a:t> contradict those of </a:t>
            </a:r>
            <a:r>
              <a:rPr lang="en-US" dirty="0" err="1" smtClean="0"/>
              <a:t>Ledchowski</a:t>
            </a:r>
            <a:r>
              <a:rPr lang="en-US" dirty="0" smtClean="0"/>
              <a:t> et al. (2003), </a:t>
            </a:r>
            <a:r>
              <a:rPr lang="en-US" dirty="0" err="1" smtClean="0"/>
              <a:t>Lehto</a:t>
            </a:r>
            <a:r>
              <a:rPr lang="en-US" dirty="0" smtClean="0"/>
              <a:t> et al. (2008), </a:t>
            </a:r>
            <a:r>
              <a:rPr lang="en-US" dirty="0" err="1" smtClean="0"/>
              <a:t>Steegmans</a:t>
            </a:r>
            <a:r>
              <a:rPr lang="en-US" dirty="0" smtClean="0"/>
              <a:t> et al. (2000</a:t>
            </a:r>
            <a:r>
              <a:rPr lang="en-US" dirty="0" smtClean="0"/>
              <a:t>), </a:t>
            </a:r>
            <a:r>
              <a:rPr lang="en-US" dirty="0" err="1" smtClean="0"/>
              <a:t>Strick</a:t>
            </a:r>
            <a:r>
              <a:rPr lang="en-US" dirty="0" smtClean="0"/>
              <a:t> et al. (2002), and </a:t>
            </a:r>
            <a:r>
              <a:rPr lang="en-US" dirty="0" err="1" smtClean="0"/>
              <a:t>Troisi</a:t>
            </a:r>
            <a:r>
              <a:rPr lang="en-US" dirty="0" smtClean="0"/>
              <a:t> et al. (2001</a:t>
            </a:r>
            <a:r>
              <a:rPr lang="en-US" dirty="0" smtClean="0"/>
              <a:t>), </a:t>
            </a:r>
            <a:r>
              <a:rPr lang="en-US" dirty="0" smtClean="0"/>
              <a:t>and </a:t>
            </a:r>
            <a:r>
              <a:rPr lang="en-US" dirty="0" err="1" smtClean="0"/>
              <a:t>Olusi</a:t>
            </a:r>
            <a:r>
              <a:rPr lang="en-US" dirty="0" smtClean="0"/>
              <a:t> &amp; Fido (1996) </a:t>
            </a:r>
          </a:p>
          <a:p>
            <a:pPr algn="just"/>
            <a:endParaRPr lang="en-US" dirty="0" smtClean="0"/>
          </a:p>
        </p:txBody>
      </p:sp>
      <p:sp>
        <p:nvSpPr>
          <p:cNvPr id="6" name="TextBox 5"/>
          <p:cNvSpPr txBox="1"/>
          <p:nvPr/>
        </p:nvSpPr>
        <p:spPr>
          <a:xfrm>
            <a:off x="762000" y="838201"/>
            <a:ext cx="8382000" cy="461665"/>
          </a:xfrm>
          <a:prstGeom prst="rect">
            <a:avLst/>
          </a:prstGeom>
          <a:noFill/>
        </p:spPr>
        <p:txBody>
          <a:bodyPr wrap="square" rtlCol="0">
            <a:spAutoFit/>
          </a:bodyPr>
          <a:lstStyle/>
          <a:p>
            <a:r>
              <a:rPr lang="en-US" sz="2400" b="1" dirty="0" smtClean="0"/>
              <a:t>How do these results square with the existing literature?</a:t>
            </a:r>
            <a:endParaRPr lang="en-US" sz="2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OWERPOINTbackground.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838200" y="838200"/>
            <a:ext cx="6477000" cy="523220"/>
          </a:xfrm>
          <a:prstGeom prst="rect">
            <a:avLst/>
          </a:prstGeom>
          <a:noFill/>
        </p:spPr>
        <p:txBody>
          <a:bodyPr wrap="square" rtlCol="0">
            <a:spAutoFit/>
          </a:bodyPr>
          <a:lstStyle/>
          <a:p>
            <a:r>
              <a:rPr lang="en-US" sz="2800" b="1" dirty="0" smtClean="0"/>
              <a:t>Data come from </a:t>
            </a:r>
            <a:r>
              <a:rPr lang="en-US" sz="2800" b="1" i="1" dirty="0" smtClean="0"/>
              <a:t>STOMP</a:t>
            </a:r>
            <a:r>
              <a:rPr lang="en-US" sz="2800" baseline="30000" dirty="0" smtClean="0"/>
              <a:t>1</a:t>
            </a:r>
            <a:endParaRPr lang="en-US" sz="2800" dirty="0"/>
          </a:p>
        </p:txBody>
      </p:sp>
      <p:sp>
        <p:nvSpPr>
          <p:cNvPr id="10" name="TextBox 9"/>
          <p:cNvSpPr txBox="1"/>
          <p:nvPr/>
        </p:nvSpPr>
        <p:spPr>
          <a:xfrm>
            <a:off x="1905000" y="5221069"/>
            <a:ext cx="7162800" cy="646331"/>
          </a:xfrm>
          <a:prstGeom prst="rect">
            <a:avLst/>
          </a:prstGeom>
          <a:noFill/>
        </p:spPr>
        <p:txBody>
          <a:bodyPr wrap="square" rtlCol="0">
            <a:spAutoFit/>
          </a:bodyPr>
          <a:lstStyle/>
          <a:p>
            <a:pPr algn="r"/>
            <a:r>
              <a:rPr lang="en-US" sz="1200" dirty="0" smtClean="0"/>
              <a:t>1: </a:t>
            </a:r>
            <a:r>
              <a:rPr lang="en-US" sz="1200" b="1" dirty="0" smtClean="0"/>
              <a:t>STOMP</a:t>
            </a:r>
            <a:r>
              <a:rPr lang="en-US" sz="1200" dirty="0" smtClean="0"/>
              <a:t>: </a:t>
            </a:r>
            <a:r>
              <a:rPr lang="en-US" sz="1200" i="1" dirty="0" smtClean="0"/>
              <a:t>The Effects of </a:t>
            </a:r>
            <a:r>
              <a:rPr lang="en-US" sz="1200" i="1" dirty="0" err="1" smtClean="0"/>
              <a:t>Statins</a:t>
            </a:r>
            <a:r>
              <a:rPr lang="en-US" sz="1200" i="1" dirty="0" smtClean="0"/>
              <a:t> on Muscle Performance</a:t>
            </a:r>
            <a:r>
              <a:rPr lang="en-US" sz="1200" dirty="0" smtClean="0"/>
              <a:t>: (NIH R01HL081893-01A2)</a:t>
            </a:r>
          </a:p>
          <a:p>
            <a:pPr algn="r"/>
            <a:r>
              <a:rPr lang="en-US" sz="1200" dirty="0" smtClean="0"/>
              <a:t>2: </a:t>
            </a:r>
            <a:r>
              <a:rPr lang="en-US" sz="1200" dirty="0" err="1" smtClean="0"/>
              <a:t>Dietschy</a:t>
            </a:r>
            <a:r>
              <a:rPr lang="en-US" sz="1200" dirty="0" smtClean="0"/>
              <a:t> &amp; Turley. (2004). Cholesterol metabolism in the central nervous system during</a:t>
            </a:r>
          </a:p>
          <a:p>
            <a:pPr algn="r"/>
            <a:r>
              <a:rPr lang="en-US" sz="1200" dirty="0" smtClean="0"/>
              <a:t>early development and in the mature animal. Journal of Lipid Research, 45(8): 1375–1397.</a:t>
            </a:r>
            <a:endParaRPr lang="en-US" sz="1200" dirty="0"/>
          </a:p>
        </p:txBody>
      </p:sp>
      <p:sp>
        <p:nvSpPr>
          <p:cNvPr id="11" name="TextBox 10"/>
          <p:cNvSpPr txBox="1"/>
          <p:nvPr/>
        </p:nvSpPr>
        <p:spPr>
          <a:xfrm>
            <a:off x="838200" y="1524000"/>
            <a:ext cx="7162800" cy="523220"/>
          </a:xfrm>
          <a:prstGeom prst="rect">
            <a:avLst/>
          </a:prstGeom>
          <a:noFill/>
        </p:spPr>
        <p:txBody>
          <a:bodyPr wrap="square" rtlCol="0">
            <a:spAutoFit/>
          </a:bodyPr>
          <a:lstStyle/>
          <a:p>
            <a:r>
              <a:rPr lang="en-US" sz="2800" b="1" dirty="0" smtClean="0"/>
              <a:t>Why is this being studied?</a:t>
            </a:r>
            <a:endParaRPr lang="en-US" sz="2800" b="1" dirty="0"/>
          </a:p>
        </p:txBody>
      </p:sp>
      <p:sp>
        <p:nvSpPr>
          <p:cNvPr id="12" name="TextBox 11"/>
          <p:cNvSpPr txBox="1"/>
          <p:nvPr/>
        </p:nvSpPr>
        <p:spPr>
          <a:xfrm>
            <a:off x="1219200" y="2245310"/>
            <a:ext cx="6477000" cy="2354491"/>
          </a:xfrm>
          <a:prstGeom prst="rect">
            <a:avLst/>
          </a:prstGeom>
          <a:noFill/>
        </p:spPr>
        <p:txBody>
          <a:bodyPr wrap="square" rtlCol="0">
            <a:spAutoFit/>
          </a:bodyPr>
          <a:lstStyle/>
          <a:p>
            <a:pPr algn="just"/>
            <a:r>
              <a:rPr lang="en-US" dirty="0" smtClean="0"/>
              <a:t>Cholesterol is appropriated for use in a variety of biological systems but most concentrated in the central nervous system (CNS)</a:t>
            </a:r>
            <a:r>
              <a:rPr lang="en-US" baseline="30000" dirty="0" smtClean="0"/>
              <a:t>2</a:t>
            </a:r>
            <a:endParaRPr lang="en-US" dirty="0" smtClean="0"/>
          </a:p>
          <a:p>
            <a:pPr algn="just"/>
            <a:endParaRPr lang="en-US" sz="1050" dirty="0"/>
          </a:p>
          <a:p>
            <a:pPr algn="just"/>
            <a:r>
              <a:rPr lang="en-US" dirty="0" smtClean="0"/>
              <a:t>When it was found to have such a robust presence in the CNS, it was arraigned by neuroscientists and physiologists alike for its potential role in phenomena beyond cardiovascular disease</a:t>
            </a:r>
          </a:p>
          <a:p>
            <a:pPr algn="just"/>
            <a:endParaRPr lang="en-US" sz="1050" dirty="0"/>
          </a:p>
          <a:p>
            <a:pPr algn="just"/>
            <a:r>
              <a:rPr lang="en-US" dirty="0" smtClean="0"/>
              <a:t>One such line of questioning was cholesterol’s influence upon psychological well being in the mature brain</a:t>
            </a:r>
            <a:r>
              <a:rPr lang="en-US" baseline="30000" dirty="0" smtClean="0"/>
              <a:t>2</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OWERPOINTbackground.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838200" y="1661279"/>
            <a:ext cx="7315200" cy="1754326"/>
          </a:xfrm>
          <a:prstGeom prst="rect">
            <a:avLst/>
          </a:prstGeom>
          <a:noFill/>
        </p:spPr>
        <p:txBody>
          <a:bodyPr wrap="square" rtlCol="0">
            <a:spAutoFit/>
          </a:bodyPr>
          <a:lstStyle/>
          <a:p>
            <a:pPr algn="just"/>
            <a:r>
              <a:rPr lang="en-US" dirty="0" smtClean="0"/>
              <a:t>The findings in </a:t>
            </a:r>
            <a:r>
              <a:rPr lang="en-US" i="1" dirty="0" smtClean="0"/>
              <a:t>STOMP</a:t>
            </a:r>
            <a:r>
              <a:rPr lang="en-US" dirty="0" smtClean="0"/>
              <a:t> contradict those of </a:t>
            </a:r>
            <a:r>
              <a:rPr lang="en-US" b="1" dirty="0" err="1" smtClean="0"/>
              <a:t>Ledchowski</a:t>
            </a:r>
            <a:r>
              <a:rPr lang="en-US" b="1" dirty="0" smtClean="0"/>
              <a:t> et al. (2003)</a:t>
            </a:r>
            <a:r>
              <a:rPr lang="en-US" dirty="0" smtClean="0"/>
              <a:t>, </a:t>
            </a:r>
            <a:r>
              <a:rPr lang="en-US" dirty="0" err="1" smtClean="0"/>
              <a:t>Lehto</a:t>
            </a:r>
            <a:r>
              <a:rPr lang="en-US" dirty="0" smtClean="0"/>
              <a:t> et al. (2008), </a:t>
            </a:r>
            <a:r>
              <a:rPr lang="en-US" dirty="0" err="1" smtClean="0"/>
              <a:t>Steegmans</a:t>
            </a:r>
            <a:r>
              <a:rPr lang="en-US" dirty="0" smtClean="0"/>
              <a:t> et al. (2000), </a:t>
            </a:r>
            <a:r>
              <a:rPr lang="en-US" dirty="0" err="1" smtClean="0"/>
              <a:t>Strick</a:t>
            </a:r>
            <a:r>
              <a:rPr lang="en-US" dirty="0" smtClean="0"/>
              <a:t> et al. (2002), and </a:t>
            </a:r>
            <a:r>
              <a:rPr lang="en-US" dirty="0" err="1" smtClean="0"/>
              <a:t>Troisi</a:t>
            </a:r>
            <a:r>
              <a:rPr lang="en-US" dirty="0" smtClean="0"/>
              <a:t> et al. (2001</a:t>
            </a:r>
            <a:r>
              <a:rPr lang="en-US" dirty="0" smtClean="0"/>
              <a:t>), </a:t>
            </a:r>
            <a:r>
              <a:rPr lang="en-US" dirty="0" smtClean="0"/>
              <a:t>and </a:t>
            </a:r>
            <a:r>
              <a:rPr lang="en-US" dirty="0" err="1" smtClean="0"/>
              <a:t>Olusi</a:t>
            </a:r>
            <a:r>
              <a:rPr lang="en-US" dirty="0" smtClean="0"/>
              <a:t> &amp; Fido (1996) </a:t>
            </a:r>
          </a:p>
          <a:p>
            <a:pPr algn="just"/>
            <a:endParaRPr lang="en-US" dirty="0" smtClean="0"/>
          </a:p>
          <a:p>
            <a:pPr algn="just"/>
            <a:r>
              <a:rPr lang="en-US" dirty="0" err="1" smtClean="0"/>
              <a:t>Ledchowski</a:t>
            </a:r>
            <a:r>
              <a:rPr lang="en-US" dirty="0" smtClean="0"/>
              <a:t> et al. reported a correlation between low TC and depressive symptoms among a large sample of men and women, 15-85 yr</a:t>
            </a:r>
          </a:p>
        </p:txBody>
      </p:sp>
      <p:sp>
        <p:nvSpPr>
          <p:cNvPr id="6" name="TextBox 5"/>
          <p:cNvSpPr txBox="1"/>
          <p:nvPr/>
        </p:nvSpPr>
        <p:spPr>
          <a:xfrm>
            <a:off x="762000" y="838201"/>
            <a:ext cx="8382000" cy="461665"/>
          </a:xfrm>
          <a:prstGeom prst="rect">
            <a:avLst/>
          </a:prstGeom>
          <a:noFill/>
        </p:spPr>
        <p:txBody>
          <a:bodyPr wrap="square" rtlCol="0">
            <a:spAutoFit/>
          </a:bodyPr>
          <a:lstStyle/>
          <a:p>
            <a:r>
              <a:rPr lang="en-US" sz="2400" b="1" dirty="0" smtClean="0"/>
              <a:t>How do these results square with the existing literature?</a:t>
            </a:r>
            <a:endParaRPr lang="en-US" sz="24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OWERPOINTbackground.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838200" y="1661279"/>
            <a:ext cx="7315200" cy="1754326"/>
          </a:xfrm>
          <a:prstGeom prst="rect">
            <a:avLst/>
          </a:prstGeom>
          <a:noFill/>
        </p:spPr>
        <p:txBody>
          <a:bodyPr wrap="square" rtlCol="0">
            <a:spAutoFit/>
          </a:bodyPr>
          <a:lstStyle/>
          <a:p>
            <a:pPr algn="just"/>
            <a:r>
              <a:rPr lang="en-US" dirty="0" smtClean="0"/>
              <a:t>The findings in </a:t>
            </a:r>
            <a:r>
              <a:rPr lang="en-US" i="1" dirty="0" smtClean="0"/>
              <a:t>STOMP</a:t>
            </a:r>
            <a:r>
              <a:rPr lang="en-US" dirty="0" smtClean="0"/>
              <a:t> contradict those of </a:t>
            </a:r>
            <a:r>
              <a:rPr lang="en-US" dirty="0" err="1" smtClean="0"/>
              <a:t>Ledchowski</a:t>
            </a:r>
            <a:r>
              <a:rPr lang="en-US" dirty="0" smtClean="0"/>
              <a:t> et al. (2003), </a:t>
            </a:r>
            <a:r>
              <a:rPr lang="en-US" b="1" dirty="0" err="1" smtClean="0"/>
              <a:t>Lehto</a:t>
            </a:r>
            <a:r>
              <a:rPr lang="en-US" b="1" dirty="0" smtClean="0"/>
              <a:t> et al. (2008)</a:t>
            </a:r>
            <a:r>
              <a:rPr lang="en-US" dirty="0" smtClean="0"/>
              <a:t>, </a:t>
            </a:r>
            <a:r>
              <a:rPr lang="en-US" dirty="0" err="1" smtClean="0"/>
              <a:t>Steegmans</a:t>
            </a:r>
            <a:r>
              <a:rPr lang="en-US" dirty="0" smtClean="0"/>
              <a:t> et al. (2000), </a:t>
            </a:r>
            <a:r>
              <a:rPr lang="en-US" dirty="0" err="1" smtClean="0"/>
              <a:t>Strick</a:t>
            </a:r>
            <a:r>
              <a:rPr lang="en-US" dirty="0" smtClean="0"/>
              <a:t> et al. (2002), and </a:t>
            </a:r>
            <a:r>
              <a:rPr lang="en-US" dirty="0" err="1" smtClean="0"/>
              <a:t>Troisi</a:t>
            </a:r>
            <a:r>
              <a:rPr lang="en-US" dirty="0" smtClean="0"/>
              <a:t> et al. (2001</a:t>
            </a:r>
            <a:r>
              <a:rPr lang="en-US" dirty="0" smtClean="0"/>
              <a:t>), </a:t>
            </a:r>
            <a:r>
              <a:rPr lang="en-US" dirty="0" smtClean="0"/>
              <a:t>and </a:t>
            </a:r>
            <a:r>
              <a:rPr lang="en-US" dirty="0" err="1" smtClean="0"/>
              <a:t>Olusi</a:t>
            </a:r>
            <a:r>
              <a:rPr lang="en-US" dirty="0" smtClean="0"/>
              <a:t> &amp; Fido (1996) </a:t>
            </a:r>
          </a:p>
          <a:p>
            <a:pPr algn="just"/>
            <a:endParaRPr lang="en-US" dirty="0" smtClean="0"/>
          </a:p>
          <a:p>
            <a:r>
              <a:rPr lang="en-US" dirty="0" err="1" smtClean="0"/>
              <a:t>Lehto</a:t>
            </a:r>
            <a:r>
              <a:rPr lang="en-US" dirty="0" smtClean="0"/>
              <a:t> et al. reported a positive correlation between low HDL cholesterol and long term depression in a population of men and women (25-64 yr)</a:t>
            </a:r>
          </a:p>
        </p:txBody>
      </p:sp>
      <p:sp>
        <p:nvSpPr>
          <p:cNvPr id="6" name="TextBox 5"/>
          <p:cNvSpPr txBox="1"/>
          <p:nvPr/>
        </p:nvSpPr>
        <p:spPr>
          <a:xfrm>
            <a:off x="762000" y="838201"/>
            <a:ext cx="8382000" cy="461665"/>
          </a:xfrm>
          <a:prstGeom prst="rect">
            <a:avLst/>
          </a:prstGeom>
          <a:noFill/>
        </p:spPr>
        <p:txBody>
          <a:bodyPr wrap="square" rtlCol="0">
            <a:spAutoFit/>
          </a:bodyPr>
          <a:lstStyle/>
          <a:p>
            <a:r>
              <a:rPr lang="en-US" sz="2400" b="1" dirty="0" smtClean="0"/>
              <a:t>How do these results square with the existing literature?</a:t>
            </a:r>
            <a:endParaRPr lang="en-US" sz="24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OWERPOINTbackground.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838200" y="1661279"/>
            <a:ext cx="7315200" cy="1754326"/>
          </a:xfrm>
          <a:prstGeom prst="rect">
            <a:avLst/>
          </a:prstGeom>
          <a:noFill/>
        </p:spPr>
        <p:txBody>
          <a:bodyPr wrap="square" rtlCol="0">
            <a:spAutoFit/>
          </a:bodyPr>
          <a:lstStyle/>
          <a:p>
            <a:pPr algn="just"/>
            <a:r>
              <a:rPr lang="en-US" dirty="0" smtClean="0"/>
              <a:t>The findings in </a:t>
            </a:r>
            <a:r>
              <a:rPr lang="en-US" i="1" dirty="0" smtClean="0"/>
              <a:t>STOMP</a:t>
            </a:r>
            <a:r>
              <a:rPr lang="en-US" dirty="0" smtClean="0"/>
              <a:t> contradict those of </a:t>
            </a:r>
            <a:r>
              <a:rPr lang="en-US" dirty="0" err="1" smtClean="0"/>
              <a:t>Ledchowski</a:t>
            </a:r>
            <a:r>
              <a:rPr lang="en-US" dirty="0" smtClean="0"/>
              <a:t> et al. (2003), </a:t>
            </a:r>
            <a:r>
              <a:rPr lang="en-US" dirty="0" err="1" smtClean="0"/>
              <a:t>Lehto</a:t>
            </a:r>
            <a:r>
              <a:rPr lang="en-US" dirty="0" smtClean="0"/>
              <a:t> et al. (2008), </a:t>
            </a:r>
            <a:r>
              <a:rPr lang="en-US" b="1" dirty="0" err="1" smtClean="0"/>
              <a:t>Steegmans</a:t>
            </a:r>
            <a:r>
              <a:rPr lang="en-US" b="1" dirty="0" smtClean="0"/>
              <a:t> et al. (2000)</a:t>
            </a:r>
            <a:r>
              <a:rPr lang="en-US" dirty="0" smtClean="0"/>
              <a:t>, </a:t>
            </a:r>
            <a:r>
              <a:rPr lang="en-US" dirty="0" err="1" smtClean="0"/>
              <a:t>Strick</a:t>
            </a:r>
            <a:r>
              <a:rPr lang="en-US" dirty="0" smtClean="0"/>
              <a:t> et al. (2002), and </a:t>
            </a:r>
            <a:r>
              <a:rPr lang="en-US" dirty="0" err="1" smtClean="0"/>
              <a:t>Troisi</a:t>
            </a:r>
            <a:r>
              <a:rPr lang="en-US" dirty="0" smtClean="0"/>
              <a:t> et al. (2001</a:t>
            </a:r>
            <a:r>
              <a:rPr lang="en-US" dirty="0" smtClean="0"/>
              <a:t>), </a:t>
            </a:r>
            <a:r>
              <a:rPr lang="en-US" dirty="0" smtClean="0"/>
              <a:t>and </a:t>
            </a:r>
            <a:r>
              <a:rPr lang="en-US" dirty="0" err="1" smtClean="0"/>
              <a:t>Olusi</a:t>
            </a:r>
            <a:r>
              <a:rPr lang="en-US" dirty="0" smtClean="0"/>
              <a:t> &amp; Fido (1996) </a:t>
            </a:r>
          </a:p>
          <a:p>
            <a:pPr algn="just"/>
            <a:endParaRPr lang="en-US" dirty="0" smtClean="0"/>
          </a:p>
          <a:p>
            <a:r>
              <a:rPr lang="en-US" dirty="0" err="1" smtClean="0"/>
              <a:t>Steegmans</a:t>
            </a:r>
            <a:r>
              <a:rPr lang="en-US" dirty="0" smtClean="0"/>
              <a:t> et al. found a positive relationship between low TC and incidence of depression in a population of men, 40-70 yr, with chronically low TC</a:t>
            </a:r>
          </a:p>
        </p:txBody>
      </p:sp>
      <p:sp>
        <p:nvSpPr>
          <p:cNvPr id="6" name="TextBox 5"/>
          <p:cNvSpPr txBox="1"/>
          <p:nvPr/>
        </p:nvSpPr>
        <p:spPr>
          <a:xfrm>
            <a:off x="762000" y="838201"/>
            <a:ext cx="8382000" cy="461665"/>
          </a:xfrm>
          <a:prstGeom prst="rect">
            <a:avLst/>
          </a:prstGeom>
          <a:noFill/>
        </p:spPr>
        <p:txBody>
          <a:bodyPr wrap="square" rtlCol="0">
            <a:spAutoFit/>
          </a:bodyPr>
          <a:lstStyle/>
          <a:p>
            <a:r>
              <a:rPr lang="en-US" sz="2400" b="1" dirty="0" smtClean="0"/>
              <a:t>How do these results square with the existing literature?</a:t>
            </a:r>
            <a:endParaRPr lang="en-US" sz="24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OWERPOINTbackground.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838200" y="1661279"/>
            <a:ext cx="7315200" cy="2031325"/>
          </a:xfrm>
          <a:prstGeom prst="rect">
            <a:avLst/>
          </a:prstGeom>
          <a:noFill/>
        </p:spPr>
        <p:txBody>
          <a:bodyPr wrap="square" rtlCol="0">
            <a:spAutoFit/>
          </a:bodyPr>
          <a:lstStyle/>
          <a:p>
            <a:pPr algn="just"/>
            <a:r>
              <a:rPr lang="en-US" dirty="0" smtClean="0"/>
              <a:t>The findings in </a:t>
            </a:r>
            <a:r>
              <a:rPr lang="en-US" i="1" dirty="0" smtClean="0"/>
              <a:t>STOMP</a:t>
            </a:r>
            <a:r>
              <a:rPr lang="en-US" dirty="0" smtClean="0"/>
              <a:t> contradict those of </a:t>
            </a:r>
            <a:r>
              <a:rPr lang="en-US" dirty="0" err="1" smtClean="0"/>
              <a:t>Ledchowski</a:t>
            </a:r>
            <a:r>
              <a:rPr lang="en-US" dirty="0" smtClean="0"/>
              <a:t> et al. (2003), </a:t>
            </a:r>
            <a:r>
              <a:rPr lang="en-US" dirty="0" err="1" smtClean="0"/>
              <a:t>Lehto</a:t>
            </a:r>
            <a:r>
              <a:rPr lang="en-US" dirty="0" smtClean="0"/>
              <a:t> et al. (2008), </a:t>
            </a:r>
            <a:r>
              <a:rPr lang="en-US" dirty="0" err="1" smtClean="0"/>
              <a:t>Steegmans</a:t>
            </a:r>
            <a:r>
              <a:rPr lang="en-US" dirty="0" smtClean="0"/>
              <a:t> et al. (2000), </a:t>
            </a:r>
            <a:r>
              <a:rPr lang="en-US" b="1" dirty="0" err="1" smtClean="0"/>
              <a:t>Strick</a:t>
            </a:r>
            <a:r>
              <a:rPr lang="en-US" b="1" dirty="0" smtClean="0"/>
              <a:t> et al. (2002)</a:t>
            </a:r>
            <a:r>
              <a:rPr lang="en-US" dirty="0" smtClean="0"/>
              <a:t>, and </a:t>
            </a:r>
            <a:r>
              <a:rPr lang="en-US" dirty="0" err="1" smtClean="0"/>
              <a:t>Troisi</a:t>
            </a:r>
            <a:r>
              <a:rPr lang="en-US" dirty="0" smtClean="0"/>
              <a:t> et al. (2001</a:t>
            </a:r>
            <a:r>
              <a:rPr lang="en-US" dirty="0" smtClean="0"/>
              <a:t>), </a:t>
            </a:r>
            <a:r>
              <a:rPr lang="en-US" dirty="0" smtClean="0"/>
              <a:t>and </a:t>
            </a:r>
            <a:r>
              <a:rPr lang="en-US" dirty="0" err="1" smtClean="0"/>
              <a:t>Olusi</a:t>
            </a:r>
            <a:r>
              <a:rPr lang="en-US" dirty="0" smtClean="0"/>
              <a:t> &amp; Fido (1996) </a:t>
            </a:r>
          </a:p>
          <a:p>
            <a:pPr algn="just"/>
            <a:endParaRPr lang="en-US" dirty="0" smtClean="0"/>
          </a:p>
          <a:p>
            <a:r>
              <a:rPr lang="en-US" dirty="0" err="1" smtClean="0"/>
              <a:t>Strick</a:t>
            </a:r>
            <a:r>
              <a:rPr lang="en-US" dirty="0" smtClean="0"/>
              <a:t> et al. found a positive association between low LDL cholesterol and depression in a sample of men and women who had suffered an acute myocardial infarction</a:t>
            </a:r>
          </a:p>
        </p:txBody>
      </p:sp>
      <p:sp>
        <p:nvSpPr>
          <p:cNvPr id="6" name="TextBox 5"/>
          <p:cNvSpPr txBox="1"/>
          <p:nvPr/>
        </p:nvSpPr>
        <p:spPr>
          <a:xfrm>
            <a:off x="762000" y="838201"/>
            <a:ext cx="8382000" cy="461665"/>
          </a:xfrm>
          <a:prstGeom prst="rect">
            <a:avLst/>
          </a:prstGeom>
          <a:noFill/>
        </p:spPr>
        <p:txBody>
          <a:bodyPr wrap="square" rtlCol="0">
            <a:spAutoFit/>
          </a:bodyPr>
          <a:lstStyle/>
          <a:p>
            <a:r>
              <a:rPr lang="en-US" sz="2400" b="1" dirty="0" smtClean="0"/>
              <a:t>How do these results square with the existing literature?</a:t>
            </a:r>
            <a:endParaRPr lang="en-US" sz="24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OWERPOINTbackground.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838200" y="1661279"/>
            <a:ext cx="7315200" cy="2031325"/>
          </a:xfrm>
          <a:prstGeom prst="rect">
            <a:avLst/>
          </a:prstGeom>
          <a:noFill/>
        </p:spPr>
        <p:txBody>
          <a:bodyPr wrap="square" rtlCol="0">
            <a:spAutoFit/>
          </a:bodyPr>
          <a:lstStyle/>
          <a:p>
            <a:pPr algn="just"/>
            <a:r>
              <a:rPr lang="en-US" dirty="0" smtClean="0"/>
              <a:t>The findings in </a:t>
            </a:r>
            <a:r>
              <a:rPr lang="en-US" i="1" dirty="0" smtClean="0"/>
              <a:t>STOMP</a:t>
            </a:r>
            <a:r>
              <a:rPr lang="en-US" dirty="0" smtClean="0"/>
              <a:t> contradict those of </a:t>
            </a:r>
            <a:r>
              <a:rPr lang="en-US" dirty="0" err="1" smtClean="0"/>
              <a:t>Ledchowski</a:t>
            </a:r>
            <a:r>
              <a:rPr lang="en-US" dirty="0" smtClean="0"/>
              <a:t> et al. (2003), </a:t>
            </a:r>
            <a:r>
              <a:rPr lang="en-US" dirty="0" err="1" smtClean="0"/>
              <a:t>Lehto</a:t>
            </a:r>
            <a:r>
              <a:rPr lang="en-US" dirty="0" smtClean="0"/>
              <a:t> et al. (2008), </a:t>
            </a:r>
            <a:r>
              <a:rPr lang="en-US" dirty="0" err="1" smtClean="0"/>
              <a:t>Steegmans</a:t>
            </a:r>
            <a:r>
              <a:rPr lang="en-US" dirty="0" smtClean="0"/>
              <a:t> et al. (2000), </a:t>
            </a:r>
            <a:r>
              <a:rPr lang="en-US" dirty="0" err="1" smtClean="0"/>
              <a:t>Strick</a:t>
            </a:r>
            <a:r>
              <a:rPr lang="en-US" dirty="0" smtClean="0"/>
              <a:t> et al. (2002), and </a:t>
            </a:r>
            <a:r>
              <a:rPr lang="en-US" b="1" dirty="0" err="1" smtClean="0"/>
              <a:t>Troisi</a:t>
            </a:r>
            <a:r>
              <a:rPr lang="en-US" b="1" dirty="0" smtClean="0"/>
              <a:t> et al. (2001</a:t>
            </a:r>
            <a:r>
              <a:rPr lang="en-US" b="1" dirty="0" smtClean="0"/>
              <a:t>)</a:t>
            </a:r>
            <a:r>
              <a:rPr lang="en-US" dirty="0" smtClean="0"/>
              <a:t>,</a:t>
            </a:r>
            <a:r>
              <a:rPr lang="en-US" dirty="0" smtClean="0"/>
              <a:t> </a:t>
            </a:r>
            <a:r>
              <a:rPr lang="en-US" dirty="0" smtClean="0"/>
              <a:t>and </a:t>
            </a:r>
            <a:r>
              <a:rPr lang="en-US" dirty="0" err="1" smtClean="0"/>
              <a:t>Olusi</a:t>
            </a:r>
            <a:r>
              <a:rPr lang="en-US" dirty="0" smtClean="0"/>
              <a:t> &amp; Fido (1996) </a:t>
            </a:r>
          </a:p>
          <a:p>
            <a:pPr algn="just"/>
            <a:endParaRPr lang="en-US" dirty="0" smtClean="0"/>
          </a:p>
          <a:p>
            <a:pPr algn="just"/>
            <a:r>
              <a:rPr lang="en-US" dirty="0" err="1" smtClean="0"/>
              <a:t>Troisi</a:t>
            </a:r>
            <a:r>
              <a:rPr lang="en-US" dirty="0" smtClean="0"/>
              <a:t> et al. found reduced TC to associate with depression (BDI) among women, 23-39 yr, with postpartum declines in TC</a:t>
            </a:r>
          </a:p>
          <a:p>
            <a:pPr algn="just"/>
            <a:endParaRPr lang="en-US" dirty="0" smtClean="0"/>
          </a:p>
        </p:txBody>
      </p:sp>
      <p:sp>
        <p:nvSpPr>
          <p:cNvPr id="6" name="TextBox 5"/>
          <p:cNvSpPr txBox="1"/>
          <p:nvPr/>
        </p:nvSpPr>
        <p:spPr>
          <a:xfrm>
            <a:off x="762000" y="838201"/>
            <a:ext cx="8382000" cy="461665"/>
          </a:xfrm>
          <a:prstGeom prst="rect">
            <a:avLst/>
          </a:prstGeom>
          <a:noFill/>
        </p:spPr>
        <p:txBody>
          <a:bodyPr wrap="square" rtlCol="0">
            <a:spAutoFit/>
          </a:bodyPr>
          <a:lstStyle/>
          <a:p>
            <a:r>
              <a:rPr lang="en-US" sz="2400" b="1" dirty="0" smtClean="0"/>
              <a:t>How do these results square with the existing literature?</a:t>
            </a:r>
            <a:endParaRPr lang="en-US" sz="24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OWERPOINTbackground.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838200" y="1661279"/>
            <a:ext cx="7315200" cy="2308324"/>
          </a:xfrm>
          <a:prstGeom prst="rect">
            <a:avLst/>
          </a:prstGeom>
          <a:noFill/>
        </p:spPr>
        <p:txBody>
          <a:bodyPr wrap="square" rtlCol="0">
            <a:spAutoFit/>
          </a:bodyPr>
          <a:lstStyle/>
          <a:p>
            <a:pPr algn="just"/>
            <a:r>
              <a:rPr lang="en-US" dirty="0" smtClean="0"/>
              <a:t>The findings in </a:t>
            </a:r>
            <a:r>
              <a:rPr lang="en-US" i="1" dirty="0" smtClean="0"/>
              <a:t>STOMP</a:t>
            </a:r>
            <a:r>
              <a:rPr lang="en-US" dirty="0" smtClean="0"/>
              <a:t> contradict those of </a:t>
            </a:r>
            <a:r>
              <a:rPr lang="en-US" dirty="0" err="1" smtClean="0"/>
              <a:t>Ledchowski</a:t>
            </a:r>
            <a:r>
              <a:rPr lang="en-US" dirty="0" smtClean="0"/>
              <a:t> et al. (2003), </a:t>
            </a:r>
            <a:r>
              <a:rPr lang="en-US" dirty="0" err="1" smtClean="0"/>
              <a:t>Lehto</a:t>
            </a:r>
            <a:r>
              <a:rPr lang="en-US" dirty="0" smtClean="0"/>
              <a:t> et al. (2008), </a:t>
            </a:r>
            <a:r>
              <a:rPr lang="en-US" dirty="0" err="1" smtClean="0"/>
              <a:t>Steegmans</a:t>
            </a:r>
            <a:r>
              <a:rPr lang="en-US" dirty="0" smtClean="0"/>
              <a:t> et al. (2000), </a:t>
            </a:r>
            <a:r>
              <a:rPr lang="en-US" dirty="0" err="1" smtClean="0"/>
              <a:t>Strick</a:t>
            </a:r>
            <a:r>
              <a:rPr lang="en-US" dirty="0" smtClean="0"/>
              <a:t> et al. (2002), and </a:t>
            </a:r>
            <a:r>
              <a:rPr lang="en-US" dirty="0" err="1" smtClean="0"/>
              <a:t>Troisi</a:t>
            </a:r>
            <a:r>
              <a:rPr lang="en-US" dirty="0" smtClean="0"/>
              <a:t> et al. (2001</a:t>
            </a:r>
            <a:r>
              <a:rPr lang="en-US" dirty="0" smtClean="0"/>
              <a:t>), </a:t>
            </a:r>
            <a:r>
              <a:rPr lang="en-US" dirty="0" smtClean="0"/>
              <a:t>and </a:t>
            </a:r>
            <a:r>
              <a:rPr lang="en-US" b="1" dirty="0" err="1" smtClean="0"/>
              <a:t>Olusi</a:t>
            </a:r>
            <a:r>
              <a:rPr lang="en-US" b="1" dirty="0" smtClean="0"/>
              <a:t> &amp; Fido (1996) </a:t>
            </a:r>
          </a:p>
          <a:p>
            <a:pPr algn="just"/>
            <a:endParaRPr lang="en-US" dirty="0" smtClean="0"/>
          </a:p>
          <a:p>
            <a:pPr algn="just"/>
            <a:r>
              <a:rPr lang="en-US" dirty="0" err="1" smtClean="0"/>
              <a:t>Olusi</a:t>
            </a:r>
            <a:r>
              <a:rPr lang="en-US" dirty="0" smtClean="0"/>
              <a:t> &amp; Fido found the opposite relationship between HDL cholesterol level and depression: that major depressive disorder associated with higher levels of HDL cholesterol among men and women, 20-79 yr</a:t>
            </a:r>
          </a:p>
          <a:p>
            <a:pPr algn="just"/>
            <a:endParaRPr lang="en-US" dirty="0" smtClean="0"/>
          </a:p>
        </p:txBody>
      </p:sp>
      <p:sp>
        <p:nvSpPr>
          <p:cNvPr id="6" name="TextBox 5"/>
          <p:cNvSpPr txBox="1"/>
          <p:nvPr/>
        </p:nvSpPr>
        <p:spPr>
          <a:xfrm>
            <a:off x="762000" y="838201"/>
            <a:ext cx="8382000" cy="461665"/>
          </a:xfrm>
          <a:prstGeom prst="rect">
            <a:avLst/>
          </a:prstGeom>
          <a:noFill/>
        </p:spPr>
        <p:txBody>
          <a:bodyPr wrap="square" rtlCol="0">
            <a:spAutoFit/>
          </a:bodyPr>
          <a:lstStyle/>
          <a:p>
            <a:r>
              <a:rPr lang="en-US" sz="2400" b="1" dirty="0" smtClean="0"/>
              <a:t>How do these results square with the existing literature?</a:t>
            </a:r>
            <a:endParaRPr lang="en-US" sz="24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OWERPOINTbackground.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762000" y="1661279"/>
            <a:ext cx="7696200" cy="3693319"/>
          </a:xfrm>
          <a:prstGeom prst="rect">
            <a:avLst/>
          </a:prstGeom>
          <a:noFill/>
        </p:spPr>
        <p:txBody>
          <a:bodyPr wrap="square" rtlCol="0">
            <a:spAutoFit/>
          </a:bodyPr>
          <a:lstStyle/>
          <a:p>
            <a:r>
              <a:rPr lang="en-US" dirty="0" smtClean="0"/>
              <a:t>A possible mechanism to explain associations between TC and psychological wellbeing is through alterations in the transmission of serotonin (</a:t>
            </a:r>
            <a:r>
              <a:rPr lang="en-US" dirty="0" err="1" smtClean="0"/>
              <a:t>Chattopadhyay</a:t>
            </a:r>
            <a:r>
              <a:rPr lang="en-US" dirty="0" smtClean="0"/>
              <a:t> et al., 2007), a mood-enhancing neurotransmitter (Young, 2007)</a:t>
            </a:r>
          </a:p>
          <a:p>
            <a:endParaRPr lang="en-US" dirty="0" smtClean="0"/>
          </a:p>
          <a:p>
            <a:r>
              <a:rPr lang="en-US" dirty="0" smtClean="0"/>
              <a:t>Low serum levels of TC appear to reduce the availability of free cholesterol surrounding the serotonin receptors, which would precipitate an increase in the fluidity of the lipid membranes, and in turn affect the brain's ability to metabolize the neurotransmitter (</a:t>
            </a:r>
            <a:r>
              <a:rPr lang="en-US" dirty="0" err="1" smtClean="0"/>
              <a:t>Engelberg</a:t>
            </a:r>
            <a:r>
              <a:rPr lang="en-US" dirty="0" smtClean="0"/>
              <a:t>, 1992)</a:t>
            </a:r>
          </a:p>
          <a:p>
            <a:endParaRPr lang="en-US" dirty="0" smtClean="0"/>
          </a:p>
          <a:p>
            <a:r>
              <a:rPr lang="en-US" dirty="0" smtClean="0"/>
              <a:t>The consequent reduction in serotonin levels would likely correspond to depression, aggressive tendencies, and an elevated risk of suicide (</a:t>
            </a:r>
            <a:r>
              <a:rPr lang="en-US" dirty="0" err="1" smtClean="0"/>
              <a:t>Steegmans</a:t>
            </a:r>
            <a:r>
              <a:rPr lang="en-US" dirty="0" smtClean="0"/>
              <a:t> et al., 2000)</a:t>
            </a:r>
          </a:p>
          <a:p>
            <a:endParaRPr lang="en-US" dirty="0" smtClean="0"/>
          </a:p>
        </p:txBody>
      </p:sp>
      <p:sp>
        <p:nvSpPr>
          <p:cNvPr id="6" name="TextBox 5"/>
          <p:cNvSpPr txBox="1"/>
          <p:nvPr/>
        </p:nvSpPr>
        <p:spPr>
          <a:xfrm>
            <a:off x="762000" y="838201"/>
            <a:ext cx="8382000" cy="461665"/>
          </a:xfrm>
          <a:prstGeom prst="rect">
            <a:avLst/>
          </a:prstGeom>
          <a:noFill/>
        </p:spPr>
        <p:txBody>
          <a:bodyPr wrap="square" rtlCol="0">
            <a:spAutoFit/>
          </a:bodyPr>
          <a:lstStyle/>
          <a:p>
            <a:r>
              <a:rPr lang="en-US" sz="2400" b="1" dirty="0" smtClean="0"/>
              <a:t>How could cholesterol influence well being?</a:t>
            </a:r>
            <a:endParaRPr lang="en-US" sz="24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OWERPOINTbackground.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762000" y="1661279"/>
            <a:ext cx="7696200" cy="4247317"/>
          </a:xfrm>
          <a:prstGeom prst="rect">
            <a:avLst/>
          </a:prstGeom>
          <a:noFill/>
        </p:spPr>
        <p:txBody>
          <a:bodyPr wrap="square" rtlCol="0">
            <a:spAutoFit/>
          </a:bodyPr>
          <a:lstStyle/>
          <a:p>
            <a:r>
              <a:rPr lang="en-US" dirty="0" err="1" smtClean="0"/>
              <a:t>Strick</a:t>
            </a:r>
            <a:r>
              <a:rPr lang="en-US" dirty="0" smtClean="0"/>
              <a:t> et al., (2002) says low TC can decrease tryptophan availability in addition to increases serotonin membrane fluidity, but their findings were only with LDL and there’s no added explanation why LDL would be individually culpable</a:t>
            </a:r>
          </a:p>
          <a:p>
            <a:endParaRPr lang="en-US" dirty="0" smtClean="0"/>
          </a:p>
          <a:p>
            <a:r>
              <a:rPr lang="en-US" dirty="0" err="1" smtClean="0"/>
              <a:t>Elovanio</a:t>
            </a:r>
            <a:r>
              <a:rPr lang="en-US" dirty="0" smtClean="0"/>
              <a:t> et al. (2010), who found triglycerides that increase rapidly from childhood into adulthood increased the risk of adult depression proposed that increasing triglyceride trajectory may indicate poor lifestyle factors, such as increased dietary intake of fats that could contribute to the development of depression</a:t>
            </a:r>
          </a:p>
          <a:p>
            <a:endParaRPr lang="en-US" dirty="0" smtClean="0"/>
          </a:p>
          <a:p>
            <a:r>
              <a:rPr lang="en-US" dirty="0" err="1" smtClean="0"/>
              <a:t>Stoney</a:t>
            </a:r>
            <a:r>
              <a:rPr lang="en-US" dirty="0" smtClean="0"/>
              <a:t> et al. (2002) added that acute psychological distress to reduce plasma clearance of triglycerides</a:t>
            </a:r>
          </a:p>
          <a:p>
            <a:endParaRPr lang="en-US" dirty="0" smtClean="0"/>
          </a:p>
          <a:p>
            <a:endParaRPr lang="en-US" dirty="0" smtClean="0"/>
          </a:p>
          <a:p>
            <a:endParaRPr lang="en-US" dirty="0" smtClean="0"/>
          </a:p>
        </p:txBody>
      </p:sp>
      <p:sp>
        <p:nvSpPr>
          <p:cNvPr id="6" name="TextBox 5"/>
          <p:cNvSpPr txBox="1"/>
          <p:nvPr/>
        </p:nvSpPr>
        <p:spPr>
          <a:xfrm>
            <a:off x="762000" y="838201"/>
            <a:ext cx="8382000" cy="461665"/>
          </a:xfrm>
          <a:prstGeom prst="rect">
            <a:avLst/>
          </a:prstGeom>
          <a:noFill/>
        </p:spPr>
        <p:txBody>
          <a:bodyPr wrap="square" rtlCol="0">
            <a:spAutoFit/>
          </a:bodyPr>
          <a:lstStyle/>
          <a:p>
            <a:r>
              <a:rPr lang="en-US" sz="2400" b="1" dirty="0" smtClean="0"/>
              <a:t>How could cholesterol influence well being?</a:t>
            </a:r>
            <a:endParaRPr lang="en-US" sz="24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OWERPOINTbackground.jpg"/>
          <p:cNvPicPr>
            <a:picLocks noChangeAspect="1"/>
          </p:cNvPicPr>
          <p:nvPr/>
        </p:nvPicPr>
        <p:blipFill>
          <a:blip r:embed="rId2" cstate="print"/>
          <a:stretch>
            <a:fillRect/>
          </a:stretch>
        </p:blipFill>
        <p:spPr>
          <a:xfrm>
            <a:off x="0" y="0"/>
            <a:ext cx="9144000" cy="6858000"/>
          </a:xfrm>
          <a:prstGeom prst="rect">
            <a:avLst/>
          </a:prstGeom>
        </p:spPr>
      </p:pic>
      <p:pic>
        <p:nvPicPr>
          <p:cNvPr id="4098" name="Picture 2" descr="http://www.brainbasedbusiness.com/uploads/brain%20exercise-thumb.jpg"/>
          <p:cNvPicPr>
            <a:picLocks noChangeAspect="1" noChangeArrowheads="1"/>
          </p:cNvPicPr>
          <p:nvPr/>
        </p:nvPicPr>
        <p:blipFill>
          <a:blip r:embed="rId3" cstate="print"/>
          <a:srcRect/>
          <a:stretch>
            <a:fillRect/>
          </a:stretch>
        </p:blipFill>
        <p:spPr bwMode="auto">
          <a:xfrm>
            <a:off x="1828800" y="1524000"/>
            <a:ext cx="2743200" cy="3305175"/>
          </a:xfrm>
          <a:prstGeom prst="rect">
            <a:avLst/>
          </a:prstGeom>
          <a:noFill/>
        </p:spPr>
      </p:pic>
      <p:sp>
        <p:nvSpPr>
          <p:cNvPr id="6" name="TextBox 5"/>
          <p:cNvSpPr txBox="1"/>
          <p:nvPr/>
        </p:nvSpPr>
        <p:spPr>
          <a:xfrm>
            <a:off x="4724400" y="2014478"/>
            <a:ext cx="3429000" cy="2862322"/>
          </a:xfrm>
          <a:prstGeom prst="rect">
            <a:avLst/>
          </a:prstGeom>
          <a:noFill/>
        </p:spPr>
        <p:txBody>
          <a:bodyPr wrap="square" rtlCol="0">
            <a:spAutoFit/>
          </a:bodyPr>
          <a:lstStyle/>
          <a:p>
            <a:pPr algn="just"/>
            <a:r>
              <a:rPr lang="en-US" dirty="0" smtClean="0"/>
              <a:t>People who are more physically active have better profiles.  And that physical activity also enhances psychological well being.</a:t>
            </a:r>
          </a:p>
          <a:p>
            <a:pPr algn="just"/>
            <a:endParaRPr lang="en-US" dirty="0" smtClean="0"/>
          </a:p>
          <a:p>
            <a:pPr algn="just"/>
            <a:r>
              <a:rPr lang="en-US" dirty="0" smtClean="0"/>
              <a:t>Or people with depression eat a bunch of chocolate (or some such comfort food) while getting no exercise.</a:t>
            </a:r>
          </a:p>
          <a:p>
            <a:endParaRPr lang="en-US" dirty="0"/>
          </a:p>
        </p:txBody>
      </p:sp>
      <p:sp>
        <p:nvSpPr>
          <p:cNvPr id="7" name="TextBox 6"/>
          <p:cNvSpPr txBox="1"/>
          <p:nvPr/>
        </p:nvSpPr>
        <p:spPr>
          <a:xfrm>
            <a:off x="3886200" y="5590401"/>
            <a:ext cx="5105400" cy="276999"/>
          </a:xfrm>
          <a:prstGeom prst="rect">
            <a:avLst/>
          </a:prstGeom>
          <a:noFill/>
        </p:spPr>
        <p:txBody>
          <a:bodyPr wrap="square" rtlCol="0">
            <a:spAutoFit/>
          </a:bodyPr>
          <a:lstStyle/>
          <a:p>
            <a:pPr algn="r"/>
            <a:r>
              <a:rPr lang="en-US" sz="1200" dirty="0" smtClean="0"/>
              <a:t>Image source: www.brainbasedbusiness.com</a:t>
            </a:r>
            <a:endParaRPr lang="en-US" sz="1200" dirty="0"/>
          </a:p>
        </p:txBody>
      </p:sp>
      <p:sp>
        <p:nvSpPr>
          <p:cNvPr id="8" name="TextBox 7"/>
          <p:cNvSpPr txBox="1"/>
          <p:nvPr/>
        </p:nvSpPr>
        <p:spPr>
          <a:xfrm>
            <a:off x="4495800" y="1524000"/>
            <a:ext cx="5334000" cy="461665"/>
          </a:xfrm>
          <a:prstGeom prst="rect">
            <a:avLst/>
          </a:prstGeom>
          <a:noFill/>
        </p:spPr>
        <p:txBody>
          <a:bodyPr wrap="square" rtlCol="0">
            <a:spAutoFit/>
          </a:bodyPr>
          <a:lstStyle/>
          <a:p>
            <a:r>
              <a:rPr lang="en-US" sz="2400" b="1" dirty="0" smtClean="0"/>
              <a:t>Or maybe…</a:t>
            </a:r>
            <a:endParaRPr lang="en-US" sz="24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OWERPOINTbackground.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1447800" y="1143000"/>
            <a:ext cx="6477000" cy="523220"/>
          </a:xfrm>
          <a:prstGeom prst="rect">
            <a:avLst/>
          </a:prstGeom>
          <a:noFill/>
        </p:spPr>
        <p:txBody>
          <a:bodyPr wrap="square" rtlCol="0">
            <a:spAutoFit/>
          </a:bodyPr>
          <a:lstStyle/>
          <a:p>
            <a:r>
              <a:rPr lang="en-US" sz="2800" b="1" dirty="0" smtClean="0"/>
              <a:t>What is cholesterol?</a:t>
            </a:r>
            <a:endParaRPr lang="en-US" b="1" dirty="0"/>
          </a:p>
        </p:txBody>
      </p:sp>
      <p:sp>
        <p:nvSpPr>
          <p:cNvPr id="6" name="TextBox 5"/>
          <p:cNvSpPr txBox="1"/>
          <p:nvPr/>
        </p:nvSpPr>
        <p:spPr>
          <a:xfrm>
            <a:off x="1447800" y="1882676"/>
            <a:ext cx="6248400" cy="2585323"/>
          </a:xfrm>
          <a:prstGeom prst="rect">
            <a:avLst/>
          </a:prstGeom>
          <a:noFill/>
        </p:spPr>
        <p:txBody>
          <a:bodyPr wrap="square" rtlCol="0">
            <a:spAutoFit/>
          </a:bodyPr>
          <a:lstStyle/>
          <a:p>
            <a:pPr algn="just"/>
            <a:r>
              <a:rPr lang="en-US" dirty="0" smtClean="0"/>
              <a:t>Cholesterol is an organic steroid alcohol abundant in mammalian cell membranes (</a:t>
            </a:r>
            <a:r>
              <a:rPr lang="en-US" dirty="0" err="1" smtClean="0"/>
              <a:t>Saher</a:t>
            </a:r>
            <a:r>
              <a:rPr lang="en-US" dirty="0" smtClean="0"/>
              <a:t> et al., 2005).  In addition to maintaining cell structures, cholesterol modulates the cell’s permeability (</a:t>
            </a:r>
            <a:r>
              <a:rPr lang="en-US" dirty="0" err="1" smtClean="0"/>
              <a:t>Yeagle</a:t>
            </a:r>
            <a:r>
              <a:rPr lang="en-US" dirty="0" smtClean="0"/>
              <a:t>, 1991), facilitates intracellular transport (</a:t>
            </a:r>
            <a:r>
              <a:rPr lang="en-US" dirty="0" err="1" smtClean="0"/>
              <a:t>Maxfield</a:t>
            </a:r>
            <a:r>
              <a:rPr lang="en-US" dirty="0" smtClean="0"/>
              <a:t> &amp; </a:t>
            </a:r>
            <a:r>
              <a:rPr lang="en-US" dirty="0" err="1" smtClean="0"/>
              <a:t>Wüstner</a:t>
            </a:r>
            <a:r>
              <a:rPr lang="en-US" dirty="0" smtClean="0"/>
              <a:t>, 2002), has been implicated in cell signaling cascades (</a:t>
            </a:r>
            <a:r>
              <a:rPr lang="en-US" dirty="0" err="1" smtClean="0"/>
              <a:t>Ramprasad</a:t>
            </a:r>
            <a:r>
              <a:rPr lang="en-US" dirty="0" smtClean="0"/>
              <a:t> et al., 2007), is a biochemical precursor in the synthesis of compounds such as bile, vitamin D, and steroid hormones (Berg at al., 2002), and is critical to nerve conduction (</a:t>
            </a:r>
            <a:r>
              <a:rPr lang="en-US" dirty="0" err="1" smtClean="0"/>
              <a:t>Saher</a:t>
            </a:r>
            <a:r>
              <a:rPr lang="en-US" dirty="0" smtClean="0"/>
              <a:t> et al., 2005).</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OWERPOINTbackground.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1295400" y="1076980"/>
            <a:ext cx="7620000" cy="523220"/>
          </a:xfrm>
          <a:prstGeom prst="rect">
            <a:avLst/>
          </a:prstGeom>
          <a:noFill/>
        </p:spPr>
        <p:txBody>
          <a:bodyPr wrap="square" rtlCol="0">
            <a:spAutoFit/>
          </a:bodyPr>
          <a:lstStyle/>
          <a:p>
            <a:r>
              <a:rPr lang="en-US" sz="2800" b="1" dirty="0" smtClean="0"/>
              <a:t>What the current research says</a:t>
            </a:r>
            <a:endParaRPr lang="en-US" sz="2800" dirty="0"/>
          </a:p>
        </p:txBody>
      </p:sp>
      <p:sp>
        <p:nvSpPr>
          <p:cNvPr id="12" name="TextBox 11"/>
          <p:cNvSpPr txBox="1"/>
          <p:nvPr/>
        </p:nvSpPr>
        <p:spPr>
          <a:xfrm>
            <a:off x="1371600" y="1883673"/>
            <a:ext cx="6477000" cy="2993127"/>
          </a:xfrm>
          <a:prstGeom prst="rect">
            <a:avLst/>
          </a:prstGeom>
          <a:noFill/>
        </p:spPr>
        <p:txBody>
          <a:bodyPr wrap="square" rtlCol="0">
            <a:spAutoFit/>
          </a:bodyPr>
          <a:lstStyle/>
          <a:p>
            <a:pPr algn="just"/>
            <a:r>
              <a:rPr lang="en-US" dirty="0" smtClean="0"/>
              <a:t>When assessing total cholesterol (TC):</a:t>
            </a:r>
          </a:p>
          <a:p>
            <a:pPr algn="just"/>
            <a:endParaRPr lang="en-US" sz="1050" dirty="0" smtClean="0"/>
          </a:p>
          <a:p>
            <a:pPr algn="just"/>
            <a:r>
              <a:rPr lang="en-US" dirty="0" smtClean="0"/>
              <a:t>      </a:t>
            </a:r>
            <a:r>
              <a:rPr lang="en-US" dirty="0" err="1" smtClean="0"/>
              <a:t>Steegmans</a:t>
            </a:r>
            <a:r>
              <a:rPr lang="en-US" dirty="0" smtClean="0"/>
              <a:t> et al. (2000) found a positive relationship with</a:t>
            </a:r>
          </a:p>
          <a:p>
            <a:pPr algn="just"/>
            <a:r>
              <a:rPr lang="en-US" dirty="0"/>
              <a:t> </a:t>
            </a:r>
            <a:r>
              <a:rPr lang="en-US" dirty="0" smtClean="0"/>
              <a:t>     psychological well being</a:t>
            </a:r>
          </a:p>
          <a:p>
            <a:pPr algn="just"/>
            <a:endParaRPr lang="en-US" sz="800" dirty="0"/>
          </a:p>
          <a:p>
            <a:pPr algn="just"/>
            <a:r>
              <a:rPr lang="en-US" dirty="0" smtClean="0"/>
              <a:t>      </a:t>
            </a:r>
            <a:r>
              <a:rPr lang="en-US" dirty="0" err="1" smtClean="0"/>
              <a:t>Ledochowski</a:t>
            </a:r>
            <a:r>
              <a:rPr lang="en-US" dirty="0" smtClean="0"/>
              <a:t> et al. (2003) found a negative relationship</a:t>
            </a:r>
          </a:p>
          <a:p>
            <a:pPr algn="just"/>
            <a:endParaRPr lang="en-US" sz="800" dirty="0"/>
          </a:p>
          <a:p>
            <a:pPr algn="just"/>
            <a:r>
              <a:rPr lang="en-US" dirty="0"/>
              <a:t> </a:t>
            </a:r>
            <a:r>
              <a:rPr lang="en-US" dirty="0" smtClean="0"/>
              <a:t>     Brown et al. (1994) found no correlation at all</a:t>
            </a:r>
          </a:p>
          <a:p>
            <a:pPr algn="just"/>
            <a:endParaRPr lang="en-US" dirty="0" smtClean="0"/>
          </a:p>
          <a:p>
            <a:pPr algn="just"/>
            <a:r>
              <a:rPr lang="en-US" dirty="0" smtClean="0"/>
              <a:t>In 1969, Jenkins et al. found elevated TC to be associated with positive personality traits whereas </a:t>
            </a:r>
            <a:r>
              <a:rPr lang="en-US" dirty="0" err="1" smtClean="0"/>
              <a:t>Oxenkrug</a:t>
            </a:r>
            <a:r>
              <a:rPr lang="en-US" dirty="0" smtClean="0"/>
              <a:t> et al. (1983) found no correlation between TC and emotional states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OWERPOINTbackground.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1295400" y="1076980"/>
            <a:ext cx="7239000" cy="523220"/>
          </a:xfrm>
          <a:prstGeom prst="rect">
            <a:avLst/>
          </a:prstGeom>
          <a:noFill/>
        </p:spPr>
        <p:txBody>
          <a:bodyPr wrap="square" rtlCol="0">
            <a:spAutoFit/>
          </a:bodyPr>
          <a:lstStyle/>
          <a:p>
            <a:r>
              <a:rPr lang="en-US" sz="2800" b="1" dirty="0" smtClean="0"/>
              <a:t>Why are there inconsistencies?</a:t>
            </a:r>
            <a:endParaRPr lang="en-US" sz="2800" dirty="0"/>
          </a:p>
        </p:txBody>
      </p:sp>
      <p:sp>
        <p:nvSpPr>
          <p:cNvPr id="12" name="TextBox 11"/>
          <p:cNvSpPr txBox="1"/>
          <p:nvPr/>
        </p:nvSpPr>
        <p:spPr>
          <a:xfrm>
            <a:off x="1371600" y="1864310"/>
            <a:ext cx="6477000" cy="2631490"/>
          </a:xfrm>
          <a:prstGeom prst="rect">
            <a:avLst/>
          </a:prstGeom>
          <a:noFill/>
        </p:spPr>
        <p:txBody>
          <a:bodyPr wrap="square" rtlCol="0">
            <a:spAutoFit/>
          </a:bodyPr>
          <a:lstStyle/>
          <a:p>
            <a:pPr algn="just"/>
            <a:r>
              <a:rPr lang="en-US" dirty="0" smtClean="0"/>
              <a:t>Partly because a proper definition of “psychological wellbeing” has not been established</a:t>
            </a:r>
          </a:p>
          <a:p>
            <a:pPr algn="just"/>
            <a:endParaRPr lang="en-US" sz="1050" dirty="0" smtClean="0"/>
          </a:p>
          <a:p>
            <a:pPr algn="just"/>
            <a:r>
              <a:rPr lang="en-US" dirty="0" smtClean="0"/>
              <a:t>While the sum of human flourishing clearly amounts to more than the mere absence of disease, mental health research doesn’t often take this into consideration</a:t>
            </a:r>
          </a:p>
          <a:p>
            <a:pPr algn="just"/>
            <a:endParaRPr lang="en-US" sz="1050" dirty="0" smtClean="0"/>
          </a:p>
          <a:p>
            <a:pPr algn="just"/>
            <a:r>
              <a:rPr lang="en-US" dirty="0" smtClean="0"/>
              <a:t>Psychological wellbeing is typically assessed through self report questionnaires assessing the severity of negative mood states such as depression, anxiety, aggression, etc</a:t>
            </a:r>
            <a:r>
              <a:rPr lang="en-US" baseline="30000" dirty="0" smtClean="0"/>
              <a:t>1-3</a:t>
            </a:r>
            <a:endParaRPr lang="en-US" baseline="30000" dirty="0"/>
          </a:p>
        </p:txBody>
      </p:sp>
      <p:sp>
        <p:nvSpPr>
          <p:cNvPr id="7" name="TextBox 6"/>
          <p:cNvSpPr txBox="1"/>
          <p:nvPr/>
        </p:nvSpPr>
        <p:spPr>
          <a:xfrm>
            <a:off x="1676400" y="5590401"/>
            <a:ext cx="7391400" cy="276999"/>
          </a:xfrm>
          <a:prstGeom prst="rect">
            <a:avLst/>
          </a:prstGeom>
          <a:noFill/>
        </p:spPr>
        <p:txBody>
          <a:bodyPr wrap="square" rtlCol="0">
            <a:spAutoFit/>
          </a:bodyPr>
          <a:lstStyle/>
          <a:p>
            <a:pPr marL="228600" indent="-228600" algn="r"/>
            <a:r>
              <a:rPr lang="en-US" sz="1200" b="1" dirty="0" smtClean="0"/>
              <a:t>1. </a:t>
            </a:r>
            <a:r>
              <a:rPr lang="en-US" sz="1200" dirty="0" err="1" smtClean="0"/>
              <a:t>Steegmans</a:t>
            </a:r>
            <a:r>
              <a:rPr lang="en-US" sz="1200" dirty="0" smtClean="0"/>
              <a:t>, Hoes, </a:t>
            </a:r>
            <a:r>
              <a:rPr lang="en-US" sz="1200" dirty="0" err="1" smtClean="0"/>
              <a:t>Bak</a:t>
            </a:r>
            <a:r>
              <a:rPr lang="en-US" sz="1200" dirty="0" smtClean="0"/>
              <a:t>, van </a:t>
            </a:r>
            <a:r>
              <a:rPr lang="en-US" sz="1200" dirty="0" err="1" smtClean="0"/>
              <a:t>der</a:t>
            </a:r>
            <a:r>
              <a:rPr lang="en-US" sz="1200" dirty="0" smtClean="0"/>
              <a:t> Does, &amp; </a:t>
            </a:r>
            <a:r>
              <a:rPr lang="en-US" sz="1200" dirty="0" err="1" smtClean="0"/>
              <a:t>Grobbee</a:t>
            </a:r>
            <a:r>
              <a:rPr lang="en-US" sz="1200" dirty="0" smtClean="0"/>
              <a:t>, 2000  </a:t>
            </a:r>
            <a:r>
              <a:rPr lang="en-US" sz="1200" b="1" dirty="0" smtClean="0"/>
              <a:t>2. </a:t>
            </a:r>
            <a:r>
              <a:rPr lang="en-US" sz="1200" dirty="0" err="1" smtClean="0"/>
              <a:t>Suls</a:t>
            </a:r>
            <a:r>
              <a:rPr lang="en-US" sz="1200" dirty="0" smtClean="0"/>
              <a:t> &amp; </a:t>
            </a:r>
            <a:r>
              <a:rPr lang="en-US" sz="1200" dirty="0" err="1" smtClean="0"/>
              <a:t>Bunde</a:t>
            </a:r>
            <a:r>
              <a:rPr lang="en-US" sz="1200" dirty="0" smtClean="0"/>
              <a:t>, 2005  </a:t>
            </a:r>
            <a:r>
              <a:rPr lang="en-US" sz="1200" b="1" dirty="0" smtClean="0"/>
              <a:t>3. </a:t>
            </a:r>
            <a:r>
              <a:rPr lang="en-US" sz="1200" dirty="0" err="1" smtClean="0"/>
              <a:t>Virkkunen</a:t>
            </a:r>
            <a:r>
              <a:rPr lang="en-US" sz="1200" dirty="0" smtClean="0"/>
              <a:t> &amp; </a:t>
            </a:r>
            <a:r>
              <a:rPr lang="en-US" sz="1200" dirty="0" err="1" smtClean="0"/>
              <a:t>Penttinen</a:t>
            </a:r>
            <a:r>
              <a:rPr lang="en-US" sz="1200" dirty="0" smtClean="0"/>
              <a:t>, 1984</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OWERPOINTbackground.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1981200" y="848380"/>
            <a:ext cx="5562600" cy="523220"/>
          </a:xfrm>
          <a:prstGeom prst="rect">
            <a:avLst/>
          </a:prstGeom>
          <a:noFill/>
        </p:spPr>
        <p:txBody>
          <a:bodyPr wrap="square" rtlCol="0">
            <a:spAutoFit/>
          </a:bodyPr>
          <a:lstStyle/>
          <a:p>
            <a:r>
              <a:rPr lang="en-US" sz="2800" b="1" dirty="0" smtClean="0"/>
              <a:t>Other than questionnaires, …?</a:t>
            </a:r>
          </a:p>
        </p:txBody>
      </p:sp>
      <p:sp>
        <p:nvSpPr>
          <p:cNvPr id="12" name="TextBox 11"/>
          <p:cNvSpPr txBox="1"/>
          <p:nvPr/>
        </p:nvSpPr>
        <p:spPr>
          <a:xfrm>
            <a:off x="1066800" y="1981200"/>
            <a:ext cx="4343400" cy="2308324"/>
          </a:xfrm>
          <a:prstGeom prst="rect">
            <a:avLst/>
          </a:prstGeom>
          <a:noFill/>
        </p:spPr>
        <p:txBody>
          <a:bodyPr wrap="square" rtlCol="0">
            <a:spAutoFit/>
          </a:bodyPr>
          <a:lstStyle/>
          <a:p>
            <a:pPr algn="just"/>
            <a:r>
              <a:rPr lang="en-US" dirty="0" smtClean="0"/>
              <a:t>TC and suicide attempts</a:t>
            </a:r>
            <a:r>
              <a:rPr lang="en-US" baseline="30000" dirty="0" smtClean="0"/>
              <a:t>1</a:t>
            </a:r>
          </a:p>
          <a:p>
            <a:pPr algn="just"/>
            <a:endParaRPr lang="en-US" dirty="0" smtClean="0"/>
          </a:p>
          <a:p>
            <a:pPr algn="just"/>
            <a:r>
              <a:rPr lang="en-US" dirty="0" smtClean="0"/>
              <a:t>TC and violent crime</a:t>
            </a:r>
            <a:r>
              <a:rPr lang="en-US" baseline="30000" dirty="0" smtClean="0"/>
              <a:t>2</a:t>
            </a:r>
          </a:p>
          <a:p>
            <a:pPr algn="just"/>
            <a:endParaRPr lang="en-US" dirty="0" smtClean="0"/>
          </a:p>
          <a:p>
            <a:pPr algn="just"/>
            <a:r>
              <a:rPr lang="en-US" dirty="0" smtClean="0"/>
              <a:t>TC and predisposition for cognitive decline</a:t>
            </a:r>
            <a:r>
              <a:rPr lang="en-US" baseline="30000" dirty="0" smtClean="0"/>
              <a:t>3</a:t>
            </a:r>
          </a:p>
          <a:p>
            <a:pPr algn="just"/>
            <a:endParaRPr lang="en-US" dirty="0" smtClean="0"/>
          </a:p>
          <a:p>
            <a:pPr algn="just"/>
            <a:r>
              <a:rPr lang="en-US" dirty="0" smtClean="0"/>
              <a:t>TC and intelligence (abstract reasoning,</a:t>
            </a:r>
          </a:p>
          <a:p>
            <a:pPr algn="just"/>
            <a:r>
              <a:rPr lang="en-US" dirty="0" smtClean="0"/>
              <a:t>concentration, etc)</a:t>
            </a:r>
            <a:r>
              <a:rPr lang="en-US" baseline="30000" dirty="0" smtClean="0"/>
              <a:t>4</a:t>
            </a:r>
            <a:r>
              <a:rPr lang="en-US" dirty="0" smtClean="0"/>
              <a:t> </a:t>
            </a:r>
          </a:p>
        </p:txBody>
      </p:sp>
      <p:sp>
        <p:nvSpPr>
          <p:cNvPr id="7" name="TextBox 6"/>
          <p:cNvSpPr txBox="1"/>
          <p:nvPr/>
        </p:nvSpPr>
        <p:spPr>
          <a:xfrm>
            <a:off x="1371600" y="5590401"/>
            <a:ext cx="7696200" cy="276999"/>
          </a:xfrm>
          <a:prstGeom prst="rect">
            <a:avLst/>
          </a:prstGeom>
          <a:noFill/>
        </p:spPr>
        <p:txBody>
          <a:bodyPr wrap="square" rtlCol="0">
            <a:spAutoFit/>
          </a:bodyPr>
          <a:lstStyle/>
          <a:p>
            <a:pPr marL="228600" indent="-228600" algn="r"/>
            <a:r>
              <a:rPr lang="en-US" sz="1200" b="1" dirty="0" smtClean="0"/>
              <a:t>1. </a:t>
            </a:r>
            <a:r>
              <a:rPr lang="en-US" sz="1200" dirty="0" err="1" smtClean="0"/>
              <a:t>Olié</a:t>
            </a:r>
            <a:r>
              <a:rPr lang="en-US" sz="1200" dirty="0" smtClean="0"/>
              <a:t> et al., 2011  </a:t>
            </a:r>
            <a:r>
              <a:rPr lang="en-US" sz="1200" b="1" dirty="0" smtClean="0"/>
              <a:t>2. </a:t>
            </a:r>
            <a:r>
              <a:rPr lang="en-US" sz="1200" dirty="0" err="1" smtClean="0"/>
              <a:t>Golomb</a:t>
            </a:r>
            <a:r>
              <a:rPr lang="en-US" sz="1200" dirty="0" smtClean="0"/>
              <a:t>, 1998  </a:t>
            </a:r>
            <a:r>
              <a:rPr lang="en-US" sz="1200" b="1" dirty="0" smtClean="0"/>
              <a:t>3. </a:t>
            </a:r>
            <a:r>
              <a:rPr lang="en-US" sz="1200" dirty="0" smtClean="0"/>
              <a:t>Anstey et al., 2008  </a:t>
            </a:r>
            <a:r>
              <a:rPr lang="en-US" sz="1200" b="1" dirty="0" smtClean="0"/>
              <a:t>4.</a:t>
            </a:r>
            <a:r>
              <a:rPr lang="en-US" sz="1200" dirty="0" smtClean="0"/>
              <a:t> Elias et al., 2005  Image source: </a:t>
            </a:r>
            <a:r>
              <a:rPr lang="en-US" sz="1200" i="1" dirty="0" smtClean="0"/>
              <a:t>aarons.org</a:t>
            </a:r>
            <a:endParaRPr lang="en-US" i="1" dirty="0"/>
          </a:p>
        </p:txBody>
      </p:sp>
      <p:pic>
        <p:nvPicPr>
          <p:cNvPr id="7170" name="Picture 2" descr="http://aarons.org/images/robbery.png"/>
          <p:cNvPicPr>
            <a:picLocks noChangeAspect="1" noChangeArrowheads="1"/>
          </p:cNvPicPr>
          <p:nvPr/>
        </p:nvPicPr>
        <p:blipFill>
          <a:blip r:embed="rId3" cstate="print"/>
          <a:srcRect/>
          <a:stretch>
            <a:fillRect/>
          </a:stretch>
        </p:blipFill>
        <p:spPr bwMode="auto">
          <a:xfrm>
            <a:off x="5345684" y="1832764"/>
            <a:ext cx="2807716" cy="2434436"/>
          </a:xfrm>
          <a:prstGeom prst="rect">
            <a:avLst/>
          </a:prstGeom>
          <a:noFill/>
        </p:spPr>
      </p:pic>
      <p:sp>
        <p:nvSpPr>
          <p:cNvPr id="9" name="TextBox 8"/>
          <p:cNvSpPr txBox="1"/>
          <p:nvPr/>
        </p:nvSpPr>
        <p:spPr>
          <a:xfrm>
            <a:off x="2057400" y="4724400"/>
            <a:ext cx="6172200" cy="369332"/>
          </a:xfrm>
          <a:prstGeom prst="rect">
            <a:avLst/>
          </a:prstGeom>
          <a:noFill/>
        </p:spPr>
        <p:txBody>
          <a:bodyPr wrap="square" rtlCol="0">
            <a:spAutoFit/>
          </a:bodyPr>
          <a:lstStyle/>
          <a:p>
            <a:r>
              <a:rPr lang="en-US" dirty="0" smtClean="0"/>
              <a:t>. . .Cholesterol’s role in each of these lacks a consistent verdict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OWERPOINTbackground.jpg"/>
          <p:cNvPicPr>
            <a:picLocks noChangeAspect="1"/>
          </p:cNvPicPr>
          <p:nvPr/>
        </p:nvPicPr>
        <p:blipFill>
          <a:blip r:embed="rId2" cstate="print"/>
          <a:stretch>
            <a:fillRect/>
          </a:stretch>
        </p:blipFill>
        <p:spPr>
          <a:xfrm>
            <a:off x="0" y="0"/>
            <a:ext cx="9144000" cy="6858000"/>
          </a:xfrm>
          <a:prstGeom prst="rect">
            <a:avLst/>
          </a:prstGeom>
        </p:spPr>
      </p:pic>
      <p:sp>
        <p:nvSpPr>
          <p:cNvPr id="12" name="TextBox 11"/>
          <p:cNvSpPr txBox="1"/>
          <p:nvPr/>
        </p:nvSpPr>
        <p:spPr>
          <a:xfrm>
            <a:off x="1066800" y="814149"/>
            <a:ext cx="7010400" cy="4062651"/>
          </a:xfrm>
          <a:prstGeom prst="rect">
            <a:avLst/>
          </a:prstGeom>
          <a:noFill/>
        </p:spPr>
        <p:txBody>
          <a:bodyPr wrap="square" rtlCol="0">
            <a:spAutoFit/>
          </a:bodyPr>
          <a:lstStyle/>
          <a:p>
            <a:pPr algn="just"/>
            <a:r>
              <a:rPr lang="en-US" dirty="0" smtClean="0"/>
              <a:t>Most researchers find low levels of TC to associate with </a:t>
            </a:r>
            <a:r>
              <a:rPr lang="en-US" b="1" dirty="0" smtClean="0"/>
              <a:t>elevated risk of suicide </a:t>
            </a:r>
            <a:r>
              <a:rPr lang="en-US" sz="1200" dirty="0" smtClean="0"/>
              <a:t>(</a:t>
            </a:r>
            <a:r>
              <a:rPr lang="en-US" sz="1200" dirty="0" err="1" smtClean="0"/>
              <a:t>Engelberg</a:t>
            </a:r>
            <a:r>
              <a:rPr lang="en-US" sz="1200" dirty="0" smtClean="0"/>
              <a:t>, 1992; Garland et al., 2000; </a:t>
            </a:r>
            <a:r>
              <a:rPr lang="en-US" sz="1200" dirty="0" err="1" smtClean="0"/>
              <a:t>Kunugia</a:t>
            </a:r>
            <a:r>
              <a:rPr lang="en-US" sz="1200" dirty="0" smtClean="0"/>
              <a:t> et al., 1995; </a:t>
            </a:r>
            <a:r>
              <a:rPr lang="en-US" sz="1200" dirty="0" err="1" smtClean="0"/>
              <a:t>Olié</a:t>
            </a:r>
            <a:r>
              <a:rPr lang="en-US" sz="1200" dirty="0" smtClean="0"/>
              <a:t> et al., 2011)</a:t>
            </a:r>
            <a:r>
              <a:rPr lang="en-US" dirty="0" smtClean="0"/>
              <a:t> but others have found no correlation </a:t>
            </a:r>
            <a:r>
              <a:rPr lang="en-US" sz="1200" dirty="0" smtClean="0"/>
              <a:t>(</a:t>
            </a:r>
            <a:r>
              <a:rPr lang="en-US" sz="1200" dirty="0" err="1" smtClean="0"/>
              <a:t>Pekkanen</a:t>
            </a:r>
            <a:r>
              <a:rPr lang="en-US" sz="1200" dirty="0" smtClean="0"/>
              <a:t> et al., 1989; Smith et al., 1990)</a:t>
            </a:r>
          </a:p>
          <a:p>
            <a:pPr algn="just"/>
            <a:endParaRPr lang="en-US" sz="1000" dirty="0"/>
          </a:p>
          <a:p>
            <a:pPr algn="just"/>
            <a:r>
              <a:rPr lang="en-US" dirty="0" smtClean="0"/>
              <a:t>Much of the available research supports an association between low TC levels and </a:t>
            </a:r>
            <a:r>
              <a:rPr lang="en-US" b="1" dirty="0" smtClean="0"/>
              <a:t>increased participation in violent crime</a:t>
            </a:r>
            <a:r>
              <a:rPr lang="en-US" dirty="0" smtClean="0"/>
              <a:t> </a:t>
            </a:r>
            <a:r>
              <a:rPr lang="en-US" sz="1200" dirty="0" smtClean="0"/>
              <a:t>(</a:t>
            </a:r>
            <a:r>
              <a:rPr lang="en-US" sz="1200" dirty="0" err="1" smtClean="0"/>
              <a:t>Golomb</a:t>
            </a:r>
            <a:r>
              <a:rPr lang="en-US" sz="1200" dirty="0" smtClean="0"/>
              <a:t> et al., 2000; Jacobs et al., 1992)</a:t>
            </a:r>
            <a:r>
              <a:rPr lang="en-US" dirty="0" smtClean="0"/>
              <a:t> but other studies have found no correlation </a:t>
            </a:r>
            <a:r>
              <a:rPr lang="en-US" sz="1200" dirty="0" smtClean="0"/>
              <a:t>(Cummings &amp; </a:t>
            </a:r>
            <a:r>
              <a:rPr lang="en-US" sz="1200" dirty="0" err="1" smtClean="0"/>
              <a:t>Psaty</a:t>
            </a:r>
            <a:r>
              <a:rPr lang="en-US" sz="1200" dirty="0" smtClean="0"/>
              <a:t>, 1994; New, et al., 1999)</a:t>
            </a:r>
          </a:p>
          <a:p>
            <a:pPr algn="just"/>
            <a:endParaRPr lang="en-US" sz="1000" dirty="0"/>
          </a:p>
          <a:p>
            <a:pPr algn="just"/>
            <a:r>
              <a:rPr lang="en-US" dirty="0" smtClean="0"/>
              <a:t>Anstey et al. (2008) found high midlife TC to associate with an </a:t>
            </a:r>
            <a:r>
              <a:rPr lang="en-US" b="1" dirty="0" smtClean="0"/>
              <a:t>elevated risk of Alzheimer’s </a:t>
            </a:r>
            <a:r>
              <a:rPr lang="en-US" dirty="0" smtClean="0"/>
              <a:t>among 14,331 subjects, while Tan et al. (2003) found no associations among 5,209 subjects</a:t>
            </a:r>
          </a:p>
          <a:p>
            <a:pPr algn="just"/>
            <a:endParaRPr lang="en-US" sz="1000" dirty="0"/>
          </a:p>
          <a:p>
            <a:pPr algn="just"/>
            <a:r>
              <a:rPr lang="en-US" dirty="0" smtClean="0"/>
              <a:t>The </a:t>
            </a:r>
            <a:r>
              <a:rPr lang="en-US" b="1" dirty="0" smtClean="0"/>
              <a:t>intelligence</a:t>
            </a:r>
            <a:r>
              <a:rPr lang="en-US" dirty="0" smtClean="0"/>
              <a:t> findings vary wildly depending on gender and the tests administered </a:t>
            </a:r>
            <a:r>
              <a:rPr lang="en-US" sz="1200" dirty="0" smtClean="0"/>
              <a:t>(Benton, 1995; Muldoon et al., 1997)</a:t>
            </a:r>
            <a:r>
              <a:rPr lang="en-US" dirty="0" smtClean="0"/>
              <a:t>, but typically support a positive relationship between TC and cognitive performance </a:t>
            </a:r>
            <a:r>
              <a:rPr lang="en-US" sz="1200" dirty="0" smtClean="0"/>
              <a:t>(Elias et al., 2005)</a:t>
            </a:r>
            <a:endParaRPr lang="en-US" sz="1200" baseline="30000" dirty="0"/>
          </a:p>
        </p:txBody>
      </p:sp>
      <p:sp>
        <p:nvSpPr>
          <p:cNvPr id="8" name="TextBox 7"/>
          <p:cNvSpPr txBox="1"/>
          <p:nvPr/>
        </p:nvSpPr>
        <p:spPr>
          <a:xfrm>
            <a:off x="1524000" y="5269468"/>
            <a:ext cx="6629400" cy="353943"/>
          </a:xfrm>
          <a:prstGeom prst="rect">
            <a:avLst/>
          </a:prstGeom>
          <a:noFill/>
        </p:spPr>
        <p:txBody>
          <a:bodyPr wrap="square" rtlCol="0">
            <a:spAutoFit/>
          </a:bodyPr>
          <a:lstStyle/>
          <a:p>
            <a:pPr algn="r"/>
            <a:r>
              <a:rPr lang="en-US" sz="1700" dirty="0" smtClean="0"/>
              <a:t>. . . The most conflicted findings come from self-report questionnaires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OWERPOINTbackground.jpg"/>
          <p:cNvPicPr>
            <a:picLocks noChangeAspect="1"/>
          </p:cNvPicPr>
          <p:nvPr/>
        </p:nvPicPr>
        <p:blipFill>
          <a:blip r:embed="rId2" cstate="print"/>
          <a:stretch>
            <a:fillRect/>
          </a:stretch>
        </p:blipFill>
        <p:spPr>
          <a:xfrm>
            <a:off x="0" y="0"/>
            <a:ext cx="9144000" cy="6858000"/>
          </a:xfrm>
          <a:prstGeom prst="rect">
            <a:avLst/>
          </a:prstGeom>
        </p:spPr>
      </p:pic>
      <p:pic>
        <p:nvPicPr>
          <p:cNvPr id="9" name="Picture 8" descr="Questionnaire IMAGE.jpg"/>
          <p:cNvPicPr>
            <a:picLocks noChangeAspect="1"/>
          </p:cNvPicPr>
          <p:nvPr/>
        </p:nvPicPr>
        <p:blipFill>
          <a:blip r:embed="rId3" cstate="print"/>
          <a:stretch>
            <a:fillRect/>
          </a:stretch>
        </p:blipFill>
        <p:spPr>
          <a:xfrm>
            <a:off x="5434739" y="0"/>
            <a:ext cx="3709261" cy="2188464"/>
          </a:xfrm>
          <a:prstGeom prst="rect">
            <a:avLst/>
          </a:prstGeom>
        </p:spPr>
      </p:pic>
      <p:sp>
        <p:nvSpPr>
          <p:cNvPr id="5" name="TextBox 4"/>
          <p:cNvSpPr txBox="1"/>
          <p:nvPr/>
        </p:nvSpPr>
        <p:spPr>
          <a:xfrm>
            <a:off x="762000" y="1610380"/>
            <a:ext cx="7239000" cy="523220"/>
          </a:xfrm>
          <a:prstGeom prst="rect">
            <a:avLst/>
          </a:prstGeom>
          <a:noFill/>
        </p:spPr>
        <p:txBody>
          <a:bodyPr wrap="square" rtlCol="0">
            <a:spAutoFit/>
          </a:bodyPr>
          <a:lstStyle/>
          <a:p>
            <a:r>
              <a:rPr lang="en-US" sz="2800" b="1" i="1" dirty="0" smtClean="0"/>
              <a:t>STOMP</a:t>
            </a:r>
            <a:r>
              <a:rPr lang="en-US" sz="2800" b="1" dirty="0" smtClean="0"/>
              <a:t> uses two questionnaires</a:t>
            </a:r>
          </a:p>
        </p:txBody>
      </p:sp>
      <p:pic>
        <p:nvPicPr>
          <p:cNvPr id="5124" name="Picture 4" descr="http://www.phyzio.com/wp-content/uploads/2012/02/hdl_ldl-e1304983579855.jpg"/>
          <p:cNvPicPr>
            <a:picLocks noChangeAspect="1" noChangeArrowheads="1"/>
          </p:cNvPicPr>
          <p:nvPr/>
        </p:nvPicPr>
        <p:blipFill>
          <a:blip r:embed="rId4" cstate="print"/>
          <a:srcRect/>
          <a:stretch>
            <a:fillRect/>
          </a:stretch>
        </p:blipFill>
        <p:spPr bwMode="auto">
          <a:xfrm>
            <a:off x="4267200" y="2819400"/>
            <a:ext cx="1600200" cy="1678342"/>
          </a:xfrm>
          <a:prstGeom prst="rect">
            <a:avLst/>
          </a:prstGeom>
          <a:noFill/>
        </p:spPr>
      </p:pic>
      <p:sp>
        <p:nvSpPr>
          <p:cNvPr id="11" name="TextBox 10"/>
          <p:cNvSpPr txBox="1"/>
          <p:nvPr/>
        </p:nvSpPr>
        <p:spPr>
          <a:xfrm>
            <a:off x="1600200" y="4114800"/>
            <a:ext cx="4114800" cy="954107"/>
          </a:xfrm>
          <a:prstGeom prst="rect">
            <a:avLst/>
          </a:prstGeom>
          <a:noFill/>
        </p:spPr>
        <p:txBody>
          <a:bodyPr wrap="square" rtlCol="0">
            <a:spAutoFit/>
          </a:bodyPr>
          <a:lstStyle/>
          <a:p>
            <a:r>
              <a:rPr lang="en-US" sz="2800" b="1" i="1" dirty="0" smtClean="0"/>
              <a:t>STOMP</a:t>
            </a:r>
            <a:r>
              <a:rPr lang="en-US" sz="2800" b="1" dirty="0" smtClean="0"/>
              <a:t> also examines</a:t>
            </a:r>
          </a:p>
          <a:p>
            <a:r>
              <a:rPr lang="en-US" sz="2800" b="1" dirty="0" smtClean="0"/>
              <a:t>the whole lipid profile</a:t>
            </a:r>
          </a:p>
        </p:txBody>
      </p:sp>
      <p:sp>
        <p:nvSpPr>
          <p:cNvPr id="14" name="TextBox 13"/>
          <p:cNvSpPr txBox="1"/>
          <p:nvPr/>
        </p:nvSpPr>
        <p:spPr>
          <a:xfrm>
            <a:off x="5562600" y="5590401"/>
            <a:ext cx="3505200" cy="276999"/>
          </a:xfrm>
          <a:prstGeom prst="rect">
            <a:avLst/>
          </a:prstGeom>
          <a:noFill/>
        </p:spPr>
        <p:txBody>
          <a:bodyPr wrap="square" rtlCol="0">
            <a:spAutoFit/>
          </a:bodyPr>
          <a:lstStyle/>
          <a:p>
            <a:pPr algn="r"/>
            <a:r>
              <a:rPr lang="en-US" sz="1200" dirty="0" smtClean="0"/>
              <a:t>Image sources: </a:t>
            </a:r>
            <a:r>
              <a:rPr lang="en-US" sz="1200" i="1" dirty="0" smtClean="0"/>
              <a:t>ztda-tourism.tj</a:t>
            </a:r>
            <a:r>
              <a:rPr lang="en-US" sz="1200" dirty="0" smtClean="0"/>
              <a:t> and </a:t>
            </a:r>
            <a:r>
              <a:rPr lang="en-US" sz="1200" i="1" dirty="0" smtClean="0"/>
              <a:t>phyzio.com</a:t>
            </a:r>
            <a:endParaRPr lang="en-US" sz="1200"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OWERPOINTbackground.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1371600" y="1447800"/>
            <a:ext cx="6553200" cy="523220"/>
          </a:xfrm>
          <a:prstGeom prst="rect">
            <a:avLst/>
          </a:prstGeom>
          <a:noFill/>
        </p:spPr>
        <p:txBody>
          <a:bodyPr wrap="square" rtlCol="0">
            <a:spAutoFit/>
          </a:bodyPr>
          <a:lstStyle/>
          <a:p>
            <a:r>
              <a:rPr lang="en-US" sz="2800" b="1" dirty="0" smtClean="0"/>
              <a:t>Other researchers have examined this too</a:t>
            </a:r>
          </a:p>
        </p:txBody>
      </p:sp>
      <p:sp>
        <p:nvSpPr>
          <p:cNvPr id="12" name="TextBox 11"/>
          <p:cNvSpPr txBox="1"/>
          <p:nvPr/>
        </p:nvSpPr>
        <p:spPr>
          <a:xfrm>
            <a:off x="1524000" y="2291477"/>
            <a:ext cx="6096000" cy="2585323"/>
          </a:xfrm>
          <a:prstGeom prst="rect">
            <a:avLst/>
          </a:prstGeom>
          <a:noFill/>
        </p:spPr>
        <p:txBody>
          <a:bodyPr wrap="square" rtlCol="0">
            <a:spAutoFit/>
          </a:bodyPr>
          <a:lstStyle/>
          <a:p>
            <a:pPr algn="just"/>
            <a:r>
              <a:rPr lang="en-US" b="1" dirty="0" smtClean="0"/>
              <a:t>High-density lipoprotein (HDL): </a:t>
            </a:r>
            <a:r>
              <a:rPr lang="en-US" dirty="0" err="1" smtClean="0"/>
              <a:t>Olusi</a:t>
            </a:r>
            <a:r>
              <a:rPr lang="en-US" dirty="0" smtClean="0"/>
              <a:t> &amp; Fido (1996) reported a negative relationship between HDL levels and psychological wellbeing while </a:t>
            </a:r>
            <a:r>
              <a:rPr lang="en-US" dirty="0" err="1" smtClean="0"/>
              <a:t>Lehto</a:t>
            </a:r>
            <a:r>
              <a:rPr lang="en-US" dirty="0" smtClean="0"/>
              <a:t> et al. (2010) and </a:t>
            </a:r>
            <a:r>
              <a:rPr lang="en-US" dirty="0" err="1" smtClean="0"/>
              <a:t>Koponen</a:t>
            </a:r>
            <a:r>
              <a:rPr lang="en-US" dirty="0" smtClean="0"/>
              <a:t> et al. (2008) both reported positive relationships</a:t>
            </a:r>
          </a:p>
          <a:p>
            <a:pPr algn="just"/>
            <a:endParaRPr lang="en-US" dirty="0" smtClean="0"/>
          </a:p>
          <a:p>
            <a:pPr algn="just"/>
            <a:r>
              <a:rPr lang="en-US" b="1" dirty="0" smtClean="0"/>
              <a:t>Low-density lipoprotein (LDL): </a:t>
            </a:r>
            <a:r>
              <a:rPr lang="en-US" dirty="0" err="1" smtClean="0"/>
              <a:t>Strick</a:t>
            </a:r>
            <a:r>
              <a:rPr lang="en-US" dirty="0" smtClean="0"/>
              <a:t> et al. (2002) reported a positive relationship with psychological wellbeing while Muldoon et al. (2000) reported no relationship at all</a:t>
            </a:r>
          </a:p>
          <a:p>
            <a:pPr algn="just"/>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TotalTime>
  <Words>2261</Words>
  <Application>Microsoft Office PowerPoint</Application>
  <PresentationFormat>On-screen Show (4:3)</PresentationFormat>
  <Paragraphs>168</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Courtney Jensen</dc:creator>
  <cp:lastModifiedBy>Courtney Jensen</cp:lastModifiedBy>
  <cp:revision>108</cp:revision>
  <dcterms:created xsi:type="dcterms:W3CDTF">2012-07-01T22:36:50Z</dcterms:created>
  <dcterms:modified xsi:type="dcterms:W3CDTF">2012-07-16T15:22:01Z</dcterms:modified>
</cp:coreProperties>
</file>