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534" r:id="rId2"/>
    <p:sldId id="716" r:id="rId3"/>
    <p:sldId id="555" r:id="rId4"/>
    <p:sldId id="718" r:id="rId5"/>
    <p:sldId id="720" r:id="rId6"/>
    <p:sldId id="766" r:id="rId7"/>
    <p:sldId id="767" r:id="rId8"/>
    <p:sldId id="764" r:id="rId9"/>
    <p:sldId id="765" r:id="rId10"/>
    <p:sldId id="768" r:id="rId11"/>
    <p:sldId id="712" r:id="rId12"/>
    <p:sldId id="710" r:id="rId13"/>
    <p:sldId id="713" r:id="rId14"/>
    <p:sldId id="714" r:id="rId15"/>
    <p:sldId id="722" r:id="rId16"/>
    <p:sldId id="715" r:id="rId17"/>
    <p:sldId id="773" r:id="rId18"/>
    <p:sldId id="749" r:id="rId19"/>
    <p:sldId id="774" r:id="rId20"/>
    <p:sldId id="756" r:id="rId21"/>
    <p:sldId id="757" r:id="rId22"/>
    <p:sldId id="659" r:id="rId23"/>
    <p:sldId id="730" r:id="rId24"/>
    <p:sldId id="668" r:id="rId25"/>
    <p:sldId id="724" r:id="rId26"/>
    <p:sldId id="734" r:id="rId27"/>
    <p:sldId id="679" r:id="rId28"/>
    <p:sldId id="725" r:id="rId29"/>
    <p:sldId id="771" r:id="rId30"/>
    <p:sldId id="731" r:id="rId31"/>
    <p:sldId id="758" r:id="rId32"/>
    <p:sldId id="732" r:id="rId33"/>
    <p:sldId id="733" r:id="rId34"/>
    <p:sldId id="772" r:id="rId35"/>
    <p:sldId id="661" r:id="rId36"/>
    <p:sldId id="737" r:id="rId37"/>
    <p:sldId id="735" r:id="rId38"/>
    <p:sldId id="736" r:id="rId39"/>
    <p:sldId id="663" r:id="rId40"/>
    <p:sldId id="739" r:id="rId41"/>
    <p:sldId id="666" r:id="rId42"/>
    <p:sldId id="698" r:id="rId43"/>
    <p:sldId id="699" r:id="rId44"/>
    <p:sldId id="669" r:id="rId45"/>
    <p:sldId id="759" r:id="rId46"/>
    <p:sldId id="761" r:id="rId47"/>
    <p:sldId id="763" r:id="rId48"/>
    <p:sldId id="671" r:id="rId49"/>
    <p:sldId id="672" r:id="rId50"/>
    <p:sldId id="676" r:id="rId51"/>
    <p:sldId id="675" r:id="rId52"/>
    <p:sldId id="678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22397C"/>
    <a:srgbClr val="9EAF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06" autoAdjust="0"/>
    <p:restoredTop sz="88028" autoAdjust="0"/>
  </p:normalViewPr>
  <p:slideViewPr>
    <p:cSldViewPr snapToGrid="0" snapToObjects="1">
      <p:cViewPr varScale="1">
        <p:scale>
          <a:sx n="98" d="100"/>
          <a:sy n="98" d="100"/>
        </p:scale>
        <p:origin x="-9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02F7C8-3FF2-455C-9916-5D8171045279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24BB68-DEA8-4481-B3A9-5F1C8AC61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564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F7D9AD-75FF-4856-9955-8D83335B40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B63F21-3FF3-4F29-916C-41D4B29F26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2FB3C2-0FF4-4D3E-AB1C-9D0A7D4553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453499-C20C-49B0-BA3F-490EF4805E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744437-4452-42DA-AFB1-B133CF5AF6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1DEAA4-554F-43CC-AEC4-609A20AE41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EA797E-153D-4EB8-9A0F-D3D2389DE1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457588-747D-400D-BA94-A164979D68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FBC7E4-3195-4272-9A6D-29A9583133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FBC7E4-3195-4272-9A6D-29A9583133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FBC7E4-3195-4272-9A6D-29A9583133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C917EF-A071-45D2-9220-F798B2438F5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FBC7E4-3195-4272-9A6D-29A9583133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FBC7E4-3195-4272-9A6D-29A9583133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DF250E-0BF8-4904-AA20-27F569F60C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D3B00C-D49E-4D5E-9FF9-D12EEB1E08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FAC85F-70BB-47A2-90B4-0788D0CA13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96BDA4-602C-4847-BD2D-5E84BCDF66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D48F26-B8D3-4E7B-8D4F-06F0BB77D2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0984FE-A3FC-4D83-A7A4-9C433D3991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37B668-8153-4420-BC28-F94FC6EEC0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37B668-8153-4420-BC28-F94FC6EEC0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0B22D9-B59E-4BAB-851A-717E6FF2DB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E75DF8-8BEE-41AC-81AA-F1D3BBAF50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E75DF8-8BEE-41AC-81AA-F1D3BBAF50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AC800D-D4BE-4F82-A7EE-F0D2884618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0D94A0-9B04-460D-B970-3B806D5EBA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0D94A0-9B04-460D-B970-3B806D5EBA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7738B3-4E0A-4ECD-9DE6-DF305496B4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26B123-2599-4EA8-968B-2B0343446C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EFEEF7-1BBF-4D53-A382-30EB1CF9A9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A23F28-727B-47CF-86AB-AA655D0ED0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A4543E-0A14-4D10-9D09-C6D30E457E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6F6D09-FD3A-4301-B79C-93A4FB06A1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A5601F-B0F9-4D67-882A-FFD7412D7D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571774-C349-4954-88D9-9767483DC8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E0EB0B-5251-4FD3-AE5F-5759BC7CB3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54CECF-6C40-4FCA-8142-C411B3F981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C388CE-D6B3-48F0-ADC2-ADAD1E4CAC6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C388CE-D6B3-48F0-ADC2-ADAD1E4CAC6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C9EA16-CEBD-4F08-9CC8-E040B939D6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C9EA16-CEBD-4F08-9CC8-E040B939D6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30C910-7BE9-4671-9911-4DB0B90C09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7FCA1E-4B43-49F9-B0CB-3D1D5AFA3F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B63F21-3FF3-4F29-916C-41D4B29F26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6E6C8D-7338-413F-8CD9-BEB4507F24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A77DBC-F868-4C28-93BD-C7E6B37EBA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A544F4-F77F-4F14-9E37-6ECFEC6951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B63F21-3FF3-4F29-916C-41D4B29F26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B63F21-3FF3-4F29-916C-41D4B29F26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B63F21-3FF3-4F29-916C-41D4B29F26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B63F21-3FF3-4F29-916C-41D4B29F26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08BFA-36F7-4826-BCB1-2918EBDDBFBE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B4B27-5543-4713-A264-DFDF5613C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53A60-C54F-4F5C-9014-FAAD67456945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0936-4C7B-460C-B4DE-E2E117FED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785CC-A07A-437B-A43B-6784C60BA877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CFCE6-6313-409F-9939-D573DC593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E9F7E-CEBC-4BE0-AF91-DA03D80DF3E3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F6282-C81A-4BBD-A038-4772C0785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8D59-7B6B-4AF1-9F7E-077F47E440F1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6E0FD-1F9C-4F68-ADEA-40ACAC069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2A676-E7D6-47CB-9456-BEDDC1878C5A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5EAF2-CFDE-48D2-9605-A8322F82A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C631D-1EDB-4BE4-B7A9-70CFE408E278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EDEF1-375B-4AAF-A0D0-222339B15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614C8-2ADD-4176-9575-81B4E8192C1F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4BD42-3EE4-477D-B7E7-12EB0B068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EADF6-A5F2-49F7-840F-F2E05337EFC0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A9BEF-5A1F-461B-BB9F-EBE809012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873A2-779B-4E8F-BED6-BF81838186D0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688FE-3E49-46D6-982A-37D2E1017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BE4D-8D9F-4A62-A923-DE430B1424C3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A836D-9A61-48B3-86D7-F28A2B629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DFF00E-7795-48E9-BDA6-AE8304A1C286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EF07C6-BA1E-492C-8F4A-1820B6306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/>
          <a:ea typeface="+mj-ea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•"/>
        <a:defRPr sz="3200" b="1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800" b="1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•"/>
        <a:defRPr sz="2400" b="1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000" b="1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»"/>
        <a:defRPr sz="2000" b="1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0" y="661988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Cardiometabolic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Risk Factors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Their Associations with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Mental Health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414713"/>
            <a:ext cx="9144000" cy="284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5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C.D. Jensen, K.L. </a:t>
            </a:r>
            <a:r>
              <a:rPr lang="en-US" sz="245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Darragh</a:t>
            </a:r>
            <a:r>
              <a:rPr lang="en-US" sz="245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B.A. Parker,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J.A. </a:t>
            </a:r>
            <a:r>
              <a:rPr lang="en-US" sz="2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Capizzi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C.M. White, P.M. Clarkson,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5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P.D. Thompson, and L.S. </a:t>
            </a:r>
            <a:r>
              <a:rPr lang="en-US" sz="225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Pescatello</a:t>
            </a:r>
            <a:r>
              <a:rPr lang="en-US" sz="225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FACSM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The Effects of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Statins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on Muscle Performance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NIH R01HL081893-01A2</a:t>
            </a:r>
          </a:p>
        </p:txBody>
      </p:sp>
      <p:pic>
        <p:nvPicPr>
          <p:cNvPr id="14340" name="Picture 6" descr="200px-Uma_sea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9813" y="4891088"/>
            <a:ext cx="747712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st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7425" y="4851400"/>
            <a:ext cx="7810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asdf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3063" y="4891088"/>
            <a:ext cx="74453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87938"/>
            <a:ext cx="91440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3" descr="Mental healt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54756" y="4215871"/>
            <a:ext cx="3736622" cy="87206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295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11"/>
          <p:cNvSpPr txBox="1">
            <a:spLocks noChangeArrowheads="1"/>
          </p:cNvSpPr>
          <p:nvPr/>
        </p:nvSpPr>
        <p:spPr bwMode="auto">
          <a:xfrm>
            <a:off x="849313" y="2801938"/>
            <a:ext cx="7605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General mental health assessed through the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Psychological General Well-Being Index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22" y="6016978"/>
            <a:ext cx="8568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Dupuy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1984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28675" name="Picture 7" descr="Waist Cir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6188" y="3036888"/>
            <a:ext cx="353060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8"/>
          <p:cNvSpPr txBox="1">
            <a:spLocks noChangeArrowheads="1"/>
          </p:cNvSpPr>
          <p:nvPr/>
        </p:nvSpPr>
        <p:spPr bwMode="auto">
          <a:xfrm>
            <a:off x="4987925" y="3227388"/>
            <a:ext cx="31226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Waist circumference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via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022" y="6016978"/>
            <a:ext cx="8568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Vogelzangs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et al. (2008)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30723" name="Picture 9" descr="Cholestero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0763" y="2211388"/>
            <a:ext cx="218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10"/>
          <p:cNvSpPr txBox="1">
            <a:spLocks noChangeArrowheads="1"/>
          </p:cNvSpPr>
          <p:nvPr/>
        </p:nvSpPr>
        <p:spPr bwMode="auto">
          <a:xfrm>
            <a:off x="4783138" y="3227388"/>
            <a:ext cx="31226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Cholesterol via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serotonin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22" y="6016978"/>
            <a:ext cx="8568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Chattopadhyay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et al., 2007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2771" name="TextBox 10"/>
          <p:cNvSpPr txBox="1">
            <a:spLocks noChangeArrowheads="1"/>
          </p:cNvSpPr>
          <p:nvPr/>
        </p:nvSpPr>
        <p:spPr bwMode="auto">
          <a:xfrm>
            <a:off x="4783138" y="3227388"/>
            <a:ext cx="31226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Blood pressure via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stress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7" descr="Omr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5300" y="2716213"/>
            <a:ext cx="29162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9022" y="6016978"/>
            <a:ext cx="8568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Barrett-Connor, E. &amp;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Palinkas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L.A. (1994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36867" name="Picture 7" descr="evidence0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6225" y="2503488"/>
            <a:ext cx="7616825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38915" name="Picture 8" descr="evidence0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6225" y="2505075"/>
            <a:ext cx="761682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08236" y="1984443"/>
            <a:ext cx="77521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Waist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circumference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associates with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mental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well-being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Zaninotto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et al.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2010)</a:t>
            </a: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Vogelzangs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et al. (2008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Weber-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Hamann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et al. (2006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Waist circumference does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associate with mental well-being: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Hachet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al. (2006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640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38915" name="Picture 8" descr="evidence0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6225" y="2505075"/>
            <a:ext cx="761682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08236" y="1984443"/>
            <a:ext cx="775210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Blood pressure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associates with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mental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well-being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Rosengren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et al.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1993)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Pilgrim et al. (1992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Barrett-Connor et al.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1994)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Blood pressure does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associate with mental well-being: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Donner-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Banzhoff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et al.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1997)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Wright et al. (2009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640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38915" name="Picture 8" descr="evidence0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6225" y="2505075"/>
            <a:ext cx="761682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08236" y="1984443"/>
            <a:ext cx="7752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The relationship between cholesterol and mental well-being:</a:t>
            </a:r>
          </a:p>
          <a:p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Steegmans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et al. (2000) found a positive relationship</a:t>
            </a: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Ledochowski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et al. (2003) found a negative relationship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Brown et al. (1994) found no relationship at all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640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046163" y="2860675"/>
            <a:ext cx="70516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Why is mental health important?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38915" name="Picture 8" descr="evidence0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6225" y="2505075"/>
            <a:ext cx="761682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8236" y="1984443"/>
            <a:ext cx="77521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HDL and mental well-being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Negative relationship: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Olusi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&amp; Fido (1996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Positive relationship: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Lehto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et al. (2010) and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Koponen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et al. (2008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LDL and mental well-being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Positive relationship: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Strick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et al. (2002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 relationship: Muldoon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et al. (2000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672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38915" name="Picture 8" descr="evidence0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6225" y="2505075"/>
            <a:ext cx="761682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d_question_mar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425" y="2768376"/>
            <a:ext cx="1776770" cy="1776770"/>
          </a:xfrm>
          <a:prstGeom prst="rect">
            <a:avLst/>
          </a:prstGeom>
        </p:spPr>
      </p:pic>
      <p:pic>
        <p:nvPicPr>
          <p:cNvPr id="6" name="Picture 7" descr="Waist Circ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5379" y="3300622"/>
            <a:ext cx="1419191" cy="49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holestero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099" y="2639049"/>
            <a:ext cx="925126" cy="132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mron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8287" y="3300622"/>
            <a:ext cx="2190306" cy="142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80030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Box 11"/>
          <p:cNvSpPr txBox="1">
            <a:spLocks noChangeArrowheads="1"/>
          </p:cNvSpPr>
          <p:nvPr/>
        </p:nvSpPr>
        <p:spPr bwMode="auto">
          <a:xfrm>
            <a:off x="2115418" y="2535985"/>
            <a:ext cx="54218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Examine the associations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between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cardiometabolic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factors and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mental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health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among men and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women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across the life span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Purpose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Subject Profile</a:t>
            </a:r>
          </a:p>
        </p:txBody>
      </p:sp>
      <p:pic>
        <p:nvPicPr>
          <p:cNvPr id="47107" name="Picture 5" descr="Population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27388"/>
            <a:ext cx="9144000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9050"/>
            <a:ext cx="9144000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379413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Subject Profile</a:t>
            </a:r>
          </a:p>
        </p:txBody>
      </p:sp>
      <p:pic>
        <p:nvPicPr>
          <p:cNvPr id="49156" name="Picture 7" descr="Population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27388"/>
            <a:ext cx="9144000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1308100" y="1992313"/>
            <a:ext cx="6469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22397C"/>
                </a:solidFill>
                <a:latin typeface="Times New Roman" pitchFamily="18" charset="0"/>
                <a:cs typeface="Times New Roman" pitchFamily="18" charset="0"/>
              </a:rPr>
              <a:t>N = 147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9050"/>
            <a:ext cx="9144000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379413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Subject Profile</a:t>
            </a:r>
          </a:p>
        </p:txBody>
      </p:sp>
      <p:pic>
        <p:nvPicPr>
          <p:cNvPr id="51204" name="Picture 7" descr="Population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27388"/>
            <a:ext cx="9144000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1308100" y="1992313"/>
            <a:ext cx="6469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22397C"/>
                </a:solidFill>
                <a:latin typeface="Times New Roman" pitchFamily="18" charset="0"/>
                <a:cs typeface="Times New Roman" pitchFamily="18" charset="0"/>
              </a:rPr>
              <a:t>♂ = 74   ♀ = 73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9050"/>
            <a:ext cx="9144000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379413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Subject Profile</a:t>
            </a:r>
          </a:p>
        </p:txBody>
      </p:sp>
      <p:pic>
        <p:nvPicPr>
          <p:cNvPr id="53252" name="Picture 7" descr="Population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27388"/>
            <a:ext cx="9144000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1289050" y="1992313"/>
            <a:ext cx="6469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22397C"/>
                </a:solidFill>
                <a:latin typeface="Times New Roman" pitchFamily="18" charset="0"/>
                <a:cs typeface="Times New Roman" pitchFamily="18" charset="0"/>
              </a:rPr>
              <a:t>Ages </a:t>
            </a:r>
            <a:r>
              <a:rPr lang="en-US" sz="3600" b="1">
                <a:solidFill>
                  <a:srgbClr val="22397C"/>
                </a:solidFill>
                <a:latin typeface="Times New Roman" pitchFamily="18" charset="0"/>
                <a:cs typeface="Times New Roman" pitchFamily="18" charset="0"/>
              </a:rPr>
              <a:t>20 – 76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5" descr="PopulationLigh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41675"/>
            <a:ext cx="91440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5" descr="PopulationLigh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41675"/>
            <a:ext cx="91440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ABLE---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59" y="878847"/>
            <a:ext cx="8525882" cy="51003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5" descr="PopulationLigh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41675"/>
            <a:ext cx="91440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ABLE----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87" y="888575"/>
            <a:ext cx="8525882" cy="51003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87938"/>
            <a:ext cx="91440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3" descr="Mental healt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6" descr="GoogleSearch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7763" y="5445125"/>
            <a:ext cx="6761162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Collected</a:t>
            </a:r>
          </a:p>
        </p:txBody>
      </p:sp>
      <p:sp>
        <p:nvSpPr>
          <p:cNvPr id="61443" name="TextBox 5"/>
          <p:cNvSpPr txBox="1">
            <a:spLocks noChangeArrowheads="1"/>
          </p:cNvSpPr>
          <p:nvPr/>
        </p:nvSpPr>
        <p:spPr bwMode="auto">
          <a:xfrm>
            <a:off x="641350" y="1946275"/>
            <a:ext cx="82010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Cardiometabolic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Mental Health</a:t>
            </a:r>
          </a:p>
        </p:txBody>
      </p:sp>
      <p:sp>
        <p:nvSpPr>
          <p:cNvPr id="61444" name="TextBox 7"/>
          <p:cNvSpPr txBox="1">
            <a:spLocks noChangeArrowheads="1"/>
          </p:cNvSpPr>
          <p:nvPr/>
        </p:nvSpPr>
        <p:spPr bwMode="auto">
          <a:xfrm>
            <a:off x="5535613" y="2770188"/>
            <a:ext cx="31416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Psychological General</a:t>
            </a: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Well Being Index</a:t>
            </a: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5" name="TextBox 8"/>
          <p:cNvSpPr txBox="1">
            <a:spLocks noChangeArrowheads="1"/>
          </p:cNvSpPr>
          <p:nvPr/>
        </p:nvSpPr>
        <p:spPr bwMode="auto">
          <a:xfrm>
            <a:off x="787400" y="2770188"/>
            <a:ext cx="282098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Total Cholesterol</a:t>
            </a: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HDL Cholesterol</a:t>
            </a: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LDL Cholesterol</a:t>
            </a: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Triglycerides</a:t>
            </a: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Blood Pressure</a:t>
            </a:r>
          </a:p>
          <a:p>
            <a:pPr algn="ctr"/>
            <a:endParaRPr lang="en-US" sz="9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Waist Circumference</a:t>
            </a: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Body Mass Index</a:t>
            </a: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Collected</a:t>
            </a:r>
          </a:p>
        </p:txBody>
      </p:sp>
      <p:sp>
        <p:nvSpPr>
          <p:cNvPr id="61443" name="TextBox 5"/>
          <p:cNvSpPr txBox="1">
            <a:spLocks noChangeArrowheads="1"/>
          </p:cNvSpPr>
          <p:nvPr/>
        </p:nvSpPr>
        <p:spPr bwMode="auto">
          <a:xfrm>
            <a:off x="641350" y="1946275"/>
            <a:ext cx="82010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Cardiometabolic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Mental Health</a:t>
            </a:r>
          </a:p>
        </p:txBody>
      </p:sp>
      <p:sp>
        <p:nvSpPr>
          <p:cNvPr id="61444" name="TextBox 7"/>
          <p:cNvSpPr txBox="1">
            <a:spLocks noChangeArrowheads="1"/>
          </p:cNvSpPr>
          <p:nvPr/>
        </p:nvSpPr>
        <p:spPr bwMode="auto">
          <a:xfrm>
            <a:off x="5535613" y="2770188"/>
            <a:ext cx="31416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Psychological General</a:t>
            </a: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Well Being Index</a:t>
            </a: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5" name="TextBox 8"/>
          <p:cNvSpPr txBox="1">
            <a:spLocks noChangeArrowheads="1"/>
          </p:cNvSpPr>
          <p:nvPr/>
        </p:nvSpPr>
        <p:spPr bwMode="auto">
          <a:xfrm>
            <a:off x="787400" y="2770188"/>
            <a:ext cx="282098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Total Cholesterol</a:t>
            </a: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HDL Cholesterol</a:t>
            </a: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LDL Cholesterol</a:t>
            </a: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Triglycerides</a:t>
            </a: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Blood Pressure</a:t>
            </a:r>
          </a:p>
          <a:p>
            <a:pPr algn="ctr"/>
            <a:endParaRPr lang="en-US" sz="9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Waist Circumference</a:t>
            </a: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Body Mass Index</a:t>
            </a: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41663" y="3263900"/>
            <a:ext cx="2957512" cy="468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76563" y="2973388"/>
            <a:ext cx="2879725" cy="1179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49613" y="3225800"/>
            <a:ext cx="2606675" cy="130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49613" y="2992438"/>
            <a:ext cx="2441575" cy="49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190875" y="3355975"/>
            <a:ext cx="2908300" cy="2012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342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Collected</a:t>
            </a:r>
          </a:p>
        </p:txBody>
      </p:sp>
      <p:sp>
        <p:nvSpPr>
          <p:cNvPr id="63491" name="TextBox 5"/>
          <p:cNvSpPr txBox="1">
            <a:spLocks noChangeArrowheads="1"/>
          </p:cNvSpPr>
          <p:nvPr/>
        </p:nvSpPr>
        <p:spPr bwMode="auto">
          <a:xfrm>
            <a:off x="641350" y="1946275"/>
            <a:ext cx="82010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Cardiometabolic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Mental Health</a:t>
            </a:r>
          </a:p>
        </p:txBody>
      </p:sp>
      <p:sp>
        <p:nvSpPr>
          <p:cNvPr id="63492" name="TextBox 7"/>
          <p:cNvSpPr txBox="1">
            <a:spLocks noChangeArrowheads="1"/>
          </p:cNvSpPr>
          <p:nvPr/>
        </p:nvSpPr>
        <p:spPr bwMode="auto">
          <a:xfrm>
            <a:off x="5535613" y="2770188"/>
            <a:ext cx="31416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Psychological General</a:t>
            </a: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Well Being Index</a:t>
            </a: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3" name="TextBox 8"/>
          <p:cNvSpPr txBox="1">
            <a:spLocks noChangeArrowheads="1"/>
          </p:cNvSpPr>
          <p:nvPr/>
        </p:nvSpPr>
        <p:spPr bwMode="auto">
          <a:xfrm>
            <a:off x="787400" y="2770188"/>
            <a:ext cx="282098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Total Cholesterol</a:t>
            </a: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HDL Cholesterol</a:t>
            </a: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LDL Cholesterol</a:t>
            </a: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Triglycerides</a:t>
            </a: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Blood Pressure</a:t>
            </a:r>
          </a:p>
          <a:p>
            <a:pPr algn="ctr"/>
            <a:endParaRPr lang="en-US" sz="9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Waist Circumference</a:t>
            </a: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Body Mass Index</a:t>
            </a: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41663" y="3263900"/>
            <a:ext cx="2957512" cy="468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76563" y="2973388"/>
            <a:ext cx="2879725" cy="1179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49613" y="3225800"/>
            <a:ext cx="2606675" cy="130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49613" y="2992438"/>
            <a:ext cx="2441575" cy="49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190875" y="3355975"/>
            <a:ext cx="2908300" cy="2012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3499" name="Picture 13" descr="500px-RedX.sv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1663" y="2389188"/>
            <a:ext cx="26066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Collected</a:t>
            </a:r>
          </a:p>
        </p:txBody>
      </p:sp>
      <p:sp>
        <p:nvSpPr>
          <p:cNvPr id="65539" name="TextBox 5"/>
          <p:cNvSpPr txBox="1">
            <a:spLocks noChangeArrowheads="1"/>
          </p:cNvSpPr>
          <p:nvPr/>
        </p:nvSpPr>
        <p:spPr bwMode="auto">
          <a:xfrm>
            <a:off x="641350" y="1946275"/>
            <a:ext cx="82010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Cardiometabolic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Mental Health</a:t>
            </a:r>
          </a:p>
        </p:txBody>
      </p:sp>
      <p:sp>
        <p:nvSpPr>
          <p:cNvPr id="65540" name="TextBox 7"/>
          <p:cNvSpPr txBox="1">
            <a:spLocks noChangeArrowheads="1"/>
          </p:cNvSpPr>
          <p:nvPr/>
        </p:nvSpPr>
        <p:spPr bwMode="auto">
          <a:xfrm>
            <a:off x="5535613" y="2770188"/>
            <a:ext cx="31416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Psychological General</a:t>
            </a: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Well Being Index</a:t>
            </a: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1" name="TextBox 8"/>
          <p:cNvSpPr txBox="1">
            <a:spLocks noChangeArrowheads="1"/>
          </p:cNvSpPr>
          <p:nvPr/>
        </p:nvSpPr>
        <p:spPr bwMode="auto">
          <a:xfrm>
            <a:off x="787400" y="2770188"/>
            <a:ext cx="282098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Blood Pressure</a:t>
            </a:r>
          </a:p>
          <a:p>
            <a:pPr algn="ctr"/>
            <a:endParaRPr lang="en-US" sz="9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Waist Circumference</a:t>
            </a: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44757" y="3142033"/>
            <a:ext cx="2859932" cy="1400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26859" y="3365770"/>
            <a:ext cx="2811294" cy="1595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Collected</a:t>
            </a:r>
          </a:p>
        </p:txBody>
      </p:sp>
      <p:sp>
        <p:nvSpPr>
          <p:cNvPr id="65539" name="TextBox 5"/>
          <p:cNvSpPr txBox="1">
            <a:spLocks noChangeArrowheads="1"/>
          </p:cNvSpPr>
          <p:nvPr/>
        </p:nvSpPr>
        <p:spPr bwMode="auto">
          <a:xfrm>
            <a:off x="641350" y="1946275"/>
            <a:ext cx="82010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Cardiometabolic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Mental Health</a:t>
            </a:r>
          </a:p>
        </p:txBody>
      </p:sp>
      <p:sp>
        <p:nvSpPr>
          <p:cNvPr id="65540" name="TextBox 7"/>
          <p:cNvSpPr txBox="1">
            <a:spLocks noChangeArrowheads="1"/>
          </p:cNvSpPr>
          <p:nvPr/>
        </p:nvSpPr>
        <p:spPr bwMode="auto">
          <a:xfrm>
            <a:off x="5535613" y="2770188"/>
            <a:ext cx="31416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Psychological General</a:t>
            </a: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Well Being Index</a:t>
            </a: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1" name="TextBox 8"/>
          <p:cNvSpPr txBox="1">
            <a:spLocks noChangeArrowheads="1"/>
          </p:cNvSpPr>
          <p:nvPr/>
        </p:nvSpPr>
        <p:spPr bwMode="auto">
          <a:xfrm>
            <a:off x="787400" y="2770188"/>
            <a:ext cx="282098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Blood Pressure</a:t>
            </a:r>
          </a:p>
          <a:p>
            <a:pPr algn="ctr"/>
            <a:endParaRPr lang="en-US" sz="9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Waist Circumference</a:t>
            </a: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44757" y="3142033"/>
            <a:ext cx="2859932" cy="1400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26859" y="3365770"/>
            <a:ext cx="2811294" cy="1595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Users\cdj09001\Desktop\1206574733930851359Ryan_Taylor_Green_Tick.svg.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4599" y="2768108"/>
            <a:ext cx="1901014" cy="219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TextBox 11"/>
          <p:cNvSpPr txBox="1">
            <a:spLocks noChangeArrowheads="1"/>
          </p:cNvSpPr>
          <p:nvPr/>
        </p:nvSpPr>
        <p:spPr bwMode="auto">
          <a:xfrm>
            <a:off x="1722438" y="3617913"/>
            <a:ext cx="5699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BP (mmHg) was measured by auscultation</a:t>
            </a: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following 10-15 minutes of seated rest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</a:p>
        </p:txBody>
      </p:sp>
      <p:pic>
        <p:nvPicPr>
          <p:cNvPr id="69636" name="Picture 7" descr="Omr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0100" y="1974850"/>
            <a:ext cx="21431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Box 11"/>
          <p:cNvSpPr txBox="1">
            <a:spLocks noChangeArrowheads="1"/>
          </p:cNvSpPr>
          <p:nvPr/>
        </p:nvSpPr>
        <p:spPr bwMode="auto">
          <a:xfrm>
            <a:off x="1722438" y="3617913"/>
            <a:ext cx="5699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Waist Circumference (cm) was measured</a:t>
            </a: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at the narrowest point of the subject’s torso</a:t>
            </a: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with a non-distensible tape measure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</a:p>
        </p:txBody>
      </p:sp>
      <p:pic>
        <p:nvPicPr>
          <p:cNvPr id="71684" name="Picture 5" descr="Waist Cir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5663" y="2424113"/>
            <a:ext cx="237331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TextBox 11"/>
          <p:cNvSpPr txBox="1">
            <a:spLocks noChangeArrowheads="1"/>
          </p:cNvSpPr>
          <p:nvPr/>
        </p:nvSpPr>
        <p:spPr bwMode="auto">
          <a:xfrm>
            <a:off x="1722438" y="3648075"/>
            <a:ext cx="569912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Cholesterol and triglycerides were measured with an automated clinical laboratory instrument (Model P Module, Roche Diagnostics)</a:t>
            </a:r>
          </a:p>
          <a:p>
            <a:pPr algn="ctr"/>
            <a:endParaRPr lang="en-US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Total cholesterol was determined by enzymatic colorimetric assay using cholesterol esterase and cholesterol oxidase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</a:p>
        </p:txBody>
      </p:sp>
      <p:pic>
        <p:nvPicPr>
          <p:cNvPr id="73732" name="Picture 6" descr="Cholestero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0625" y="1804988"/>
            <a:ext cx="1233488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73025" y="6016625"/>
            <a:ext cx="838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  <a:cs typeface="Times New Roman" pitchFamily="18" charset="0"/>
              </a:rPr>
              <a:t>Cholesterol measured at </a:t>
            </a:r>
            <a:r>
              <a:rPr lang="en-US" sz="1200" b="1" i="1">
                <a:latin typeface="Times New Roman" pitchFamily="18" charset="0"/>
                <a:cs typeface="Times New Roman" pitchFamily="18" charset="0"/>
              </a:rPr>
              <a:t>Clinical Lab Partners 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in Hartford, CT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TextBox 11"/>
          <p:cNvSpPr txBox="1">
            <a:spLocks noChangeArrowheads="1"/>
          </p:cNvSpPr>
          <p:nvPr/>
        </p:nvSpPr>
        <p:spPr bwMode="auto">
          <a:xfrm>
            <a:off x="1293813" y="3648075"/>
            <a:ext cx="63563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High density lipoprotein (HDL) cholesterol was determined by homogeneous enzymatic colorimetric assay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Triglycerides determined by coupled enzymatic reaction</a:t>
            </a:r>
          </a:p>
          <a:p>
            <a:pPr algn="ctr"/>
            <a:endParaRPr lang="en-US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Low density lipoprotein (LDL) cholesterol calculated using the Friedwald equation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</a:p>
        </p:txBody>
      </p:sp>
      <p:pic>
        <p:nvPicPr>
          <p:cNvPr id="75780" name="Picture 6" descr="Cholestero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0625" y="1804988"/>
            <a:ext cx="1233488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73025" y="6016625"/>
            <a:ext cx="838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Cholesterol measured at </a:t>
            </a:r>
            <a:r>
              <a:rPr lang="en-US" sz="1200" i="1">
                <a:latin typeface="Times New Roman" pitchFamily="18" charset="0"/>
                <a:cs typeface="Times New Roman" pitchFamily="18" charset="0"/>
              </a:rPr>
              <a:t>Clinical Lab Partners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in Hartford, CT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73025" y="6016625"/>
            <a:ext cx="838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Dupuy, 1984  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Chassany et al., 2004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77828" name="TextBox 5"/>
          <p:cNvSpPr txBox="1">
            <a:spLocks noChangeArrowheads="1"/>
          </p:cNvSpPr>
          <p:nvPr/>
        </p:nvSpPr>
        <p:spPr bwMode="auto">
          <a:xfrm>
            <a:off x="641350" y="1731963"/>
            <a:ext cx="7861300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Psychological General</a:t>
            </a:r>
          </a:p>
          <a:p>
            <a:pPr algn="ctr"/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Well Being Index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22-question multiple choice assessment of one’s general wellbeing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1</a:t>
            </a:r>
            <a:endParaRPr lang="en-US" sz="500" b="1">
              <a:latin typeface="Times New Roman" pitchFamily="18" charset="0"/>
              <a:cs typeface="Times New Roman" pitchFamily="18" charset="0"/>
            </a:endParaRPr>
          </a:p>
          <a:p>
            <a:endParaRPr lang="en-US" sz="1400" b="1">
              <a:latin typeface="Times New Roman" pitchFamily="18" charset="0"/>
              <a:cs typeface="Times New Roman" pitchFamily="18" charset="0"/>
            </a:endParaRPr>
          </a:p>
          <a:p>
            <a:endParaRPr lang="en-US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Composite score categories based on PGWBI User Manual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	0-60: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	Severe psychological distress</a:t>
            </a:r>
          </a:p>
          <a:p>
            <a:pPr>
              <a:buFont typeface="Arial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	61-72: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	Moderate psychological distress</a:t>
            </a:r>
          </a:p>
          <a:p>
            <a:pPr>
              <a:buFont typeface="Arial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	73-110:  	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Positive wellbeing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95750"/>
            <a:ext cx="914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yanke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thirteenPOINTon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97313" y="4379913"/>
            <a:ext cx="23923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93838" y="379413"/>
            <a:ext cx="6156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73025" y="6016625"/>
            <a:ext cx="838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Dupuy, 1984  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Chassany et al., 2004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79876" name="TextBox 5"/>
          <p:cNvSpPr txBox="1">
            <a:spLocks noChangeArrowheads="1"/>
          </p:cNvSpPr>
          <p:nvPr/>
        </p:nvSpPr>
        <p:spPr bwMode="auto">
          <a:xfrm>
            <a:off x="641350" y="1731963"/>
            <a:ext cx="78613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Psychological General</a:t>
            </a:r>
          </a:p>
          <a:p>
            <a:pPr algn="ctr"/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Well Being Index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22-question multiple choice assessment of one’s general wellbeing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1</a:t>
            </a:r>
            <a:endParaRPr lang="en-US" sz="500" b="1">
              <a:latin typeface="Times New Roman" pitchFamily="18" charset="0"/>
              <a:cs typeface="Times New Roman" pitchFamily="18" charset="0"/>
            </a:endParaRPr>
          </a:p>
          <a:p>
            <a:endParaRPr lang="en-US" sz="1400" b="1">
              <a:latin typeface="Times New Roman" pitchFamily="18" charset="0"/>
              <a:cs typeface="Times New Roman" pitchFamily="18" charset="0"/>
            </a:endParaRPr>
          </a:p>
          <a:p>
            <a:endParaRPr lang="en-US" sz="10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Composite score categories based on PGWBI User Manual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	0-60: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	Severe psychological distress</a:t>
            </a:r>
          </a:p>
          <a:p>
            <a:pPr>
              <a:buFont typeface="Arial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	61-72: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	Moderate psychological distress</a:t>
            </a:r>
          </a:p>
          <a:p>
            <a:pPr>
              <a:buFont typeface="Arial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	73-110:  	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Positive wellbeing</a:t>
            </a:r>
          </a:p>
        </p:txBody>
      </p:sp>
      <p:sp>
        <p:nvSpPr>
          <p:cNvPr id="79877" name="TextBox 7"/>
          <p:cNvSpPr txBox="1">
            <a:spLocks noChangeArrowheads="1"/>
          </p:cNvSpPr>
          <p:nvPr/>
        </p:nvSpPr>
        <p:spPr bwMode="auto">
          <a:xfrm>
            <a:off x="6049963" y="4905375"/>
            <a:ext cx="29479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Higher numbers are more desirable</a:t>
            </a:r>
          </a:p>
          <a:p>
            <a:endParaRPr lang="en-US">
              <a:latin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43513" y="5059363"/>
            <a:ext cx="7286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11"/>
          <p:cNvSpPr txBox="1">
            <a:spLocks noChangeArrowheads="1"/>
          </p:cNvSpPr>
          <p:nvPr/>
        </p:nvSpPr>
        <p:spPr bwMode="auto">
          <a:xfrm>
            <a:off x="1196975" y="2519363"/>
            <a:ext cx="64579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Multivariate regression analyses tested the relationships among cardiometabolic risk factors and PGWBI</a:t>
            </a:r>
          </a:p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Due to significant gender effects, the results</a:t>
            </a: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are presented by gender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9413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Analyses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764"/>
            <a:ext cx="914400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8675" y="1462088"/>
            <a:ext cx="53149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TextBox 5"/>
          <p:cNvSpPr txBox="1">
            <a:spLocks noChangeArrowheads="1"/>
          </p:cNvSpPr>
          <p:nvPr/>
        </p:nvSpPr>
        <p:spPr bwMode="auto">
          <a:xfrm>
            <a:off x="1493838" y="379413"/>
            <a:ext cx="6156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b="1">
                <a:solidFill>
                  <a:srgbClr val="22397C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</a:p>
        </p:txBody>
      </p:sp>
      <p:pic>
        <p:nvPicPr>
          <p:cNvPr id="83973" name="Picture 6" descr="NegativeArrow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97841">
            <a:off x="388938" y="3111500"/>
            <a:ext cx="18510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7" descr="PositiveArrow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60315">
            <a:off x="6837363" y="3267075"/>
            <a:ext cx="17335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763" y="2266950"/>
            <a:ext cx="8866187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Box 5"/>
          <p:cNvSpPr txBox="1">
            <a:spLocks noChangeArrowheads="1"/>
          </p:cNvSpPr>
          <p:nvPr/>
        </p:nvSpPr>
        <p:spPr bwMode="auto">
          <a:xfrm>
            <a:off x="1493838" y="379413"/>
            <a:ext cx="6156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b="1">
                <a:solidFill>
                  <a:srgbClr val="22397C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</a:p>
        </p:txBody>
      </p:sp>
      <p:sp>
        <p:nvSpPr>
          <p:cNvPr id="86021" name="TextBox 13"/>
          <p:cNvSpPr txBox="1">
            <a:spLocks noChangeArrowheads="1"/>
          </p:cNvSpPr>
          <p:nvPr/>
        </p:nvSpPr>
        <p:spPr bwMode="auto">
          <a:xfrm>
            <a:off x="4124325" y="1689100"/>
            <a:ext cx="48514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rgbClr val="22397C"/>
                </a:solidFill>
                <a:latin typeface="Times New Roman" pitchFamily="18" charset="0"/>
                <a:cs typeface="Times New Roman" pitchFamily="18" charset="0"/>
              </a:rPr>
              <a:t>132 subjects had positive wellbeing (90%)</a:t>
            </a:r>
          </a:p>
          <a:p>
            <a:pPr algn="r"/>
            <a:r>
              <a:rPr lang="en-US" sz="2000">
                <a:solidFill>
                  <a:srgbClr val="22397C"/>
                </a:solidFill>
                <a:latin typeface="Times New Roman" pitchFamily="18" charset="0"/>
                <a:cs typeface="Times New Roman" pitchFamily="18" charset="0"/>
              </a:rPr>
              <a:t>11 subjects were under moderate distress</a:t>
            </a:r>
          </a:p>
          <a:p>
            <a:pPr algn="r"/>
            <a:r>
              <a:rPr lang="en-US" sz="2000">
                <a:solidFill>
                  <a:srgbClr val="22397C"/>
                </a:solidFill>
                <a:latin typeface="Times New Roman" pitchFamily="18" charset="0"/>
                <a:cs typeface="Times New Roman" pitchFamily="18" charset="0"/>
              </a:rPr>
              <a:t>4 subjects qualified as severely distressed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088444" y="363715"/>
            <a:ext cx="5514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Among men, PGWBI (β=-0.249, r2=0.065,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p=0.030)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age (β=0.243, r2=0.062, p=0.034)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explained 8.6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% of the variance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SBP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graph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236809"/>
            <a:ext cx="6400800" cy="5029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088444" y="363715"/>
            <a:ext cx="55146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Among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women, age (β=0.433, r2=0.176, p&lt;0.001) was the only significant correlate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SBP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graph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236809"/>
            <a:ext cx="6400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5664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RAPH2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241345"/>
            <a:ext cx="640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8444" y="363715"/>
            <a:ext cx="5514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Among women, PGWBI (β=-0.212, r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=0.055, p=0.053) and age (β=0.409, r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=0.176, p&lt;0.001) explained 20% of the variance in WC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898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RAPH2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241345"/>
            <a:ext cx="640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8444" y="363715"/>
            <a:ext cx="55146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Among men, neither age nor PGWBI was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significant correlate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(p&gt;0.05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438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TextBox 11"/>
          <p:cNvSpPr txBox="1">
            <a:spLocks noChangeArrowheads="1"/>
          </p:cNvSpPr>
          <p:nvPr/>
        </p:nvSpPr>
        <p:spPr bwMode="auto">
          <a:xfrm>
            <a:off x="849313" y="2597150"/>
            <a:ext cx="76057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Among men, mental well-being was negatively correlated with SBP</a:t>
            </a:r>
          </a:p>
          <a:p>
            <a:pPr algn="ctr"/>
            <a:endParaRPr lang="en-US" sz="2000" b="1" dirty="0">
              <a:latin typeface="Calibri" pitchFamily="34" charset="0"/>
            </a:endParaRPr>
          </a:p>
          <a:p>
            <a:pPr algn="ctr"/>
            <a:r>
              <a:rPr lang="en-US" sz="2000" b="1" dirty="0">
                <a:latin typeface="Calibri" pitchFamily="34" charset="0"/>
              </a:rPr>
              <a:t>Among women, mental well-being was negatively correlated with WC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endParaRPr lang="en-US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Further </a:t>
            </a:r>
            <a:r>
              <a:rPr lang="en-US" dirty="0">
                <a:latin typeface="Calibri" pitchFamily="34" charset="0"/>
              </a:rPr>
              <a:t>research is needed to establish the relationships among </a:t>
            </a:r>
            <a:r>
              <a:rPr lang="en-US" dirty="0" err="1">
                <a:latin typeface="Calibri" pitchFamily="34" charset="0"/>
              </a:rPr>
              <a:t>cardiometabolic</a:t>
            </a:r>
            <a:r>
              <a:rPr lang="en-US" dirty="0">
                <a:latin typeface="Calibri" pitchFamily="34" charset="0"/>
              </a:rPr>
              <a:t> disease risk factors and mental well-being and what mechanisms may account for the sex-dependent findings observed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9313" y="379413"/>
            <a:ext cx="76057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Major Findings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100" y="481013"/>
            <a:ext cx="9072563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Strengths &amp; Limitations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87938"/>
            <a:ext cx="91440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3" descr="Mental healt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100" y="481013"/>
            <a:ext cx="9072563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Strengths &amp; </a:t>
            </a:r>
            <a:r>
              <a:rPr lang="en-US" sz="6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Limitations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209236" y="2529191"/>
            <a:ext cx="67869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were part of a larger study not designed to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answer this question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Mental health outcomes among the sample were very homogenous</a:t>
            </a:r>
          </a:p>
          <a:p>
            <a:pPr marL="457200" indent="-457200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TextBox 11"/>
          <p:cNvSpPr txBox="1">
            <a:spLocks noChangeArrowheads="1"/>
          </p:cNvSpPr>
          <p:nvPr/>
        </p:nvSpPr>
        <p:spPr bwMode="auto">
          <a:xfrm>
            <a:off x="1209236" y="2529191"/>
            <a:ext cx="67869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Data were collected through a rigorous multi-site randomized controlled trial</a:t>
            </a:r>
          </a:p>
          <a:p>
            <a:pPr marL="457200" indent="-457200">
              <a:buAutoNum type="arabicPeriod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Assessed men and women across the lifespan</a:t>
            </a:r>
          </a:p>
          <a:p>
            <a:pPr marL="457200" indent="-457200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513" y="481013"/>
            <a:ext cx="881697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Strengths</a:t>
            </a:r>
            <a:r>
              <a:rPr lang="en-US" sz="6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Limitations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41463" y="1993426"/>
            <a:ext cx="606107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  <p:sp>
        <p:nvSpPr>
          <p:cNvPr id="102403" name="TextBox 1"/>
          <p:cNvSpPr txBox="1">
            <a:spLocks noChangeArrowheads="1"/>
          </p:cNvSpPr>
          <p:nvPr/>
        </p:nvSpPr>
        <p:spPr bwMode="auto">
          <a:xfrm>
            <a:off x="316089" y="3044174"/>
            <a:ext cx="85795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Support provided by: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NHLBI ⁄ NIH grant RO1 HL081893A2  </a:t>
            </a:r>
          </a:p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87938"/>
            <a:ext cx="91440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3" descr="Mental healt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54756" y="4888089"/>
            <a:ext cx="3917244" cy="87206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2967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87938"/>
            <a:ext cx="91440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3" descr="Mental healt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1321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87938"/>
            <a:ext cx="91440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3" descr="Mental healt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5912" y="5867108"/>
            <a:ext cx="4378663" cy="36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65474" y="5828196"/>
            <a:ext cx="383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26.2%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73215" y="6070060"/>
            <a:ext cx="32770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Blank Background Band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0"/>
            <a:ext cx="256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87938"/>
            <a:ext cx="91440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3" descr="Mental healt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6608</TotalTime>
  <Words>954</Words>
  <Application>Microsoft Office PowerPoint</Application>
  <PresentationFormat>On-screen Show (4:3)</PresentationFormat>
  <Paragraphs>304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>UCONN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Kinesiology</dc:title>
  <dc:creator>Christopher LaRosa</dc:creator>
  <cp:lastModifiedBy>cdj09001</cp:lastModifiedBy>
  <cp:revision>743</cp:revision>
  <dcterms:created xsi:type="dcterms:W3CDTF">2010-10-04T16:38:02Z</dcterms:created>
  <dcterms:modified xsi:type="dcterms:W3CDTF">2012-11-06T20:44:15Z</dcterms:modified>
</cp:coreProperties>
</file>