
<file path=[Content_Types].xml><?xml version="1.0" encoding="utf-8"?>
<Types xmlns="http://schemas.openxmlformats.org/package/2006/content-types">
  <Default Extension="xml" ContentType="application/xml"/>
  <Default Extension="jpeg" ContentType="image/jpeg"/>
  <Default Extension="png" ContentType="image/png"/>
  <Default Extension="gif" ContentType="image/gif"/>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84"/>
  </p:notesMasterIdLst>
  <p:sldIdLst>
    <p:sldId id="534" r:id="rId2"/>
    <p:sldId id="716" r:id="rId3"/>
    <p:sldId id="555" r:id="rId4"/>
    <p:sldId id="718" r:id="rId5"/>
    <p:sldId id="785" r:id="rId6"/>
    <p:sldId id="720" r:id="rId7"/>
    <p:sldId id="766" r:id="rId8"/>
    <p:sldId id="767" r:id="rId9"/>
    <p:sldId id="764" r:id="rId10"/>
    <p:sldId id="765" r:id="rId11"/>
    <p:sldId id="768" r:id="rId12"/>
    <p:sldId id="712" r:id="rId13"/>
    <p:sldId id="715" r:id="rId14"/>
    <p:sldId id="775" r:id="rId15"/>
    <p:sldId id="773" r:id="rId16"/>
    <p:sldId id="778" r:id="rId17"/>
    <p:sldId id="777" r:id="rId18"/>
    <p:sldId id="776" r:id="rId19"/>
    <p:sldId id="749" r:id="rId20"/>
    <p:sldId id="781" r:id="rId21"/>
    <p:sldId id="779" r:id="rId22"/>
    <p:sldId id="780" r:id="rId23"/>
    <p:sldId id="756" r:id="rId24"/>
    <p:sldId id="757" r:id="rId25"/>
    <p:sldId id="659" r:id="rId26"/>
    <p:sldId id="730" r:id="rId27"/>
    <p:sldId id="668" r:id="rId28"/>
    <p:sldId id="724" r:id="rId29"/>
    <p:sldId id="734" r:id="rId30"/>
    <p:sldId id="679" r:id="rId31"/>
    <p:sldId id="725" r:id="rId32"/>
    <p:sldId id="771" r:id="rId33"/>
    <p:sldId id="731" r:id="rId34"/>
    <p:sldId id="758" r:id="rId35"/>
    <p:sldId id="732" r:id="rId36"/>
    <p:sldId id="733" r:id="rId37"/>
    <p:sldId id="772" r:id="rId38"/>
    <p:sldId id="661" r:id="rId39"/>
    <p:sldId id="737" r:id="rId40"/>
    <p:sldId id="735" r:id="rId41"/>
    <p:sldId id="736" r:id="rId42"/>
    <p:sldId id="663" r:id="rId43"/>
    <p:sldId id="739" r:id="rId44"/>
    <p:sldId id="666" r:id="rId45"/>
    <p:sldId id="699" r:id="rId46"/>
    <p:sldId id="782" r:id="rId47"/>
    <p:sldId id="783" r:id="rId48"/>
    <p:sldId id="671" r:id="rId49"/>
    <p:sldId id="672" r:id="rId50"/>
    <p:sldId id="676" r:id="rId51"/>
    <p:sldId id="675" r:id="rId52"/>
    <p:sldId id="678" r:id="rId53"/>
    <p:sldId id="784" r:id="rId54"/>
    <p:sldId id="669" r:id="rId55"/>
    <p:sldId id="761" r:id="rId56"/>
    <p:sldId id="786" r:id="rId57"/>
    <p:sldId id="787" r:id="rId58"/>
    <p:sldId id="788" r:id="rId59"/>
    <p:sldId id="789" r:id="rId60"/>
    <p:sldId id="790" r:id="rId61"/>
    <p:sldId id="791" r:id="rId62"/>
    <p:sldId id="792" r:id="rId63"/>
    <p:sldId id="793" r:id="rId64"/>
    <p:sldId id="794" r:id="rId65"/>
    <p:sldId id="795" r:id="rId66"/>
    <p:sldId id="796" r:id="rId67"/>
    <p:sldId id="797" r:id="rId68"/>
    <p:sldId id="798" r:id="rId69"/>
    <p:sldId id="799" r:id="rId70"/>
    <p:sldId id="800" r:id="rId71"/>
    <p:sldId id="801" r:id="rId72"/>
    <p:sldId id="802" r:id="rId73"/>
    <p:sldId id="803" r:id="rId74"/>
    <p:sldId id="804" r:id="rId75"/>
    <p:sldId id="805" r:id="rId76"/>
    <p:sldId id="806" r:id="rId77"/>
    <p:sldId id="807" r:id="rId78"/>
    <p:sldId id="808" r:id="rId79"/>
    <p:sldId id="809" r:id="rId80"/>
    <p:sldId id="810" r:id="rId81"/>
    <p:sldId id="811" r:id="rId82"/>
    <p:sldId id="812" r:id="rId83"/>
  </p:sldIdLst>
  <p:sldSz cx="9144000" cy="6858000" type="screen4x3"/>
  <p:notesSz cx="6858000" cy="9144000"/>
  <p:defaultTextStyle>
    <a:defPPr>
      <a:defRPr lang="en-US"/>
    </a:defPPr>
    <a:lvl1pPr algn="l" defTabSz="457200" rtl="0" fontAlgn="base">
      <a:spcBef>
        <a:spcPct val="0"/>
      </a:spcBef>
      <a:spcAft>
        <a:spcPct val="0"/>
      </a:spcAft>
      <a:defRPr kern="1200">
        <a:solidFill>
          <a:schemeClr val="tx1"/>
        </a:solidFill>
        <a:latin typeface="Arial" charset="0"/>
        <a:ea typeface="+mn-ea"/>
        <a:cs typeface="+mn-cs"/>
      </a:defRPr>
    </a:lvl1pPr>
    <a:lvl2pPr marL="457200" algn="l" defTabSz="457200" rtl="0" fontAlgn="base">
      <a:spcBef>
        <a:spcPct val="0"/>
      </a:spcBef>
      <a:spcAft>
        <a:spcPct val="0"/>
      </a:spcAft>
      <a:defRPr kern="1200">
        <a:solidFill>
          <a:schemeClr val="tx1"/>
        </a:solidFill>
        <a:latin typeface="Arial" charset="0"/>
        <a:ea typeface="+mn-ea"/>
        <a:cs typeface="+mn-cs"/>
      </a:defRPr>
    </a:lvl2pPr>
    <a:lvl3pPr marL="914400" algn="l" defTabSz="457200" rtl="0" fontAlgn="base">
      <a:spcBef>
        <a:spcPct val="0"/>
      </a:spcBef>
      <a:spcAft>
        <a:spcPct val="0"/>
      </a:spcAft>
      <a:defRPr kern="1200">
        <a:solidFill>
          <a:schemeClr val="tx1"/>
        </a:solidFill>
        <a:latin typeface="Arial" charset="0"/>
        <a:ea typeface="+mn-ea"/>
        <a:cs typeface="+mn-cs"/>
      </a:defRPr>
    </a:lvl3pPr>
    <a:lvl4pPr marL="1371600" algn="l" defTabSz="457200" rtl="0" fontAlgn="base">
      <a:spcBef>
        <a:spcPct val="0"/>
      </a:spcBef>
      <a:spcAft>
        <a:spcPct val="0"/>
      </a:spcAft>
      <a:defRPr kern="1200">
        <a:solidFill>
          <a:schemeClr val="tx1"/>
        </a:solidFill>
        <a:latin typeface="Arial" charset="0"/>
        <a:ea typeface="+mn-ea"/>
        <a:cs typeface="+mn-cs"/>
      </a:defRPr>
    </a:lvl4pPr>
    <a:lvl5pPr marL="1828800" algn="l" defTabSz="457200"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ECFF"/>
    <a:srgbClr val="22397C"/>
    <a:srgbClr val="9EAFB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2588" autoAdjust="0"/>
    <p:restoredTop sz="88028" autoAdjust="0"/>
  </p:normalViewPr>
  <p:slideViewPr>
    <p:cSldViewPr snapToGrid="0" snapToObjects="1">
      <p:cViewPr varScale="1">
        <p:scale>
          <a:sx n="114" d="100"/>
          <a:sy n="114" d="100"/>
        </p:scale>
        <p:origin x="664" y="168"/>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50" Type="http://schemas.openxmlformats.org/officeDocument/2006/relationships/slide" Target="slides/slide49.xml"/><Relationship Id="rId51" Type="http://schemas.openxmlformats.org/officeDocument/2006/relationships/slide" Target="slides/slide50.xml"/><Relationship Id="rId52" Type="http://schemas.openxmlformats.org/officeDocument/2006/relationships/slide" Target="slides/slide51.xml"/><Relationship Id="rId53" Type="http://schemas.openxmlformats.org/officeDocument/2006/relationships/slide" Target="slides/slide52.xml"/><Relationship Id="rId54" Type="http://schemas.openxmlformats.org/officeDocument/2006/relationships/slide" Target="slides/slide53.xml"/><Relationship Id="rId55" Type="http://schemas.openxmlformats.org/officeDocument/2006/relationships/slide" Target="slides/slide54.xml"/><Relationship Id="rId56" Type="http://schemas.openxmlformats.org/officeDocument/2006/relationships/slide" Target="slides/slide55.xml"/><Relationship Id="rId57" Type="http://schemas.openxmlformats.org/officeDocument/2006/relationships/slide" Target="slides/slide56.xml"/><Relationship Id="rId58" Type="http://schemas.openxmlformats.org/officeDocument/2006/relationships/slide" Target="slides/slide57.xml"/><Relationship Id="rId59" Type="http://schemas.openxmlformats.org/officeDocument/2006/relationships/slide" Target="slides/slide58.xml"/><Relationship Id="rId70" Type="http://schemas.openxmlformats.org/officeDocument/2006/relationships/slide" Target="slides/slide69.xml"/><Relationship Id="rId71" Type="http://schemas.openxmlformats.org/officeDocument/2006/relationships/slide" Target="slides/slide70.xml"/><Relationship Id="rId72" Type="http://schemas.openxmlformats.org/officeDocument/2006/relationships/slide" Target="slides/slide71.xml"/><Relationship Id="rId73" Type="http://schemas.openxmlformats.org/officeDocument/2006/relationships/slide" Target="slides/slide72.xml"/><Relationship Id="rId74" Type="http://schemas.openxmlformats.org/officeDocument/2006/relationships/slide" Target="slides/slide73.xml"/><Relationship Id="rId75" Type="http://schemas.openxmlformats.org/officeDocument/2006/relationships/slide" Target="slides/slide74.xml"/><Relationship Id="rId76" Type="http://schemas.openxmlformats.org/officeDocument/2006/relationships/slide" Target="slides/slide75.xml"/><Relationship Id="rId77" Type="http://schemas.openxmlformats.org/officeDocument/2006/relationships/slide" Target="slides/slide76.xml"/><Relationship Id="rId78" Type="http://schemas.openxmlformats.org/officeDocument/2006/relationships/slide" Target="slides/slide77.xml"/><Relationship Id="rId79" Type="http://schemas.openxmlformats.org/officeDocument/2006/relationships/slide" Target="slides/slide7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60" Type="http://schemas.openxmlformats.org/officeDocument/2006/relationships/slide" Target="slides/slide59.xml"/><Relationship Id="rId61" Type="http://schemas.openxmlformats.org/officeDocument/2006/relationships/slide" Target="slides/slide60.xml"/><Relationship Id="rId62" Type="http://schemas.openxmlformats.org/officeDocument/2006/relationships/slide" Target="slides/slide61.xml"/><Relationship Id="rId63" Type="http://schemas.openxmlformats.org/officeDocument/2006/relationships/slide" Target="slides/slide62.xml"/><Relationship Id="rId64" Type="http://schemas.openxmlformats.org/officeDocument/2006/relationships/slide" Target="slides/slide63.xml"/><Relationship Id="rId65" Type="http://schemas.openxmlformats.org/officeDocument/2006/relationships/slide" Target="slides/slide64.xml"/><Relationship Id="rId66" Type="http://schemas.openxmlformats.org/officeDocument/2006/relationships/slide" Target="slides/slide65.xml"/><Relationship Id="rId67" Type="http://schemas.openxmlformats.org/officeDocument/2006/relationships/slide" Target="slides/slide66.xml"/><Relationship Id="rId68" Type="http://schemas.openxmlformats.org/officeDocument/2006/relationships/slide" Target="slides/slide67.xml"/><Relationship Id="rId69" Type="http://schemas.openxmlformats.org/officeDocument/2006/relationships/slide" Target="slides/slide68.xml"/><Relationship Id="rId80" Type="http://schemas.openxmlformats.org/officeDocument/2006/relationships/slide" Target="slides/slide79.xml"/><Relationship Id="rId81" Type="http://schemas.openxmlformats.org/officeDocument/2006/relationships/slide" Target="slides/slide80.xml"/><Relationship Id="rId82" Type="http://schemas.openxmlformats.org/officeDocument/2006/relationships/slide" Target="slides/slide81.xml"/><Relationship Id="rId83" Type="http://schemas.openxmlformats.org/officeDocument/2006/relationships/slide" Target="slides/slide82.xml"/><Relationship Id="rId84" Type="http://schemas.openxmlformats.org/officeDocument/2006/relationships/notesMaster" Target="notesMasters/notesMaster1.xml"/><Relationship Id="rId85" Type="http://schemas.openxmlformats.org/officeDocument/2006/relationships/presProps" Target="presProps.xml"/><Relationship Id="rId86" Type="http://schemas.openxmlformats.org/officeDocument/2006/relationships/viewProps" Target="viewProps.xml"/><Relationship Id="rId87" Type="http://schemas.openxmlformats.org/officeDocument/2006/relationships/theme" Target="theme/theme1.xml"/><Relationship Id="rId88"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smtClean="0">
                <a:latin typeface="+mn-lt"/>
              </a:defRPr>
            </a:lvl1pPr>
          </a:lstStyle>
          <a:p>
            <a:pPr>
              <a:defRPr/>
            </a:pPr>
            <a:fld id="{B602F7C8-3FF2-455C-9916-5D8171045279}" type="datetimeFigureOut">
              <a:rPr lang="en-US"/>
              <a:pPr>
                <a:defRPr/>
              </a:pPr>
              <a:t>7/3/17</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smtClean="0">
                <a:latin typeface="+mn-lt"/>
              </a:defRPr>
            </a:lvl1pPr>
          </a:lstStyle>
          <a:p>
            <a:pPr>
              <a:defRPr/>
            </a:pPr>
            <a:fld id="{6924BB68-DEA8-4481-B3A9-5F1C8AC61CA2}" type="slidenum">
              <a:rPr lang="en-US"/>
              <a:pPr>
                <a:defRPr/>
              </a:pPr>
              <a:t>‹#›</a:t>
            </a:fld>
            <a:endParaRPr lang="en-US"/>
          </a:p>
        </p:txBody>
      </p:sp>
    </p:spTree>
    <p:extLst>
      <p:ext uri="{BB962C8B-B14F-4D97-AF65-F5344CB8AC3E}">
        <p14:creationId xmlns:p14="http://schemas.microsoft.com/office/powerpoint/2010/main" val="2070564822"/>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7.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8.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9.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0.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1.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2.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3.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4.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5.xml"/></Relationships>
</file>

<file path=ppt/notesSlides/_rels/notesSlide4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6.xml"/></Relationships>
</file>

<file path=ppt/notesSlides/_rels/notesSlide4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7.xml"/></Relationships>
</file>

<file path=ppt/notesSlides/_rels/notesSlide4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8.xml"/></Relationships>
</file>

<file path=ppt/notesSlides/_rels/notesSlide4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9.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5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0.xml"/></Relationships>
</file>

<file path=ppt/notesSlides/_rels/notesSlide5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1.xml"/></Relationships>
</file>

<file path=ppt/notesSlides/_rels/notesSlide5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2.xml"/></Relationships>
</file>

<file path=ppt/notesSlides/_rels/notesSlide5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3.xml"/></Relationships>
</file>

<file path=ppt/notesSlides/_rels/notesSlide5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4.xml"/></Relationships>
</file>

<file path=ppt/notesSlides/_rels/notesSlide5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5.xml"/></Relationships>
</file>

<file path=ppt/notesSlides/_rels/notesSlide5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6.xml"/></Relationships>
</file>

<file path=ppt/notesSlides/_rels/notesSlide5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7.xml"/></Relationships>
</file>

<file path=ppt/notesSlides/_rels/notesSlide5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8.xml"/></Relationships>
</file>

<file path=ppt/notesSlides/_rels/notesSlide5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9.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6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0.xml"/></Relationships>
</file>

<file path=ppt/notesSlides/_rels/notesSlide6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1.xml"/></Relationships>
</file>

<file path=ppt/notesSlides/_rels/notesSlide6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2.xml"/></Relationships>
</file>

<file path=ppt/notesSlides/_rels/notesSlide6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3.xml"/></Relationships>
</file>

<file path=ppt/notesSlides/_rels/notesSlide6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4.xml"/></Relationships>
</file>

<file path=ppt/notesSlides/_rels/notesSlide6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5.xml"/></Relationships>
</file>

<file path=ppt/notesSlides/_rels/notesSlide6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6.xml"/></Relationships>
</file>

<file path=ppt/notesSlides/_rels/notesSlide6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7.xml"/></Relationships>
</file>

<file path=ppt/notesSlides/_rels/notesSlide6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8.xml"/></Relationships>
</file>

<file path=ppt/notesSlides/_rels/notesSlide6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9.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7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0.xml"/></Relationships>
</file>

<file path=ppt/notesSlides/_rels/notesSlide7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1.xml"/></Relationships>
</file>

<file path=ppt/notesSlides/_rels/notesSlide7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2.xml"/></Relationships>
</file>

<file path=ppt/notesSlides/_rels/notesSlide7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3.xml"/></Relationships>
</file>

<file path=ppt/notesSlides/_rels/notesSlide7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4.xml"/></Relationships>
</file>

<file path=ppt/notesSlides/_rels/notesSlide7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5.xml"/></Relationships>
</file>

<file path=ppt/notesSlides/_rels/notesSlide7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6.xml"/></Relationships>
</file>

<file path=ppt/notesSlides/_rels/notesSlide7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7.xml"/></Relationships>
</file>

<file path=ppt/notesSlides/_rels/notesSlide7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8.xml"/></Relationships>
</file>

<file path=ppt/notesSlides/_rels/notesSlide7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9.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8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0.xml"/></Relationships>
</file>

<file path=ppt/notesSlides/_rels/notesSlide8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1.xml"/></Relationships>
</file>

<file path=ppt/notesSlides/_rels/notesSlide8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2.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Slide Image Placeholder 1"/>
          <p:cNvSpPr>
            <a:spLocks noGrp="1" noRot="1" noChangeAspect="1" noTextEdit="1"/>
          </p:cNvSpPr>
          <p:nvPr>
            <p:ph type="sldImg"/>
          </p:nvPr>
        </p:nvSpPr>
        <p:spPr bwMode="auto">
          <a:noFill/>
          <a:ln>
            <a:solidFill>
              <a:srgbClr val="000000"/>
            </a:solidFill>
            <a:miter lim="800000"/>
            <a:headEnd/>
            <a:tailEnd/>
          </a:ln>
        </p:spPr>
      </p:sp>
      <p:sp>
        <p:nvSpPr>
          <p:cNvPr id="15362"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15363"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92F7D9AD-75FF-4856-9955-8D83335B40B1}" type="slidenum">
              <a:rPr lang="en-US"/>
              <a:pPr fontAlgn="base">
                <a:spcBef>
                  <a:spcPct val="0"/>
                </a:spcBef>
                <a:spcAft>
                  <a:spcPct val="0"/>
                </a:spcAft>
              </a:pPr>
              <a:t>1</a:t>
            </a:fld>
            <a:endParaRPr lang="en-US"/>
          </a:p>
        </p:txBody>
      </p:sp>
    </p:spTree>
    <p:extLst>
      <p:ext uri="{BB962C8B-B14F-4D97-AF65-F5344CB8AC3E}">
        <p14:creationId xmlns:p14="http://schemas.microsoft.com/office/powerpoint/2010/main" val="64521199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Slide Image Placeholder 1"/>
          <p:cNvSpPr>
            <a:spLocks noGrp="1" noRot="1" noChangeAspect="1" noTextEdit="1"/>
          </p:cNvSpPr>
          <p:nvPr>
            <p:ph type="sldImg"/>
          </p:nvPr>
        </p:nvSpPr>
        <p:spPr bwMode="auto">
          <a:noFill/>
          <a:ln>
            <a:solidFill>
              <a:srgbClr val="000000"/>
            </a:solidFill>
            <a:miter lim="800000"/>
            <a:headEnd/>
            <a:tailEnd/>
          </a:ln>
        </p:spPr>
      </p:sp>
      <p:sp>
        <p:nvSpPr>
          <p:cNvPr id="25602"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25603"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CDB63F21-3FF3-4F29-916C-41D4B29F2661}" type="slidenum">
              <a:rPr lang="en-US"/>
              <a:pPr fontAlgn="base">
                <a:spcBef>
                  <a:spcPct val="0"/>
                </a:spcBef>
                <a:spcAft>
                  <a:spcPct val="0"/>
                </a:spcAft>
              </a:pPr>
              <a:t>10</a:t>
            </a:fld>
            <a:endParaRPr lang="en-US"/>
          </a:p>
        </p:txBody>
      </p:sp>
    </p:spTree>
    <p:extLst>
      <p:ext uri="{BB962C8B-B14F-4D97-AF65-F5344CB8AC3E}">
        <p14:creationId xmlns:p14="http://schemas.microsoft.com/office/powerpoint/2010/main" val="190152502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Slide Image Placeholder 1"/>
          <p:cNvSpPr>
            <a:spLocks noGrp="1" noRot="1" noChangeAspect="1" noTextEdit="1"/>
          </p:cNvSpPr>
          <p:nvPr>
            <p:ph type="sldImg"/>
          </p:nvPr>
        </p:nvSpPr>
        <p:spPr bwMode="auto">
          <a:noFill/>
          <a:ln>
            <a:solidFill>
              <a:srgbClr val="000000"/>
            </a:solidFill>
            <a:miter lim="800000"/>
            <a:headEnd/>
            <a:tailEnd/>
          </a:ln>
        </p:spPr>
      </p:sp>
      <p:sp>
        <p:nvSpPr>
          <p:cNvPr id="25602"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25603"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CDB63F21-3FF3-4F29-916C-41D4B29F2661}" type="slidenum">
              <a:rPr lang="en-US"/>
              <a:pPr fontAlgn="base">
                <a:spcBef>
                  <a:spcPct val="0"/>
                </a:spcBef>
                <a:spcAft>
                  <a:spcPct val="0"/>
                </a:spcAft>
              </a:pPr>
              <a:t>11</a:t>
            </a:fld>
            <a:endParaRPr lang="en-US"/>
          </a:p>
        </p:txBody>
      </p:sp>
    </p:spTree>
    <p:extLst>
      <p:ext uri="{BB962C8B-B14F-4D97-AF65-F5344CB8AC3E}">
        <p14:creationId xmlns:p14="http://schemas.microsoft.com/office/powerpoint/2010/main" val="7946052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Slide Image Placeholder 1"/>
          <p:cNvSpPr>
            <a:spLocks noGrp="1" noRot="1" noChangeAspect="1" noTextEdit="1"/>
          </p:cNvSpPr>
          <p:nvPr>
            <p:ph type="sldImg"/>
          </p:nvPr>
        </p:nvSpPr>
        <p:spPr bwMode="auto">
          <a:noFill/>
          <a:ln>
            <a:solidFill>
              <a:srgbClr val="000000"/>
            </a:solidFill>
            <a:miter lim="800000"/>
            <a:headEnd/>
            <a:tailEnd/>
          </a:ln>
        </p:spPr>
      </p:sp>
      <p:sp>
        <p:nvSpPr>
          <p:cNvPr id="27650"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2765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2D2FB3C2-0FF4-4D3E-AB1C-9D0A7D4553E7}" type="slidenum">
              <a:rPr lang="en-US"/>
              <a:pPr fontAlgn="base">
                <a:spcBef>
                  <a:spcPct val="0"/>
                </a:spcBef>
                <a:spcAft>
                  <a:spcPct val="0"/>
                </a:spcAft>
              </a:pPr>
              <a:t>12</a:t>
            </a:fld>
            <a:endParaRPr lang="en-US"/>
          </a:p>
        </p:txBody>
      </p:sp>
    </p:spTree>
    <p:extLst>
      <p:ext uri="{BB962C8B-B14F-4D97-AF65-F5344CB8AC3E}">
        <p14:creationId xmlns:p14="http://schemas.microsoft.com/office/powerpoint/2010/main" val="190563166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Slide Image Placeholder 1"/>
          <p:cNvSpPr>
            <a:spLocks noGrp="1" noRot="1" noChangeAspect="1" noTextEdit="1"/>
          </p:cNvSpPr>
          <p:nvPr>
            <p:ph type="sldImg"/>
          </p:nvPr>
        </p:nvSpPr>
        <p:spPr bwMode="auto">
          <a:noFill/>
          <a:ln>
            <a:solidFill>
              <a:srgbClr val="000000"/>
            </a:solidFill>
            <a:miter lim="800000"/>
            <a:headEnd/>
            <a:tailEnd/>
          </a:ln>
        </p:spPr>
      </p:sp>
      <p:sp>
        <p:nvSpPr>
          <p:cNvPr id="37890"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3789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8D457588-747D-400D-BA94-A164979D6887}" type="slidenum">
              <a:rPr lang="en-US"/>
              <a:pPr fontAlgn="base">
                <a:spcBef>
                  <a:spcPct val="0"/>
                </a:spcBef>
                <a:spcAft>
                  <a:spcPct val="0"/>
                </a:spcAft>
              </a:pPr>
              <a:t>13</a:t>
            </a:fld>
            <a:endParaRPr lang="en-US"/>
          </a:p>
        </p:txBody>
      </p:sp>
    </p:spTree>
    <p:extLst>
      <p:ext uri="{BB962C8B-B14F-4D97-AF65-F5344CB8AC3E}">
        <p14:creationId xmlns:p14="http://schemas.microsoft.com/office/powerpoint/2010/main" val="38019826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Slide Image Placeholder 1"/>
          <p:cNvSpPr>
            <a:spLocks noGrp="1" noRot="1" noChangeAspect="1" noTextEdit="1"/>
          </p:cNvSpPr>
          <p:nvPr>
            <p:ph type="sldImg"/>
          </p:nvPr>
        </p:nvSpPr>
        <p:spPr bwMode="auto">
          <a:noFill/>
          <a:ln>
            <a:solidFill>
              <a:srgbClr val="000000"/>
            </a:solidFill>
            <a:miter lim="800000"/>
            <a:headEnd/>
            <a:tailEnd/>
          </a:ln>
        </p:spPr>
      </p:sp>
      <p:sp>
        <p:nvSpPr>
          <p:cNvPr id="39938"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39939"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67FBC7E4-3195-4272-9A6D-29A958313371}" type="slidenum">
              <a:rPr lang="en-US"/>
              <a:pPr fontAlgn="base">
                <a:spcBef>
                  <a:spcPct val="0"/>
                </a:spcBef>
                <a:spcAft>
                  <a:spcPct val="0"/>
                </a:spcAft>
              </a:pPr>
              <a:t>14</a:t>
            </a:fld>
            <a:endParaRPr lang="en-US"/>
          </a:p>
        </p:txBody>
      </p:sp>
    </p:spTree>
    <p:extLst>
      <p:ext uri="{BB962C8B-B14F-4D97-AF65-F5344CB8AC3E}">
        <p14:creationId xmlns:p14="http://schemas.microsoft.com/office/powerpoint/2010/main" val="122833960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Slide Image Placeholder 1"/>
          <p:cNvSpPr>
            <a:spLocks noGrp="1" noRot="1" noChangeAspect="1" noTextEdit="1"/>
          </p:cNvSpPr>
          <p:nvPr>
            <p:ph type="sldImg"/>
          </p:nvPr>
        </p:nvSpPr>
        <p:spPr bwMode="auto">
          <a:noFill/>
          <a:ln>
            <a:solidFill>
              <a:srgbClr val="000000"/>
            </a:solidFill>
            <a:miter lim="800000"/>
            <a:headEnd/>
            <a:tailEnd/>
          </a:ln>
        </p:spPr>
      </p:sp>
      <p:sp>
        <p:nvSpPr>
          <p:cNvPr id="39938"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39939"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67FBC7E4-3195-4272-9A6D-29A958313371}" type="slidenum">
              <a:rPr lang="en-US"/>
              <a:pPr fontAlgn="base">
                <a:spcBef>
                  <a:spcPct val="0"/>
                </a:spcBef>
                <a:spcAft>
                  <a:spcPct val="0"/>
                </a:spcAft>
              </a:pPr>
              <a:t>15</a:t>
            </a:fld>
            <a:endParaRPr lang="en-US"/>
          </a:p>
        </p:txBody>
      </p:sp>
    </p:spTree>
    <p:extLst>
      <p:ext uri="{BB962C8B-B14F-4D97-AF65-F5344CB8AC3E}">
        <p14:creationId xmlns:p14="http://schemas.microsoft.com/office/powerpoint/2010/main" val="94350985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Slide Image Placeholder 1"/>
          <p:cNvSpPr>
            <a:spLocks noGrp="1" noRot="1" noChangeAspect="1" noTextEdit="1"/>
          </p:cNvSpPr>
          <p:nvPr>
            <p:ph type="sldImg"/>
          </p:nvPr>
        </p:nvSpPr>
        <p:spPr bwMode="auto">
          <a:noFill/>
          <a:ln>
            <a:solidFill>
              <a:srgbClr val="000000"/>
            </a:solidFill>
            <a:miter lim="800000"/>
            <a:headEnd/>
            <a:tailEnd/>
          </a:ln>
        </p:spPr>
      </p:sp>
      <p:sp>
        <p:nvSpPr>
          <p:cNvPr id="39938"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39939"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67FBC7E4-3195-4272-9A6D-29A958313371}" type="slidenum">
              <a:rPr lang="en-US"/>
              <a:pPr fontAlgn="base">
                <a:spcBef>
                  <a:spcPct val="0"/>
                </a:spcBef>
                <a:spcAft>
                  <a:spcPct val="0"/>
                </a:spcAft>
              </a:pPr>
              <a:t>16</a:t>
            </a:fld>
            <a:endParaRPr lang="en-US"/>
          </a:p>
        </p:txBody>
      </p:sp>
    </p:spTree>
    <p:extLst>
      <p:ext uri="{BB962C8B-B14F-4D97-AF65-F5344CB8AC3E}">
        <p14:creationId xmlns:p14="http://schemas.microsoft.com/office/powerpoint/2010/main" val="55083311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Slide Image Placeholder 1"/>
          <p:cNvSpPr>
            <a:spLocks noGrp="1" noRot="1" noChangeAspect="1" noTextEdit="1"/>
          </p:cNvSpPr>
          <p:nvPr>
            <p:ph type="sldImg"/>
          </p:nvPr>
        </p:nvSpPr>
        <p:spPr bwMode="auto">
          <a:noFill/>
          <a:ln>
            <a:solidFill>
              <a:srgbClr val="000000"/>
            </a:solidFill>
            <a:miter lim="800000"/>
            <a:headEnd/>
            <a:tailEnd/>
          </a:ln>
        </p:spPr>
      </p:sp>
      <p:sp>
        <p:nvSpPr>
          <p:cNvPr id="39938"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39939"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67FBC7E4-3195-4272-9A6D-29A958313371}" type="slidenum">
              <a:rPr lang="en-US"/>
              <a:pPr fontAlgn="base">
                <a:spcBef>
                  <a:spcPct val="0"/>
                </a:spcBef>
                <a:spcAft>
                  <a:spcPct val="0"/>
                </a:spcAft>
              </a:pPr>
              <a:t>17</a:t>
            </a:fld>
            <a:endParaRPr lang="en-US"/>
          </a:p>
        </p:txBody>
      </p:sp>
    </p:spTree>
    <p:extLst>
      <p:ext uri="{BB962C8B-B14F-4D97-AF65-F5344CB8AC3E}">
        <p14:creationId xmlns:p14="http://schemas.microsoft.com/office/powerpoint/2010/main" val="5017839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Slide Image Placeholder 1"/>
          <p:cNvSpPr>
            <a:spLocks noGrp="1" noRot="1" noChangeAspect="1" noTextEdit="1"/>
          </p:cNvSpPr>
          <p:nvPr>
            <p:ph type="sldImg"/>
          </p:nvPr>
        </p:nvSpPr>
        <p:spPr bwMode="auto">
          <a:noFill/>
          <a:ln>
            <a:solidFill>
              <a:srgbClr val="000000"/>
            </a:solidFill>
            <a:miter lim="800000"/>
            <a:headEnd/>
            <a:tailEnd/>
          </a:ln>
        </p:spPr>
      </p:sp>
      <p:sp>
        <p:nvSpPr>
          <p:cNvPr id="39938"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39939"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67FBC7E4-3195-4272-9A6D-29A958313371}" type="slidenum">
              <a:rPr lang="en-US"/>
              <a:pPr fontAlgn="base">
                <a:spcBef>
                  <a:spcPct val="0"/>
                </a:spcBef>
                <a:spcAft>
                  <a:spcPct val="0"/>
                </a:spcAft>
              </a:pPr>
              <a:t>18</a:t>
            </a:fld>
            <a:endParaRPr lang="en-US"/>
          </a:p>
        </p:txBody>
      </p:sp>
    </p:spTree>
    <p:extLst>
      <p:ext uri="{BB962C8B-B14F-4D97-AF65-F5344CB8AC3E}">
        <p14:creationId xmlns:p14="http://schemas.microsoft.com/office/powerpoint/2010/main" val="153469514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Slide Image Placeholder 1"/>
          <p:cNvSpPr>
            <a:spLocks noGrp="1" noRot="1" noChangeAspect="1" noTextEdit="1"/>
          </p:cNvSpPr>
          <p:nvPr>
            <p:ph type="sldImg"/>
          </p:nvPr>
        </p:nvSpPr>
        <p:spPr bwMode="auto">
          <a:noFill/>
          <a:ln>
            <a:solidFill>
              <a:srgbClr val="000000"/>
            </a:solidFill>
            <a:miter lim="800000"/>
            <a:headEnd/>
            <a:tailEnd/>
          </a:ln>
        </p:spPr>
      </p:sp>
      <p:sp>
        <p:nvSpPr>
          <p:cNvPr id="39938"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39939"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67FBC7E4-3195-4272-9A6D-29A958313371}" type="slidenum">
              <a:rPr lang="en-US"/>
              <a:pPr fontAlgn="base">
                <a:spcBef>
                  <a:spcPct val="0"/>
                </a:spcBef>
                <a:spcAft>
                  <a:spcPct val="0"/>
                </a:spcAft>
              </a:pPr>
              <a:t>19</a:t>
            </a:fld>
            <a:endParaRPr lang="en-US"/>
          </a:p>
        </p:txBody>
      </p:sp>
    </p:spTree>
    <p:extLst>
      <p:ext uri="{BB962C8B-B14F-4D97-AF65-F5344CB8AC3E}">
        <p14:creationId xmlns:p14="http://schemas.microsoft.com/office/powerpoint/2010/main" val="19515067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Slide Image Placeholder 1"/>
          <p:cNvSpPr>
            <a:spLocks noGrp="1" noRot="1" noChangeAspect="1" noTextEdit="1"/>
          </p:cNvSpPr>
          <p:nvPr>
            <p:ph type="sldImg"/>
          </p:nvPr>
        </p:nvSpPr>
        <p:spPr bwMode="auto">
          <a:noFill/>
          <a:ln>
            <a:solidFill>
              <a:srgbClr val="000000"/>
            </a:solidFill>
            <a:miter lim="800000"/>
            <a:headEnd/>
            <a:tailEnd/>
          </a:ln>
        </p:spPr>
      </p:sp>
      <p:sp>
        <p:nvSpPr>
          <p:cNvPr id="17410"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1741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8FC917EF-A071-45D2-9220-F798B2438F58}" type="slidenum">
              <a:rPr lang="en-US"/>
              <a:pPr fontAlgn="base">
                <a:spcBef>
                  <a:spcPct val="0"/>
                </a:spcBef>
                <a:spcAft>
                  <a:spcPct val="0"/>
                </a:spcAft>
              </a:pPr>
              <a:t>2</a:t>
            </a:fld>
            <a:endParaRPr lang="en-US"/>
          </a:p>
        </p:txBody>
      </p:sp>
    </p:spTree>
    <p:extLst>
      <p:ext uri="{BB962C8B-B14F-4D97-AF65-F5344CB8AC3E}">
        <p14:creationId xmlns:p14="http://schemas.microsoft.com/office/powerpoint/2010/main" val="143308306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Slide Image Placeholder 1"/>
          <p:cNvSpPr>
            <a:spLocks noGrp="1" noRot="1" noChangeAspect="1" noTextEdit="1"/>
          </p:cNvSpPr>
          <p:nvPr>
            <p:ph type="sldImg"/>
          </p:nvPr>
        </p:nvSpPr>
        <p:spPr bwMode="auto">
          <a:noFill/>
          <a:ln>
            <a:solidFill>
              <a:srgbClr val="000000"/>
            </a:solidFill>
            <a:miter lim="800000"/>
            <a:headEnd/>
            <a:tailEnd/>
          </a:ln>
        </p:spPr>
      </p:sp>
      <p:sp>
        <p:nvSpPr>
          <p:cNvPr id="39938"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39939"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67FBC7E4-3195-4272-9A6D-29A958313371}" type="slidenum">
              <a:rPr lang="en-US"/>
              <a:pPr fontAlgn="base">
                <a:spcBef>
                  <a:spcPct val="0"/>
                </a:spcBef>
                <a:spcAft>
                  <a:spcPct val="0"/>
                </a:spcAft>
              </a:pPr>
              <a:t>20</a:t>
            </a:fld>
            <a:endParaRPr lang="en-US"/>
          </a:p>
        </p:txBody>
      </p:sp>
    </p:spTree>
    <p:extLst>
      <p:ext uri="{BB962C8B-B14F-4D97-AF65-F5344CB8AC3E}">
        <p14:creationId xmlns:p14="http://schemas.microsoft.com/office/powerpoint/2010/main" val="68978172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Slide Image Placeholder 1"/>
          <p:cNvSpPr>
            <a:spLocks noGrp="1" noRot="1" noChangeAspect="1" noTextEdit="1"/>
          </p:cNvSpPr>
          <p:nvPr>
            <p:ph type="sldImg"/>
          </p:nvPr>
        </p:nvSpPr>
        <p:spPr bwMode="auto">
          <a:noFill/>
          <a:ln>
            <a:solidFill>
              <a:srgbClr val="000000"/>
            </a:solidFill>
            <a:miter lim="800000"/>
            <a:headEnd/>
            <a:tailEnd/>
          </a:ln>
        </p:spPr>
      </p:sp>
      <p:sp>
        <p:nvSpPr>
          <p:cNvPr id="39938"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39939"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67FBC7E4-3195-4272-9A6D-29A958313371}" type="slidenum">
              <a:rPr lang="en-US"/>
              <a:pPr fontAlgn="base">
                <a:spcBef>
                  <a:spcPct val="0"/>
                </a:spcBef>
                <a:spcAft>
                  <a:spcPct val="0"/>
                </a:spcAft>
              </a:pPr>
              <a:t>21</a:t>
            </a:fld>
            <a:endParaRPr lang="en-US"/>
          </a:p>
        </p:txBody>
      </p:sp>
    </p:spTree>
    <p:extLst>
      <p:ext uri="{BB962C8B-B14F-4D97-AF65-F5344CB8AC3E}">
        <p14:creationId xmlns:p14="http://schemas.microsoft.com/office/powerpoint/2010/main" val="104465834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Slide Image Placeholder 1"/>
          <p:cNvSpPr>
            <a:spLocks noGrp="1" noRot="1" noChangeAspect="1" noTextEdit="1"/>
          </p:cNvSpPr>
          <p:nvPr>
            <p:ph type="sldImg"/>
          </p:nvPr>
        </p:nvSpPr>
        <p:spPr bwMode="auto">
          <a:noFill/>
          <a:ln>
            <a:solidFill>
              <a:srgbClr val="000000"/>
            </a:solidFill>
            <a:miter lim="800000"/>
            <a:headEnd/>
            <a:tailEnd/>
          </a:ln>
        </p:spPr>
      </p:sp>
      <p:sp>
        <p:nvSpPr>
          <p:cNvPr id="39938"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39939"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67FBC7E4-3195-4272-9A6D-29A958313371}" type="slidenum">
              <a:rPr lang="en-US"/>
              <a:pPr fontAlgn="base">
                <a:spcBef>
                  <a:spcPct val="0"/>
                </a:spcBef>
                <a:spcAft>
                  <a:spcPct val="0"/>
                </a:spcAft>
              </a:pPr>
              <a:t>22</a:t>
            </a:fld>
            <a:endParaRPr lang="en-US"/>
          </a:p>
        </p:txBody>
      </p:sp>
    </p:spTree>
    <p:extLst>
      <p:ext uri="{BB962C8B-B14F-4D97-AF65-F5344CB8AC3E}">
        <p14:creationId xmlns:p14="http://schemas.microsoft.com/office/powerpoint/2010/main" val="189392296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Slide Image Placeholder 1"/>
          <p:cNvSpPr>
            <a:spLocks noGrp="1" noRot="1" noChangeAspect="1" noTextEdit="1"/>
          </p:cNvSpPr>
          <p:nvPr>
            <p:ph type="sldImg"/>
          </p:nvPr>
        </p:nvSpPr>
        <p:spPr bwMode="auto">
          <a:noFill/>
          <a:ln>
            <a:solidFill>
              <a:srgbClr val="000000"/>
            </a:solidFill>
            <a:miter lim="800000"/>
            <a:headEnd/>
            <a:tailEnd/>
          </a:ln>
        </p:spPr>
      </p:sp>
      <p:sp>
        <p:nvSpPr>
          <p:cNvPr id="39938"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39939"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67FBC7E4-3195-4272-9A6D-29A958313371}" type="slidenum">
              <a:rPr lang="en-US"/>
              <a:pPr fontAlgn="base">
                <a:spcBef>
                  <a:spcPct val="0"/>
                </a:spcBef>
                <a:spcAft>
                  <a:spcPct val="0"/>
                </a:spcAft>
              </a:pPr>
              <a:t>23</a:t>
            </a:fld>
            <a:endParaRPr lang="en-US"/>
          </a:p>
        </p:txBody>
      </p:sp>
    </p:spTree>
    <p:extLst>
      <p:ext uri="{BB962C8B-B14F-4D97-AF65-F5344CB8AC3E}">
        <p14:creationId xmlns:p14="http://schemas.microsoft.com/office/powerpoint/2010/main" val="116060650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Slide Image Placeholder 1"/>
          <p:cNvSpPr>
            <a:spLocks noGrp="1" noRot="1" noChangeAspect="1" noTextEdit="1"/>
          </p:cNvSpPr>
          <p:nvPr>
            <p:ph type="sldImg"/>
          </p:nvPr>
        </p:nvSpPr>
        <p:spPr bwMode="auto">
          <a:noFill/>
          <a:ln>
            <a:solidFill>
              <a:srgbClr val="000000"/>
            </a:solidFill>
            <a:miter lim="800000"/>
            <a:headEnd/>
            <a:tailEnd/>
          </a:ln>
        </p:spPr>
      </p:sp>
      <p:sp>
        <p:nvSpPr>
          <p:cNvPr id="39938"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39939"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67FBC7E4-3195-4272-9A6D-29A958313371}" type="slidenum">
              <a:rPr lang="en-US"/>
              <a:pPr fontAlgn="base">
                <a:spcBef>
                  <a:spcPct val="0"/>
                </a:spcBef>
                <a:spcAft>
                  <a:spcPct val="0"/>
                </a:spcAft>
              </a:pPr>
              <a:t>24</a:t>
            </a:fld>
            <a:endParaRPr lang="en-US"/>
          </a:p>
        </p:txBody>
      </p:sp>
    </p:spTree>
    <p:extLst>
      <p:ext uri="{BB962C8B-B14F-4D97-AF65-F5344CB8AC3E}">
        <p14:creationId xmlns:p14="http://schemas.microsoft.com/office/powerpoint/2010/main" val="71947979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Slide Image Placeholder 1"/>
          <p:cNvSpPr>
            <a:spLocks noGrp="1" noRot="1" noChangeAspect="1" noTextEdit="1"/>
          </p:cNvSpPr>
          <p:nvPr>
            <p:ph type="sldImg"/>
          </p:nvPr>
        </p:nvSpPr>
        <p:spPr bwMode="auto">
          <a:noFill/>
          <a:ln>
            <a:solidFill>
              <a:srgbClr val="000000"/>
            </a:solidFill>
            <a:miter lim="800000"/>
            <a:headEnd/>
            <a:tailEnd/>
          </a:ln>
        </p:spPr>
      </p:sp>
      <p:sp>
        <p:nvSpPr>
          <p:cNvPr id="46082"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46083"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8EDF250E-0BF8-4904-AA20-27F569F60C35}" type="slidenum">
              <a:rPr lang="en-US"/>
              <a:pPr fontAlgn="base">
                <a:spcBef>
                  <a:spcPct val="0"/>
                </a:spcBef>
                <a:spcAft>
                  <a:spcPct val="0"/>
                </a:spcAft>
              </a:pPr>
              <a:t>25</a:t>
            </a:fld>
            <a:endParaRPr lang="en-US"/>
          </a:p>
        </p:txBody>
      </p:sp>
    </p:spTree>
    <p:extLst>
      <p:ext uri="{BB962C8B-B14F-4D97-AF65-F5344CB8AC3E}">
        <p14:creationId xmlns:p14="http://schemas.microsoft.com/office/powerpoint/2010/main" val="196404918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Slide Image Placeholder 1"/>
          <p:cNvSpPr>
            <a:spLocks noGrp="1" noRot="1" noChangeAspect="1" noTextEdit="1"/>
          </p:cNvSpPr>
          <p:nvPr>
            <p:ph type="sldImg"/>
          </p:nvPr>
        </p:nvSpPr>
        <p:spPr bwMode="auto">
          <a:noFill/>
          <a:ln>
            <a:solidFill>
              <a:srgbClr val="000000"/>
            </a:solidFill>
            <a:miter lim="800000"/>
            <a:headEnd/>
            <a:tailEnd/>
          </a:ln>
        </p:spPr>
      </p:sp>
      <p:sp>
        <p:nvSpPr>
          <p:cNvPr id="48130"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4813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E1D3B00C-D49E-4D5E-9FF9-D12EEB1E084C}" type="slidenum">
              <a:rPr lang="en-US"/>
              <a:pPr fontAlgn="base">
                <a:spcBef>
                  <a:spcPct val="0"/>
                </a:spcBef>
                <a:spcAft>
                  <a:spcPct val="0"/>
                </a:spcAft>
              </a:pPr>
              <a:t>26</a:t>
            </a:fld>
            <a:endParaRPr lang="en-US"/>
          </a:p>
        </p:txBody>
      </p:sp>
    </p:spTree>
    <p:extLst>
      <p:ext uri="{BB962C8B-B14F-4D97-AF65-F5344CB8AC3E}">
        <p14:creationId xmlns:p14="http://schemas.microsoft.com/office/powerpoint/2010/main" val="80348064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Slide Image Placeholder 1"/>
          <p:cNvSpPr>
            <a:spLocks noGrp="1" noRot="1" noChangeAspect="1" noTextEdit="1"/>
          </p:cNvSpPr>
          <p:nvPr>
            <p:ph type="sldImg"/>
          </p:nvPr>
        </p:nvSpPr>
        <p:spPr bwMode="auto">
          <a:noFill/>
          <a:ln>
            <a:solidFill>
              <a:srgbClr val="000000"/>
            </a:solidFill>
            <a:miter lim="800000"/>
            <a:headEnd/>
            <a:tailEnd/>
          </a:ln>
        </p:spPr>
      </p:sp>
      <p:sp>
        <p:nvSpPr>
          <p:cNvPr id="50178"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50179"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71FAC85F-70BB-47A2-90B4-0788D0CA137F}" type="slidenum">
              <a:rPr lang="en-US"/>
              <a:pPr fontAlgn="base">
                <a:spcBef>
                  <a:spcPct val="0"/>
                </a:spcBef>
                <a:spcAft>
                  <a:spcPct val="0"/>
                </a:spcAft>
              </a:pPr>
              <a:t>27</a:t>
            </a:fld>
            <a:endParaRPr lang="en-US"/>
          </a:p>
        </p:txBody>
      </p:sp>
    </p:spTree>
    <p:extLst>
      <p:ext uri="{BB962C8B-B14F-4D97-AF65-F5344CB8AC3E}">
        <p14:creationId xmlns:p14="http://schemas.microsoft.com/office/powerpoint/2010/main" val="72201137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Slide Image Placeholder 1"/>
          <p:cNvSpPr>
            <a:spLocks noGrp="1" noRot="1" noChangeAspect="1" noTextEdit="1"/>
          </p:cNvSpPr>
          <p:nvPr>
            <p:ph type="sldImg"/>
          </p:nvPr>
        </p:nvSpPr>
        <p:spPr bwMode="auto">
          <a:noFill/>
          <a:ln>
            <a:solidFill>
              <a:srgbClr val="000000"/>
            </a:solidFill>
            <a:miter lim="800000"/>
            <a:headEnd/>
            <a:tailEnd/>
          </a:ln>
        </p:spPr>
      </p:sp>
      <p:sp>
        <p:nvSpPr>
          <p:cNvPr id="52226"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52227"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F696BDA4-602C-4847-BD2D-5E84BCDF6626}" type="slidenum">
              <a:rPr lang="en-US"/>
              <a:pPr fontAlgn="base">
                <a:spcBef>
                  <a:spcPct val="0"/>
                </a:spcBef>
                <a:spcAft>
                  <a:spcPct val="0"/>
                </a:spcAft>
              </a:pPr>
              <a:t>28</a:t>
            </a:fld>
            <a:endParaRPr lang="en-US"/>
          </a:p>
        </p:txBody>
      </p:sp>
    </p:spTree>
    <p:extLst>
      <p:ext uri="{BB962C8B-B14F-4D97-AF65-F5344CB8AC3E}">
        <p14:creationId xmlns:p14="http://schemas.microsoft.com/office/powerpoint/2010/main" val="156252365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Slide Image Placeholder 1"/>
          <p:cNvSpPr>
            <a:spLocks noGrp="1" noRot="1" noChangeAspect="1" noTextEdit="1"/>
          </p:cNvSpPr>
          <p:nvPr>
            <p:ph type="sldImg"/>
          </p:nvPr>
        </p:nvSpPr>
        <p:spPr bwMode="auto">
          <a:noFill/>
          <a:ln>
            <a:solidFill>
              <a:srgbClr val="000000"/>
            </a:solidFill>
            <a:miter lim="800000"/>
            <a:headEnd/>
            <a:tailEnd/>
          </a:ln>
        </p:spPr>
      </p:sp>
      <p:sp>
        <p:nvSpPr>
          <p:cNvPr id="54274"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54275"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8AD48F26-B8D3-4E7B-8D4F-06F0BB77D2CA}" type="slidenum">
              <a:rPr lang="en-US"/>
              <a:pPr fontAlgn="base">
                <a:spcBef>
                  <a:spcPct val="0"/>
                </a:spcBef>
                <a:spcAft>
                  <a:spcPct val="0"/>
                </a:spcAft>
              </a:pPr>
              <a:t>29</a:t>
            </a:fld>
            <a:endParaRPr lang="en-US"/>
          </a:p>
        </p:txBody>
      </p:sp>
    </p:spTree>
    <p:extLst>
      <p:ext uri="{BB962C8B-B14F-4D97-AF65-F5344CB8AC3E}">
        <p14:creationId xmlns:p14="http://schemas.microsoft.com/office/powerpoint/2010/main" val="190501726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Slide Image Placeholder 1"/>
          <p:cNvSpPr>
            <a:spLocks noGrp="1" noRot="1" noChangeAspect="1" noTextEdit="1"/>
          </p:cNvSpPr>
          <p:nvPr>
            <p:ph type="sldImg"/>
          </p:nvPr>
        </p:nvSpPr>
        <p:spPr bwMode="auto">
          <a:noFill/>
          <a:ln>
            <a:solidFill>
              <a:srgbClr val="000000"/>
            </a:solidFill>
            <a:miter lim="800000"/>
            <a:headEnd/>
            <a:tailEnd/>
          </a:ln>
        </p:spPr>
      </p:sp>
      <p:sp>
        <p:nvSpPr>
          <p:cNvPr id="19458"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19459"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B00B22D9-B59E-4BAB-851A-717E6FF2DBF2}" type="slidenum">
              <a:rPr lang="en-US"/>
              <a:pPr fontAlgn="base">
                <a:spcBef>
                  <a:spcPct val="0"/>
                </a:spcBef>
                <a:spcAft>
                  <a:spcPct val="0"/>
                </a:spcAft>
              </a:pPr>
              <a:t>3</a:t>
            </a:fld>
            <a:endParaRPr lang="en-US"/>
          </a:p>
        </p:txBody>
      </p:sp>
    </p:spTree>
    <p:extLst>
      <p:ext uri="{BB962C8B-B14F-4D97-AF65-F5344CB8AC3E}">
        <p14:creationId xmlns:p14="http://schemas.microsoft.com/office/powerpoint/2010/main" val="179803957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Slide Image Placeholder 1"/>
          <p:cNvSpPr>
            <a:spLocks noGrp="1" noRot="1" noChangeAspect="1" noTextEdit="1"/>
          </p:cNvSpPr>
          <p:nvPr>
            <p:ph type="sldImg"/>
          </p:nvPr>
        </p:nvSpPr>
        <p:spPr bwMode="auto">
          <a:noFill/>
          <a:ln>
            <a:solidFill>
              <a:srgbClr val="000000"/>
            </a:solidFill>
            <a:miter lim="800000"/>
            <a:headEnd/>
            <a:tailEnd/>
          </a:ln>
        </p:spPr>
      </p:sp>
      <p:sp>
        <p:nvSpPr>
          <p:cNvPr id="56322"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56323"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710984FE-A3FC-4D83-A7A4-9C433D399121}" type="slidenum">
              <a:rPr lang="en-US"/>
              <a:pPr fontAlgn="base">
                <a:spcBef>
                  <a:spcPct val="0"/>
                </a:spcBef>
                <a:spcAft>
                  <a:spcPct val="0"/>
                </a:spcAft>
              </a:pPr>
              <a:t>30</a:t>
            </a:fld>
            <a:endParaRPr lang="en-US"/>
          </a:p>
        </p:txBody>
      </p:sp>
    </p:spTree>
    <p:extLst>
      <p:ext uri="{BB962C8B-B14F-4D97-AF65-F5344CB8AC3E}">
        <p14:creationId xmlns:p14="http://schemas.microsoft.com/office/powerpoint/2010/main" val="79142931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Slide Image Placeholder 1"/>
          <p:cNvSpPr>
            <a:spLocks noGrp="1" noRot="1" noChangeAspect="1" noTextEdit="1"/>
          </p:cNvSpPr>
          <p:nvPr>
            <p:ph type="sldImg"/>
          </p:nvPr>
        </p:nvSpPr>
        <p:spPr bwMode="auto">
          <a:noFill/>
          <a:ln>
            <a:solidFill>
              <a:srgbClr val="000000"/>
            </a:solidFill>
            <a:miter lim="800000"/>
            <a:headEnd/>
            <a:tailEnd/>
          </a:ln>
        </p:spPr>
      </p:sp>
      <p:sp>
        <p:nvSpPr>
          <p:cNvPr id="58370"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5837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C137B668-8153-4420-BC28-F94FC6EEC006}" type="slidenum">
              <a:rPr lang="en-US"/>
              <a:pPr fontAlgn="base">
                <a:spcBef>
                  <a:spcPct val="0"/>
                </a:spcBef>
                <a:spcAft>
                  <a:spcPct val="0"/>
                </a:spcAft>
              </a:pPr>
              <a:t>31</a:t>
            </a:fld>
            <a:endParaRPr lang="en-US"/>
          </a:p>
        </p:txBody>
      </p:sp>
    </p:spTree>
    <p:extLst>
      <p:ext uri="{BB962C8B-B14F-4D97-AF65-F5344CB8AC3E}">
        <p14:creationId xmlns:p14="http://schemas.microsoft.com/office/powerpoint/2010/main" val="3872045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Slide Image Placeholder 1"/>
          <p:cNvSpPr>
            <a:spLocks noGrp="1" noRot="1" noChangeAspect="1" noTextEdit="1"/>
          </p:cNvSpPr>
          <p:nvPr>
            <p:ph type="sldImg"/>
          </p:nvPr>
        </p:nvSpPr>
        <p:spPr bwMode="auto">
          <a:noFill/>
          <a:ln>
            <a:solidFill>
              <a:srgbClr val="000000"/>
            </a:solidFill>
            <a:miter lim="800000"/>
            <a:headEnd/>
            <a:tailEnd/>
          </a:ln>
        </p:spPr>
      </p:sp>
      <p:sp>
        <p:nvSpPr>
          <p:cNvPr id="58370"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5837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C137B668-8153-4420-BC28-F94FC6EEC006}" type="slidenum">
              <a:rPr lang="en-US"/>
              <a:pPr fontAlgn="base">
                <a:spcBef>
                  <a:spcPct val="0"/>
                </a:spcBef>
                <a:spcAft>
                  <a:spcPct val="0"/>
                </a:spcAft>
              </a:pPr>
              <a:t>32</a:t>
            </a:fld>
            <a:endParaRPr lang="en-US"/>
          </a:p>
        </p:txBody>
      </p:sp>
    </p:spTree>
    <p:extLst>
      <p:ext uri="{BB962C8B-B14F-4D97-AF65-F5344CB8AC3E}">
        <p14:creationId xmlns:p14="http://schemas.microsoft.com/office/powerpoint/2010/main" val="8720937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5" name="Slide Image Placeholder 1"/>
          <p:cNvSpPr>
            <a:spLocks noGrp="1" noRot="1" noChangeAspect="1" noTextEdit="1"/>
          </p:cNvSpPr>
          <p:nvPr>
            <p:ph type="sldImg"/>
          </p:nvPr>
        </p:nvSpPr>
        <p:spPr bwMode="auto">
          <a:noFill/>
          <a:ln>
            <a:solidFill>
              <a:srgbClr val="000000"/>
            </a:solidFill>
            <a:miter lim="800000"/>
            <a:headEnd/>
            <a:tailEnd/>
          </a:ln>
        </p:spPr>
      </p:sp>
      <p:sp>
        <p:nvSpPr>
          <p:cNvPr id="62466"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62467"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8DE75DF8-8BEE-41AC-81AA-F1D3BBAF5015}" type="slidenum">
              <a:rPr lang="en-US"/>
              <a:pPr fontAlgn="base">
                <a:spcBef>
                  <a:spcPct val="0"/>
                </a:spcBef>
                <a:spcAft>
                  <a:spcPct val="0"/>
                </a:spcAft>
              </a:pPr>
              <a:t>33</a:t>
            </a:fld>
            <a:endParaRPr lang="en-US"/>
          </a:p>
        </p:txBody>
      </p:sp>
    </p:spTree>
    <p:extLst>
      <p:ext uri="{BB962C8B-B14F-4D97-AF65-F5344CB8AC3E}">
        <p14:creationId xmlns:p14="http://schemas.microsoft.com/office/powerpoint/2010/main" val="114406795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5" name="Slide Image Placeholder 1"/>
          <p:cNvSpPr>
            <a:spLocks noGrp="1" noRot="1" noChangeAspect="1" noTextEdit="1"/>
          </p:cNvSpPr>
          <p:nvPr>
            <p:ph type="sldImg"/>
          </p:nvPr>
        </p:nvSpPr>
        <p:spPr bwMode="auto">
          <a:noFill/>
          <a:ln>
            <a:solidFill>
              <a:srgbClr val="000000"/>
            </a:solidFill>
            <a:miter lim="800000"/>
            <a:headEnd/>
            <a:tailEnd/>
          </a:ln>
        </p:spPr>
      </p:sp>
      <p:sp>
        <p:nvSpPr>
          <p:cNvPr id="62466"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62467"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8DE75DF8-8BEE-41AC-81AA-F1D3BBAF5015}" type="slidenum">
              <a:rPr lang="en-US"/>
              <a:pPr fontAlgn="base">
                <a:spcBef>
                  <a:spcPct val="0"/>
                </a:spcBef>
                <a:spcAft>
                  <a:spcPct val="0"/>
                </a:spcAft>
              </a:pPr>
              <a:t>34</a:t>
            </a:fld>
            <a:endParaRPr lang="en-US"/>
          </a:p>
        </p:txBody>
      </p:sp>
    </p:spTree>
    <p:extLst>
      <p:ext uri="{BB962C8B-B14F-4D97-AF65-F5344CB8AC3E}">
        <p14:creationId xmlns:p14="http://schemas.microsoft.com/office/powerpoint/2010/main" val="1928944059"/>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3" name="Slide Image Placeholder 1"/>
          <p:cNvSpPr>
            <a:spLocks noGrp="1" noRot="1" noChangeAspect="1" noTextEdit="1"/>
          </p:cNvSpPr>
          <p:nvPr>
            <p:ph type="sldImg"/>
          </p:nvPr>
        </p:nvSpPr>
        <p:spPr bwMode="auto">
          <a:noFill/>
          <a:ln>
            <a:solidFill>
              <a:srgbClr val="000000"/>
            </a:solidFill>
            <a:miter lim="800000"/>
            <a:headEnd/>
            <a:tailEnd/>
          </a:ln>
        </p:spPr>
      </p:sp>
      <p:sp>
        <p:nvSpPr>
          <p:cNvPr id="64514"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64515"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28AC800D-D4BE-4F82-A7EE-F0D288461853}" type="slidenum">
              <a:rPr lang="en-US"/>
              <a:pPr fontAlgn="base">
                <a:spcBef>
                  <a:spcPct val="0"/>
                </a:spcBef>
                <a:spcAft>
                  <a:spcPct val="0"/>
                </a:spcAft>
              </a:pPr>
              <a:t>35</a:t>
            </a:fld>
            <a:endParaRPr lang="en-US"/>
          </a:p>
        </p:txBody>
      </p:sp>
    </p:spTree>
    <p:extLst>
      <p:ext uri="{BB962C8B-B14F-4D97-AF65-F5344CB8AC3E}">
        <p14:creationId xmlns:p14="http://schemas.microsoft.com/office/powerpoint/2010/main" val="1349664501"/>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1" name="Slide Image Placeholder 1"/>
          <p:cNvSpPr>
            <a:spLocks noGrp="1" noRot="1" noChangeAspect="1" noTextEdit="1"/>
          </p:cNvSpPr>
          <p:nvPr>
            <p:ph type="sldImg"/>
          </p:nvPr>
        </p:nvSpPr>
        <p:spPr bwMode="auto">
          <a:noFill/>
          <a:ln>
            <a:solidFill>
              <a:srgbClr val="000000"/>
            </a:solidFill>
            <a:miter lim="800000"/>
            <a:headEnd/>
            <a:tailEnd/>
          </a:ln>
        </p:spPr>
      </p:sp>
      <p:sp>
        <p:nvSpPr>
          <p:cNvPr id="66562"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66563"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E70D94A0-9B04-460D-B970-3B806D5EBA2F}" type="slidenum">
              <a:rPr lang="en-US"/>
              <a:pPr fontAlgn="base">
                <a:spcBef>
                  <a:spcPct val="0"/>
                </a:spcBef>
                <a:spcAft>
                  <a:spcPct val="0"/>
                </a:spcAft>
              </a:pPr>
              <a:t>36</a:t>
            </a:fld>
            <a:endParaRPr lang="en-US"/>
          </a:p>
        </p:txBody>
      </p:sp>
    </p:spTree>
    <p:extLst>
      <p:ext uri="{BB962C8B-B14F-4D97-AF65-F5344CB8AC3E}">
        <p14:creationId xmlns:p14="http://schemas.microsoft.com/office/powerpoint/2010/main" val="2088988693"/>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1" name="Slide Image Placeholder 1"/>
          <p:cNvSpPr>
            <a:spLocks noGrp="1" noRot="1" noChangeAspect="1" noTextEdit="1"/>
          </p:cNvSpPr>
          <p:nvPr>
            <p:ph type="sldImg"/>
          </p:nvPr>
        </p:nvSpPr>
        <p:spPr bwMode="auto">
          <a:noFill/>
          <a:ln>
            <a:solidFill>
              <a:srgbClr val="000000"/>
            </a:solidFill>
            <a:miter lim="800000"/>
            <a:headEnd/>
            <a:tailEnd/>
          </a:ln>
        </p:spPr>
      </p:sp>
      <p:sp>
        <p:nvSpPr>
          <p:cNvPr id="66562"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66563"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E70D94A0-9B04-460D-B970-3B806D5EBA2F}" type="slidenum">
              <a:rPr lang="en-US"/>
              <a:pPr fontAlgn="base">
                <a:spcBef>
                  <a:spcPct val="0"/>
                </a:spcBef>
                <a:spcAft>
                  <a:spcPct val="0"/>
                </a:spcAft>
              </a:pPr>
              <a:t>37</a:t>
            </a:fld>
            <a:endParaRPr lang="en-US"/>
          </a:p>
        </p:txBody>
      </p:sp>
    </p:spTree>
    <p:extLst>
      <p:ext uri="{BB962C8B-B14F-4D97-AF65-F5344CB8AC3E}">
        <p14:creationId xmlns:p14="http://schemas.microsoft.com/office/powerpoint/2010/main" val="422818448"/>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7" name="Slide Image Placeholder 1"/>
          <p:cNvSpPr>
            <a:spLocks noGrp="1" noRot="1" noChangeAspect="1" noTextEdit="1"/>
          </p:cNvSpPr>
          <p:nvPr>
            <p:ph type="sldImg"/>
          </p:nvPr>
        </p:nvSpPr>
        <p:spPr bwMode="auto">
          <a:noFill/>
          <a:ln>
            <a:solidFill>
              <a:srgbClr val="000000"/>
            </a:solidFill>
            <a:miter lim="800000"/>
            <a:headEnd/>
            <a:tailEnd/>
          </a:ln>
        </p:spPr>
      </p:sp>
      <p:sp>
        <p:nvSpPr>
          <p:cNvPr id="70658"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70659"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117738B3-4E0A-4ECD-9DE6-DF305496B45D}" type="slidenum">
              <a:rPr lang="en-US"/>
              <a:pPr fontAlgn="base">
                <a:spcBef>
                  <a:spcPct val="0"/>
                </a:spcBef>
                <a:spcAft>
                  <a:spcPct val="0"/>
                </a:spcAft>
              </a:pPr>
              <a:t>38</a:t>
            </a:fld>
            <a:endParaRPr lang="en-US"/>
          </a:p>
        </p:txBody>
      </p:sp>
    </p:spTree>
    <p:extLst>
      <p:ext uri="{BB962C8B-B14F-4D97-AF65-F5344CB8AC3E}">
        <p14:creationId xmlns:p14="http://schemas.microsoft.com/office/powerpoint/2010/main" val="286267613"/>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5" name="Slide Image Placeholder 1"/>
          <p:cNvSpPr>
            <a:spLocks noGrp="1" noRot="1" noChangeAspect="1" noTextEdit="1"/>
          </p:cNvSpPr>
          <p:nvPr>
            <p:ph type="sldImg"/>
          </p:nvPr>
        </p:nvSpPr>
        <p:spPr bwMode="auto">
          <a:noFill/>
          <a:ln>
            <a:solidFill>
              <a:srgbClr val="000000"/>
            </a:solidFill>
            <a:miter lim="800000"/>
            <a:headEnd/>
            <a:tailEnd/>
          </a:ln>
        </p:spPr>
      </p:sp>
      <p:sp>
        <p:nvSpPr>
          <p:cNvPr id="72706"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72707"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A326B123-2599-4EA8-968B-2B0343446C2C}" type="slidenum">
              <a:rPr lang="en-US"/>
              <a:pPr fontAlgn="base">
                <a:spcBef>
                  <a:spcPct val="0"/>
                </a:spcBef>
                <a:spcAft>
                  <a:spcPct val="0"/>
                </a:spcAft>
              </a:pPr>
              <a:t>39</a:t>
            </a:fld>
            <a:endParaRPr lang="en-US"/>
          </a:p>
        </p:txBody>
      </p:sp>
    </p:spTree>
    <p:extLst>
      <p:ext uri="{BB962C8B-B14F-4D97-AF65-F5344CB8AC3E}">
        <p14:creationId xmlns:p14="http://schemas.microsoft.com/office/powerpoint/2010/main" val="93640241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Slide Image Placeholder 1"/>
          <p:cNvSpPr>
            <a:spLocks noGrp="1" noRot="1" noChangeAspect="1" noTextEdit="1"/>
          </p:cNvSpPr>
          <p:nvPr>
            <p:ph type="sldImg"/>
          </p:nvPr>
        </p:nvSpPr>
        <p:spPr bwMode="auto">
          <a:noFill/>
          <a:ln>
            <a:solidFill>
              <a:srgbClr val="000000"/>
            </a:solidFill>
            <a:miter lim="800000"/>
            <a:headEnd/>
            <a:tailEnd/>
          </a:ln>
        </p:spPr>
      </p:sp>
      <p:sp>
        <p:nvSpPr>
          <p:cNvPr id="21506"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21507"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066F6D09-FD3A-4301-B79C-93A4FB06A1F9}" type="slidenum">
              <a:rPr lang="en-US"/>
              <a:pPr fontAlgn="base">
                <a:spcBef>
                  <a:spcPct val="0"/>
                </a:spcBef>
                <a:spcAft>
                  <a:spcPct val="0"/>
                </a:spcAft>
              </a:pPr>
              <a:t>4</a:t>
            </a:fld>
            <a:endParaRPr lang="en-US"/>
          </a:p>
        </p:txBody>
      </p:sp>
    </p:spTree>
    <p:extLst>
      <p:ext uri="{BB962C8B-B14F-4D97-AF65-F5344CB8AC3E}">
        <p14:creationId xmlns:p14="http://schemas.microsoft.com/office/powerpoint/2010/main" val="261306862"/>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3" name="Slide Image Placeholder 1"/>
          <p:cNvSpPr>
            <a:spLocks noGrp="1" noRot="1" noChangeAspect="1" noTextEdit="1"/>
          </p:cNvSpPr>
          <p:nvPr>
            <p:ph type="sldImg"/>
          </p:nvPr>
        </p:nvSpPr>
        <p:spPr bwMode="auto">
          <a:noFill/>
          <a:ln>
            <a:solidFill>
              <a:srgbClr val="000000"/>
            </a:solidFill>
            <a:miter lim="800000"/>
            <a:headEnd/>
            <a:tailEnd/>
          </a:ln>
        </p:spPr>
      </p:sp>
      <p:sp>
        <p:nvSpPr>
          <p:cNvPr id="74754"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74755"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6FEFEEF7-1BBF-4D53-A382-30EB1CF9A919}" type="slidenum">
              <a:rPr lang="en-US"/>
              <a:pPr fontAlgn="base">
                <a:spcBef>
                  <a:spcPct val="0"/>
                </a:spcBef>
                <a:spcAft>
                  <a:spcPct val="0"/>
                </a:spcAft>
              </a:pPr>
              <a:t>40</a:t>
            </a:fld>
            <a:endParaRPr lang="en-US"/>
          </a:p>
        </p:txBody>
      </p:sp>
    </p:spTree>
    <p:extLst>
      <p:ext uri="{BB962C8B-B14F-4D97-AF65-F5344CB8AC3E}">
        <p14:creationId xmlns:p14="http://schemas.microsoft.com/office/powerpoint/2010/main" val="1355156461"/>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1" name="Slide Image Placeholder 1"/>
          <p:cNvSpPr>
            <a:spLocks noGrp="1" noRot="1" noChangeAspect="1" noTextEdit="1"/>
          </p:cNvSpPr>
          <p:nvPr>
            <p:ph type="sldImg"/>
          </p:nvPr>
        </p:nvSpPr>
        <p:spPr bwMode="auto">
          <a:noFill/>
          <a:ln>
            <a:solidFill>
              <a:srgbClr val="000000"/>
            </a:solidFill>
            <a:miter lim="800000"/>
            <a:headEnd/>
            <a:tailEnd/>
          </a:ln>
        </p:spPr>
      </p:sp>
      <p:sp>
        <p:nvSpPr>
          <p:cNvPr id="76802"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76803"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85A23F28-727B-47CF-86AB-AA655D0ED030}" type="slidenum">
              <a:rPr lang="en-US"/>
              <a:pPr fontAlgn="base">
                <a:spcBef>
                  <a:spcPct val="0"/>
                </a:spcBef>
                <a:spcAft>
                  <a:spcPct val="0"/>
                </a:spcAft>
              </a:pPr>
              <a:t>41</a:t>
            </a:fld>
            <a:endParaRPr lang="en-US"/>
          </a:p>
        </p:txBody>
      </p:sp>
    </p:spTree>
    <p:extLst>
      <p:ext uri="{BB962C8B-B14F-4D97-AF65-F5344CB8AC3E}">
        <p14:creationId xmlns:p14="http://schemas.microsoft.com/office/powerpoint/2010/main" val="2050563592"/>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49" name="Slide Image Placeholder 1"/>
          <p:cNvSpPr>
            <a:spLocks noGrp="1" noRot="1" noChangeAspect="1" noTextEdit="1"/>
          </p:cNvSpPr>
          <p:nvPr>
            <p:ph type="sldImg"/>
          </p:nvPr>
        </p:nvSpPr>
        <p:spPr bwMode="auto">
          <a:noFill/>
          <a:ln>
            <a:solidFill>
              <a:srgbClr val="000000"/>
            </a:solidFill>
            <a:miter lim="800000"/>
            <a:headEnd/>
            <a:tailEnd/>
          </a:ln>
        </p:spPr>
      </p:sp>
      <p:sp>
        <p:nvSpPr>
          <p:cNvPr id="78850"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7885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BDA4543E-0A14-4D10-9D09-C6D30E457EB7}" type="slidenum">
              <a:rPr lang="en-US"/>
              <a:pPr fontAlgn="base">
                <a:spcBef>
                  <a:spcPct val="0"/>
                </a:spcBef>
                <a:spcAft>
                  <a:spcPct val="0"/>
                </a:spcAft>
              </a:pPr>
              <a:t>42</a:t>
            </a:fld>
            <a:endParaRPr lang="en-US"/>
          </a:p>
        </p:txBody>
      </p:sp>
    </p:spTree>
    <p:extLst>
      <p:ext uri="{BB962C8B-B14F-4D97-AF65-F5344CB8AC3E}">
        <p14:creationId xmlns:p14="http://schemas.microsoft.com/office/powerpoint/2010/main" val="1004723688"/>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7" name="Slide Image Placeholder 1"/>
          <p:cNvSpPr>
            <a:spLocks noGrp="1" noRot="1" noChangeAspect="1" noTextEdit="1"/>
          </p:cNvSpPr>
          <p:nvPr>
            <p:ph type="sldImg"/>
          </p:nvPr>
        </p:nvSpPr>
        <p:spPr bwMode="auto">
          <a:noFill/>
          <a:ln>
            <a:solidFill>
              <a:srgbClr val="000000"/>
            </a:solidFill>
            <a:miter lim="800000"/>
            <a:headEnd/>
            <a:tailEnd/>
          </a:ln>
        </p:spPr>
      </p:sp>
      <p:sp>
        <p:nvSpPr>
          <p:cNvPr id="80898"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80899"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E4A5601F-B0F9-4D67-882A-FFD7412D7DBB}" type="slidenum">
              <a:rPr lang="en-US"/>
              <a:pPr fontAlgn="base">
                <a:spcBef>
                  <a:spcPct val="0"/>
                </a:spcBef>
                <a:spcAft>
                  <a:spcPct val="0"/>
                </a:spcAft>
              </a:pPr>
              <a:t>43</a:t>
            </a:fld>
            <a:endParaRPr lang="en-US"/>
          </a:p>
        </p:txBody>
      </p:sp>
    </p:spTree>
    <p:extLst>
      <p:ext uri="{BB962C8B-B14F-4D97-AF65-F5344CB8AC3E}">
        <p14:creationId xmlns:p14="http://schemas.microsoft.com/office/powerpoint/2010/main" val="727107855"/>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5" name="Slide Image Placeholder 1"/>
          <p:cNvSpPr>
            <a:spLocks noGrp="1" noRot="1" noChangeAspect="1" noTextEdit="1"/>
          </p:cNvSpPr>
          <p:nvPr>
            <p:ph type="sldImg"/>
          </p:nvPr>
        </p:nvSpPr>
        <p:spPr bwMode="auto">
          <a:noFill/>
          <a:ln>
            <a:solidFill>
              <a:srgbClr val="000000"/>
            </a:solidFill>
            <a:miter lim="800000"/>
            <a:headEnd/>
            <a:tailEnd/>
          </a:ln>
        </p:spPr>
      </p:sp>
      <p:sp>
        <p:nvSpPr>
          <p:cNvPr id="82946"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82947"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C2571774-C349-4954-88D9-9767483DC833}" type="slidenum">
              <a:rPr lang="en-US"/>
              <a:pPr fontAlgn="base">
                <a:spcBef>
                  <a:spcPct val="0"/>
                </a:spcBef>
                <a:spcAft>
                  <a:spcPct val="0"/>
                </a:spcAft>
              </a:pPr>
              <a:t>44</a:t>
            </a:fld>
            <a:endParaRPr lang="en-US"/>
          </a:p>
        </p:txBody>
      </p:sp>
    </p:spTree>
    <p:extLst>
      <p:ext uri="{BB962C8B-B14F-4D97-AF65-F5344CB8AC3E}">
        <p14:creationId xmlns:p14="http://schemas.microsoft.com/office/powerpoint/2010/main" val="1319767555"/>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1" name="Slide Image Placeholder 1"/>
          <p:cNvSpPr>
            <a:spLocks noGrp="1" noRot="1" noChangeAspect="1" noTextEdit="1"/>
          </p:cNvSpPr>
          <p:nvPr>
            <p:ph type="sldImg"/>
          </p:nvPr>
        </p:nvSpPr>
        <p:spPr bwMode="auto">
          <a:noFill/>
          <a:ln>
            <a:solidFill>
              <a:srgbClr val="000000"/>
            </a:solidFill>
            <a:miter lim="800000"/>
            <a:headEnd/>
            <a:tailEnd/>
          </a:ln>
        </p:spPr>
      </p:sp>
      <p:sp>
        <p:nvSpPr>
          <p:cNvPr id="87042"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87043"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1054CECF-6C40-4FCA-8142-C411B3F981E7}" type="slidenum">
              <a:rPr lang="en-US"/>
              <a:pPr fontAlgn="base">
                <a:spcBef>
                  <a:spcPct val="0"/>
                </a:spcBef>
                <a:spcAft>
                  <a:spcPct val="0"/>
                </a:spcAft>
              </a:pPr>
              <a:t>45</a:t>
            </a:fld>
            <a:endParaRPr lang="en-US"/>
          </a:p>
        </p:txBody>
      </p:sp>
    </p:spTree>
    <p:extLst>
      <p:ext uri="{BB962C8B-B14F-4D97-AF65-F5344CB8AC3E}">
        <p14:creationId xmlns:p14="http://schemas.microsoft.com/office/powerpoint/2010/main" val="2122190669"/>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p:cNvSpPr>
            <a:spLocks noGrp="1" noRot="1" noChangeAspect="1" noTextEdit="1"/>
          </p:cNvSpPr>
          <p:nvPr>
            <p:ph type="sldImg"/>
          </p:nvPr>
        </p:nvSpPr>
        <p:spPr>
          <a:ln/>
        </p:spPr>
      </p:sp>
      <p:sp>
        <p:nvSpPr>
          <p:cNvPr id="40963" name="Notes Placeholder 2"/>
          <p:cNvSpPr>
            <a:spLocks noGrp="1"/>
          </p:cNvSpPr>
          <p:nvPr>
            <p:ph type="body" idx="1"/>
          </p:nvPr>
        </p:nvSpPr>
        <p:spPr>
          <a:noFill/>
          <a:ln/>
        </p:spPr>
        <p:txBody>
          <a:bodyPr/>
          <a:lstStyle/>
          <a:p>
            <a:pPr eaLnBrk="1" hangingPunct="1"/>
            <a:endParaRPr lang="en-US" dirty="0" smtClean="0"/>
          </a:p>
        </p:txBody>
      </p:sp>
      <p:sp>
        <p:nvSpPr>
          <p:cNvPr id="40964" name="Slide Number Placeholder 3"/>
          <p:cNvSpPr>
            <a:spLocks noGrp="1"/>
          </p:cNvSpPr>
          <p:nvPr>
            <p:ph type="sldNum" sz="quarter" idx="5"/>
          </p:nvPr>
        </p:nvSpPr>
        <p:spPr>
          <a:noFill/>
        </p:spPr>
        <p:txBody>
          <a:bodyPr/>
          <a:lstStyle/>
          <a:p>
            <a:fld id="{517806FC-26D5-47DD-B2D4-302FED72C6A5}" type="slidenum">
              <a:rPr lang="en-US" smtClean="0"/>
              <a:pPr/>
              <a:t>46</a:t>
            </a:fld>
            <a:endParaRPr lang="en-US" smtClean="0"/>
          </a:p>
        </p:txBody>
      </p:sp>
    </p:spTree>
    <p:extLst>
      <p:ext uri="{BB962C8B-B14F-4D97-AF65-F5344CB8AC3E}">
        <p14:creationId xmlns:p14="http://schemas.microsoft.com/office/powerpoint/2010/main" val="102680860"/>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p:cNvSpPr>
            <a:spLocks noGrp="1" noRot="1" noChangeAspect="1" noTextEdit="1"/>
          </p:cNvSpPr>
          <p:nvPr>
            <p:ph type="sldImg"/>
          </p:nvPr>
        </p:nvSpPr>
        <p:spPr>
          <a:ln/>
        </p:spPr>
      </p:sp>
      <p:sp>
        <p:nvSpPr>
          <p:cNvPr id="40963" name="Notes Placeholder 2"/>
          <p:cNvSpPr>
            <a:spLocks noGrp="1"/>
          </p:cNvSpPr>
          <p:nvPr>
            <p:ph type="body" idx="1"/>
          </p:nvPr>
        </p:nvSpPr>
        <p:spPr>
          <a:noFill/>
          <a:ln/>
        </p:spPr>
        <p:txBody>
          <a:bodyPr/>
          <a:lstStyle/>
          <a:p>
            <a:pPr eaLnBrk="1" hangingPunct="1"/>
            <a:endParaRPr lang="en-US" dirty="0" smtClean="0"/>
          </a:p>
        </p:txBody>
      </p:sp>
      <p:sp>
        <p:nvSpPr>
          <p:cNvPr id="40964" name="Slide Number Placeholder 3"/>
          <p:cNvSpPr>
            <a:spLocks noGrp="1"/>
          </p:cNvSpPr>
          <p:nvPr>
            <p:ph type="sldNum" sz="quarter" idx="5"/>
          </p:nvPr>
        </p:nvSpPr>
        <p:spPr>
          <a:noFill/>
        </p:spPr>
        <p:txBody>
          <a:bodyPr/>
          <a:lstStyle/>
          <a:p>
            <a:fld id="{517806FC-26D5-47DD-B2D4-302FED72C6A5}" type="slidenum">
              <a:rPr lang="en-US" smtClean="0"/>
              <a:pPr/>
              <a:t>47</a:t>
            </a:fld>
            <a:endParaRPr lang="en-US" smtClean="0"/>
          </a:p>
        </p:txBody>
      </p:sp>
    </p:spTree>
    <p:extLst>
      <p:ext uri="{BB962C8B-B14F-4D97-AF65-F5344CB8AC3E}">
        <p14:creationId xmlns:p14="http://schemas.microsoft.com/office/powerpoint/2010/main" val="1327845479"/>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3" name="Slide Image Placeholder 1"/>
          <p:cNvSpPr>
            <a:spLocks noGrp="1" noRot="1" noChangeAspect="1" noTextEdit="1"/>
          </p:cNvSpPr>
          <p:nvPr>
            <p:ph type="sldImg"/>
          </p:nvPr>
        </p:nvSpPr>
        <p:spPr bwMode="auto">
          <a:noFill/>
          <a:ln>
            <a:solidFill>
              <a:srgbClr val="000000"/>
            </a:solidFill>
            <a:miter lim="800000"/>
            <a:headEnd/>
            <a:tailEnd/>
          </a:ln>
        </p:spPr>
      </p:sp>
      <p:sp>
        <p:nvSpPr>
          <p:cNvPr id="95234"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95235"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9430C910-7BE9-4671-9911-4DB0B90C0924}" type="slidenum">
              <a:rPr lang="en-US"/>
              <a:pPr fontAlgn="base">
                <a:spcBef>
                  <a:spcPct val="0"/>
                </a:spcBef>
                <a:spcAft>
                  <a:spcPct val="0"/>
                </a:spcAft>
              </a:pPr>
              <a:t>48</a:t>
            </a:fld>
            <a:endParaRPr lang="en-US"/>
          </a:p>
        </p:txBody>
      </p:sp>
    </p:spTree>
    <p:extLst>
      <p:ext uri="{BB962C8B-B14F-4D97-AF65-F5344CB8AC3E}">
        <p14:creationId xmlns:p14="http://schemas.microsoft.com/office/powerpoint/2010/main" val="448905929"/>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1" name="Slide Image Placeholder 1"/>
          <p:cNvSpPr>
            <a:spLocks noGrp="1" noRot="1" noChangeAspect="1" noTextEdit="1"/>
          </p:cNvSpPr>
          <p:nvPr>
            <p:ph type="sldImg"/>
          </p:nvPr>
        </p:nvSpPr>
        <p:spPr bwMode="auto">
          <a:noFill/>
          <a:ln>
            <a:solidFill>
              <a:srgbClr val="000000"/>
            </a:solidFill>
            <a:miter lim="800000"/>
            <a:headEnd/>
            <a:tailEnd/>
          </a:ln>
        </p:spPr>
      </p:sp>
      <p:sp>
        <p:nvSpPr>
          <p:cNvPr id="97282"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97283"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067FCA1E-4B43-49F9-B0CB-3D1D5AFA3FF0}" type="slidenum">
              <a:rPr lang="en-US"/>
              <a:pPr fontAlgn="base">
                <a:spcBef>
                  <a:spcPct val="0"/>
                </a:spcBef>
                <a:spcAft>
                  <a:spcPct val="0"/>
                </a:spcAft>
              </a:pPr>
              <a:t>49</a:t>
            </a:fld>
            <a:endParaRPr lang="en-US"/>
          </a:p>
        </p:txBody>
      </p:sp>
    </p:spTree>
    <p:extLst>
      <p:ext uri="{BB962C8B-B14F-4D97-AF65-F5344CB8AC3E}">
        <p14:creationId xmlns:p14="http://schemas.microsoft.com/office/powerpoint/2010/main" val="65189679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Slide Image Placeholder 1"/>
          <p:cNvSpPr>
            <a:spLocks noGrp="1" noRot="1" noChangeAspect="1" noTextEdit="1"/>
          </p:cNvSpPr>
          <p:nvPr>
            <p:ph type="sldImg"/>
          </p:nvPr>
        </p:nvSpPr>
        <p:spPr bwMode="auto">
          <a:noFill/>
          <a:ln>
            <a:solidFill>
              <a:srgbClr val="000000"/>
            </a:solidFill>
            <a:miter lim="800000"/>
            <a:headEnd/>
            <a:tailEnd/>
          </a:ln>
        </p:spPr>
      </p:sp>
      <p:sp>
        <p:nvSpPr>
          <p:cNvPr id="23554"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23555"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B39CE95F-C964-4081-8481-3C2E5D22202B}" type="slidenum">
              <a:rPr lang="en-US"/>
              <a:pPr fontAlgn="base">
                <a:spcBef>
                  <a:spcPct val="0"/>
                </a:spcBef>
                <a:spcAft>
                  <a:spcPct val="0"/>
                </a:spcAft>
              </a:pPr>
              <a:t>5</a:t>
            </a:fld>
            <a:endParaRPr lang="en-US"/>
          </a:p>
        </p:txBody>
      </p:sp>
    </p:spTree>
    <p:extLst>
      <p:ext uri="{BB962C8B-B14F-4D97-AF65-F5344CB8AC3E}">
        <p14:creationId xmlns:p14="http://schemas.microsoft.com/office/powerpoint/2010/main" val="1902501158"/>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29" name="Slide Image Placeholder 1"/>
          <p:cNvSpPr>
            <a:spLocks noGrp="1" noRot="1" noChangeAspect="1" noTextEdit="1"/>
          </p:cNvSpPr>
          <p:nvPr>
            <p:ph type="sldImg"/>
          </p:nvPr>
        </p:nvSpPr>
        <p:spPr bwMode="auto">
          <a:noFill/>
          <a:ln>
            <a:solidFill>
              <a:srgbClr val="000000"/>
            </a:solidFill>
            <a:miter lim="800000"/>
            <a:headEnd/>
            <a:tailEnd/>
          </a:ln>
        </p:spPr>
      </p:sp>
      <p:sp>
        <p:nvSpPr>
          <p:cNvPr id="99330"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9933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D16E6C8D-7338-413F-8CD9-BEB4507F2474}" type="slidenum">
              <a:rPr lang="en-US"/>
              <a:pPr fontAlgn="base">
                <a:spcBef>
                  <a:spcPct val="0"/>
                </a:spcBef>
                <a:spcAft>
                  <a:spcPct val="0"/>
                </a:spcAft>
              </a:pPr>
              <a:t>50</a:t>
            </a:fld>
            <a:endParaRPr lang="en-US"/>
          </a:p>
        </p:txBody>
      </p:sp>
    </p:spTree>
    <p:extLst>
      <p:ext uri="{BB962C8B-B14F-4D97-AF65-F5344CB8AC3E}">
        <p14:creationId xmlns:p14="http://schemas.microsoft.com/office/powerpoint/2010/main" val="2115299797"/>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7" name="Slide Image Placeholder 1"/>
          <p:cNvSpPr>
            <a:spLocks noGrp="1" noRot="1" noChangeAspect="1" noTextEdit="1"/>
          </p:cNvSpPr>
          <p:nvPr>
            <p:ph type="sldImg"/>
          </p:nvPr>
        </p:nvSpPr>
        <p:spPr bwMode="auto">
          <a:noFill/>
          <a:ln>
            <a:solidFill>
              <a:srgbClr val="000000"/>
            </a:solidFill>
            <a:miter lim="800000"/>
            <a:headEnd/>
            <a:tailEnd/>
          </a:ln>
        </p:spPr>
      </p:sp>
      <p:sp>
        <p:nvSpPr>
          <p:cNvPr id="101378"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101379"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87A77DBC-F868-4C28-93BD-C7E6B37EBA75}" type="slidenum">
              <a:rPr lang="en-US"/>
              <a:pPr fontAlgn="base">
                <a:spcBef>
                  <a:spcPct val="0"/>
                </a:spcBef>
                <a:spcAft>
                  <a:spcPct val="0"/>
                </a:spcAft>
              </a:pPr>
              <a:t>51</a:t>
            </a:fld>
            <a:endParaRPr lang="en-US"/>
          </a:p>
        </p:txBody>
      </p:sp>
    </p:spTree>
    <p:extLst>
      <p:ext uri="{BB962C8B-B14F-4D97-AF65-F5344CB8AC3E}">
        <p14:creationId xmlns:p14="http://schemas.microsoft.com/office/powerpoint/2010/main" val="251912094"/>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5" name="Slide Image Placeholder 1"/>
          <p:cNvSpPr>
            <a:spLocks noGrp="1" noRot="1" noChangeAspect="1" noTextEdit="1"/>
          </p:cNvSpPr>
          <p:nvPr>
            <p:ph type="sldImg"/>
          </p:nvPr>
        </p:nvSpPr>
        <p:spPr bwMode="auto">
          <a:noFill/>
          <a:ln>
            <a:solidFill>
              <a:srgbClr val="000000"/>
            </a:solidFill>
            <a:miter lim="800000"/>
            <a:headEnd/>
            <a:tailEnd/>
          </a:ln>
        </p:spPr>
      </p:sp>
      <p:sp>
        <p:nvSpPr>
          <p:cNvPr id="103426"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103427"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F2A544F4-F77F-4F14-9E37-6ECFEC6951DE}" type="slidenum">
              <a:rPr lang="en-US"/>
              <a:pPr fontAlgn="base">
                <a:spcBef>
                  <a:spcPct val="0"/>
                </a:spcBef>
                <a:spcAft>
                  <a:spcPct val="0"/>
                </a:spcAft>
              </a:pPr>
              <a:t>52</a:t>
            </a:fld>
            <a:endParaRPr lang="en-US"/>
          </a:p>
        </p:txBody>
      </p:sp>
    </p:spTree>
    <p:extLst>
      <p:ext uri="{BB962C8B-B14F-4D97-AF65-F5344CB8AC3E}">
        <p14:creationId xmlns:p14="http://schemas.microsoft.com/office/powerpoint/2010/main" val="1196295621"/>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5" name="Slide Image Placeholder 1"/>
          <p:cNvSpPr>
            <a:spLocks noGrp="1" noRot="1" noChangeAspect="1" noTextEdit="1"/>
          </p:cNvSpPr>
          <p:nvPr>
            <p:ph type="sldImg"/>
          </p:nvPr>
        </p:nvSpPr>
        <p:spPr bwMode="auto">
          <a:noFill/>
          <a:ln>
            <a:solidFill>
              <a:srgbClr val="000000"/>
            </a:solidFill>
            <a:miter lim="800000"/>
            <a:headEnd/>
            <a:tailEnd/>
          </a:ln>
        </p:spPr>
      </p:sp>
      <p:sp>
        <p:nvSpPr>
          <p:cNvPr id="103426"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103427"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F2A544F4-F77F-4F14-9E37-6ECFEC6951DE}" type="slidenum">
              <a:rPr lang="en-US"/>
              <a:pPr fontAlgn="base">
                <a:spcBef>
                  <a:spcPct val="0"/>
                </a:spcBef>
                <a:spcAft>
                  <a:spcPct val="0"/>
                </a:spcAft>
              </a:pPr>
              <a:t>53</a:t>
            </a:fld>
            <a:endParaRPr lang="en-US"/>
          </a:p>
        </p:txBody>
      </p:sp>
    </p:spTree>
    <p:extLst>
      <p:ext uri="{BB962C8B-B14F-4D97-AF65-F5344CB8AC3E}">
        <p14:creationId xmlns:p14="http://schemas.microsoft.com/office/powerpoint/2010/main" val="1398598933"/>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89" name="Slide Image Placeholder 1"/>
          <p:cNvSpPr>
            <a:spLocks noGrp="1" noRot="1" noChangeAspect="1" noTextEdit="1"/>
          </p:cNvSpPr>
          <p:nvPr>
            <p:ph type="sldImg"/>
          </p:nvPr>
        </p:nvSpPr>
        <p:spPr bwMode="auto">
          <a:noFill/>
          <a:ln>
            <a:solidFill>
              <a:srgbClr val="000000"/>
            </a:solidFill>
            <a:miter lim="800000"/>
            <a:headEnd/>
            <a:tailEnd/>
          </a:ln>
        </p:spPr>
      </p:sp>
      <p:sp>
        <p:nvSpPr>
          <p:cNvPr id="89090"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8909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F9C388CE-D6B3-48F0-ADC2-ADAD1E4CAC60}" type="slidenum">
              <a:rPr lang="en-US"/>
              <a:pPr fontAlgn="base">
                <a:spcBef>
                  <a:spcPct val="0"/>
                </a:spcBef>
                <a:spcAft>
                  <a:spcPct val="0"/>
                </a:spcAft>
              </a:pPr>
              <a:t>54</a:t>
            </a:fld>
            <a:endParaRPr lang="en-US"/>
          </a:p>
        </p:txBody>
      </p:sp>
    </p:spTree>
    <p:extLst>
      <p:ext uri="{BB962C8B-B14F-4D97-AF65-F5344CB8AC3E}">
        <p14:creationId xmlns:p14="http://schemas.microsoft.com/office/powerpoint/2010/main" val="2043750516"/>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5" name="Slide Image Placeholder 1"/>
          <p:cNvSpPr>
            <a:spLocks noGrp="1" noRot="1" noChangeAspect="1" noTextEdit="1"/>
          </p:cNvSpPr>
          <p:nvPr>
            <p:ph type="sldImg"/>
          </p:nvPr>
        </p:nvSpPr>
        <p:spPr bwMode="auto">
          <a:noFill/>
          <a:ln>
            <a:solidFill>
              <a:srgbClr val="000000"/>
            </a:solidFill>
            <a:miter lim="800000"/>
            <a:headEnd/>
            <a:tailEnd/>
          </a:ln>
        </p:spPr>
      </p:sp>
      <p:sp>
        <p:nvSpPr>
          <p:cNvPr id="93186"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93187"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4AC9EA16-CEBD-4F08-9CC8-E040B939D656}" type="slidenum">
              <a:rPr lang="en-US"/>
              <a:pPr fontAlgn="base">
                <a:spcBef>
                  <a:spcPct val="0"/>
                </a:spcBef>
                <a:spcAft>
                  <a:spcPct val="0"/>
                </a:spcAft>
              </a:pPr>
              <a:t>55</a:t>
            </a:fld>
            <a:endParaRPr lang="en-US"/>
          </a:p>
        </p:txBody>
      </p:sp>
    </p:spTree>
    <p:extLst>
      <p:ext uri="{BB962C8B-B14F-4D97-AF65-F5344CB8AC3E}">
        <p14:creationId xmlns:p14="http://schemas.microsoft.com/office/powerpoint/2010/main" val="313988647"/>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7" name="Slide Image Placeholder 1"/>
          <p:cNvSpPr>
            <a:spLocks noGrp="1" noRot="1" noChangeAspect="1" noTextEdit="1"/>
          </p:cNvSpPr>
          <p:nvPr>
            <p:ph type="sldImg"/>
          </p:nvPr>
        </p:nvSpPr>
        <p:spPr bwMode="auto">
          <a:noFill/>
          <a:ln>
            <a:solidFill>
              <a:srgbClr val="000000"/>
            </a:solidFill>
            <a:miter lim="800000"/>
            <a:headEnd/>
            <a:tailEnd/>
          </a:ln>
        </p:spPr>
      </p:sp>
      <p:sp>
        <p:nvSpPr>
          <p:cNvPr id="111618"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111619"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4F3EBCFF-260D-407C-950B-A69CB47051D2}" type="slidenum">
              <a:rPr lang="en-US"/>
              <a:pPr fontAlgn="base">
                <a:spcBef>
                  <a:spcPct val="0"/>
                </a:spcBef>
                <a:spcAft>
                  <a:spcPct val="0"/>
                </a:spcAft>
              </a:pPr>
              <a:t>56</a:t>
            </a:fld>
            <a:endParaRPr lang="en-US"/>
          </a:p>
        </p:txBody>
      </p:sp>
    </p:spTree>
    <p:extLst>
      <p:ext uri="{BB962C8B-B14F-4D97-AF65-F5344CB8AC3E}">
        <p14:creationId xmlns:p14="http://schemas.microsoft.com/office/powerpoint/2010/main" val="516113238"/>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1" name="Slide Image Placeholder 1"/>
          <p:cNvSpPr>
            <a:spLocks noGrp="1" noRot="1" noChangeAspect="1" noTextEdit="1"/>
          </p:cNvSpPr>
          <p:nvPr>
            <p:ph type="sldImg"/>
          </p:nvPr>
        </p:nvSpPr>
        <p:spPr bwMode="auto">
          <a:noFill/>
          <a:ln>
            <a:solidFill>
              <a:srgbClr val="000000"/>
            </a:solidFill>
            <a:miter lim="800000"/>
            <a:headEnd/>
            <a:tailEnd/>
          </a:ln>
        </p:spPr>
      </p:sp>
      <p:sp>
        <p:nvSpPr>
          <p:cNvPr id="107522"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107523"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BAAF9362-54BF-4D64-BFF4-B06423E003E2}" type="slidenum">
              <a:rPr lang="en-US"/>
              <a:pPr fontAlgn="base">
                <a:spcBef>
                  <a:spcPct val="0"/>
                </a:spcBef>
                <a:spcAft>
                  <a:spcPct val="0"/>
                </a:spcAft>
              </a:pPr>
              <a:t>57</a:t>
            </a:fld>
            <a:endParaRPr lang="en-US"/>
          </a:p>
        </p:txBody>
      </p:sp>
    </p:spTree>
    <p:extLst>
      <p:ext uri="{BB962C8B-B14F-4D97-AF65-F5344CB8AC3E}">
        <p14:creationId xmlns:p14="http://schemas.microsoft.com/office/powerpoint/2010/main" val="1627636991"/>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1" name="Slide Image Placeholder 1"/>
          <p:cNvSpPr>
            <a:spLocks noGrp="1" noRot="1" noChangeAspect="1" noTextEdit="1"/>
          </p:cNvSpPr>
          <p:nvPr>
            <p:ph type="sldImg"/>
          </p:nvPr>
        </p:nvSpPr>
        <p:spPr bwMode="auto">
          <a:noFill/>
          <a:ln>
            <a:solidFill>
              <a:srgbClr val="000000"/>
            </a:solidFill>
            <a:miter lim="800000"/>
            <a:headEnd/>
            <a:tailEnd/>
          </a:ln>
        </p:spPr>
      </p:sp>
      <p:sp>
        <p:nvSpPr>
          <p:cNvPr id="107522"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107523"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BAAF9362-54BF-4D64-BFF4-B06423E003E2}" type="slidenum">
              <a:rPr lang="en-US"/>
              <a:pPr fontAlgn="base">
                <a:spcBef>
                  <a:spcPct val="0"/>
                </a:spcBef>
                <a:spcAft>
                  <a:spcPct val="0"/>
                </a:spcAft>
              </a:pPr>
              <a:t>58</a:t>
            </a:fld>
            <a:endParaRPr lang="en-US"/>
          </a:p>
        </p:txBody>
      </p:sp>
    </p:spTree>
    <p:extLst>
      <p:ext uri="{BB962C8B-B14F-4D97-AF65-F5344CB8AC3E}">
        <p14:creationId xmlns:p14="http://schemas.microsoft.com/office/powerpoint/2010/main" val="1494946216"/>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5" name="Slide Image Placeholder 1"/>
          <p:cNvSpPr>
            <a:spLocks noGrp="1" noRot="1" noChangeAspect="1" noTextEdit="1"/>
          </p:cNvSpPr>
          <p:nvPr>
            <p:ph type="sldImg"/>
          </p:nvPr>
        </p:nvSpPr>
        <p:spPr bwMode="auto">
          <a:noFill/>
          <a:ln>
            <a:solidFill>
              <a:srgbClr val="000000"/>
            </a:solidFill>
            <a:miter lim="800000"/>
            <a:headEnd/>
            <a:tailEnd/>
          </a:ln>
        </p:spPr>
      </p:sp>
      <p:sp>
        <p:nvSpPr>
          <p:cNvPr id="93186"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93187"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4AC9EA16-CEBD-4F08-9CC8-E040B939D656}" type="slidenum">
              <a:rPr lang="en-US"/>
              <a:pPr fontAlgn="base">
                <a:spcBef>
                  <a:spcPct val="0"/>
                </a:spcBef>
                <a:spcAft>
                  <a:spcPct val="0"/>
                </a:spcAft>
              </a:pPr>
              <a:t>59</a:t>
            </a:fld>
            <a:endParaRPr lang="en-US"/>
          </a:p>
        </p:txBody>
      </p:sp>
    </p:spTree>
    <p:extLst>
      <p:ext uri="{BB962C8B-B14F-4D97-AF65-F5344CB8AC3E}">
        <p14:creationId xmlns:p14="http://schemas.microsoft.com/office/powerpoint/2010/main" val="138649283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Slide Image Placeholder 1"/>
          <p:cNvSpPr>
            <a:spLocks noGrp="1" noRot="1" noChangeAspect="1" noTextEdit="1"/>
          </p:cNvSpPr>
          <p:nvPr>
            <p:ph type="sldImg"/>
          </p:nvPr>
        </p:nvSpPr>
        <p:spPr bwMode="auto">
          <a:noFill/>
          <a:ln>
            <a:solidFill>
              <a:srgbClr val="000000"/>
            </a:solidFill>
            <a:miter lim="800000"/>
            <a:headEnd/>
            <a:tailEnd/>
          </a:ln>
        </p:spPr>
      </p:sp>
      <p:sp>
        <p:nvSpPr>
          <p:cNvPr id="25602"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25603"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CDB63F21-3FF3-4F29-916C-41D4B29F2661}" type="slidenum">
              <a:rPr lang="en-US"/>
              <a:pPr fontAlgn="base">
                <a:spcBef>
                  <a:spcPct val="0"/>
                </a:spcBef>
                <a:spcAft>
                  <a:spcPct val="0"/>
                </a:spcAft>
              </a:pPr>
              <a:t>6</a:t>
            </a:fld>
            <a:endParaRPr lang="en-US"/>
          </a:p>
        </p:txBody>
      </p:sp>
    </p:spTree>
    <p:extLst>
      <p:ext uri="{BB962C8B-B14F-4D97-AF65-F5344CB8AC3E}">
        <p14:creationId xmlns:p14="http://schemas.microsoft.com/office/powerpoint/2010/main" val="180371519"/>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5" name="Slide Image Placeholder 1"/>
          <p:cNvSpPr>
            <a:spLocks noGrp="1" noRot="1" noChangeAspect="1" noTextEdit="1"/>
          </p:cNvSpPr>
          <p:nvPr>
            <p:ph type="sldImg"/>
          </p:nvPr>
        </p:nvSpPr>
        <p:spPr bwMode="auto">
          <a:noFill/>
          <a:ln>
            <a:solidFill>
              <a:srgbClr val="000000"/>
            </a:solidFill>
            <a:miter lim="800000"/>
            <a:headEnd/>
            <a:tailEnd/>
          </a:ln>
        </p:spPr>
      </p:sp>
      <p:sp>
        <p:nvSpPr>
          <p:cNvPr id="113666"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113667"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C86DCD30-6ED7-43A0-9EF1-1EF463E8EFD5}" type="slidenum">
              <a:rPr lang="en-US"/>
              <a:pPr fontAlgn="base">
                <a:spcBef>
                  <a:spcPct val="0"/>
                </a:spcBef>
                <a:spcAft>
                  <a:spcPct val="0"/>
                </a:spcAft>
              </a:pPr>
              <a:t>60</a:t>
            </a:fld>
            <a:endParaRPr lang="en-US"/>
          </a:p>
        </p:txBody>
      </p:sp>
    </p:spTree>
    <p:extLst>
      <p:ext uri="{BB962C8B-B14F-4D97-AF65-F5344CB8AC3E}">
        <p14:creationId xmlns:p14="http://schemas.microsoft.com/office/powerpoint/2010/main" val="401281615"/>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3" name="Slide Image Placeholder 1"/>
          <p:cNvSpPr>
            <a:spLocks noGrp="1" noRot="1" noChangeAspect="1" noTextEdit="1"/>
          </p:cNvSpPr>
          <p:nvPr>
            <p:ph type="sldImg"/>
          </p:nvPr>
        </p:nvSpPr>
        <p:spPr bwMode="auto">
          <a:noFill/>
          <a:ln>
            <a:solidFill>
              <a:srgbClr val="000000"/>
            </a:solidFill>
            <a:miter lim="800000"/>
            <a:headEnd/>
            <a:tailEnd/>
          </a:ln>
        </p:spPr>
      </p:sp>
      <p:sp>
        <p:nvSpPr>
          <p:cNvPr id="115714"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115715"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ED808DBF-6D4F-470E-8090-B45E4E1B58D4}" type="slidenum">
              <a:rPr lang="en-US"/>
              <a:pPr fontAlgn="base">
                <a:spcBef>
                  <a:spcPct val="0"/>
                </a:spcBef>
                <a:spcAft>
                  <a:spcPct val="0"/>
                </a:spcAft>
              </a:pPr>
              <a:t>61</a:t>
            </a:fld>
            <a:endParaRPr lang="en-US"/>
          </a:p>
        </p:txBody>
      </p:sp>
    </p:spTree>
    <p:extLst>
      <p:ext uri="{BB962C8B-B14F-4D97-AF65-F5344CB8AC3E}">
        <p14:creationId xmlns:p14="http://schemas.microsoft.com/office/powerpoint/2010/main" val="128027823"/>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1" name="Slide Image Placeholder 1"/>
          <p:cNvSpPr>
            <a:spLocks noGrp="1" noRot="1" noChangeAspect="1" noTextEdit="1"/>
          </p:cNvSpPr>
          <p:nvPr>
            <p:ph type="sldImg"/>
          </p:nvPr>
        </p:nvSpPr>
        <p:spPr bwMode="auto">
          <a:noFill/>
          <a:ln>
            <a:solidFill>
              <a:srgbClr val="000000"/>
            </a:solidFill>
            <a:miter lim="800000"/>
            <a:headEnd/>
            <a:tailEnd/>
          </a:ln>
        </p:spPr>
      </p:sp>
      <p:sp>
        <p:nvSpPr>
          <p:cNvPr id="117762"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117763"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B3029C21-95C2-4448-8AA6-A17163E33940}" type="slidenum">
              <a:rPr lang="en-US"/>
              <a:pPr fontAlgn="base">
                <a:spcBef>
                  <a:spcPct val="0"/>
                </a:spcBef>
                <a:spcAft>
                  <a:spcPct val="0"/>
                </a:spcAft>
              </a:pPr>
              <a:t>62</a:t>
            </a:fld>
            <a:endParaRPr lang="en-US"/>
          </a:p>
        </p:txBody>
      </p:sp>
    </p:spTree>
    <p:extLst>
      <p:ext uri="{BB962C8B-B14F-4D97-AF65-F5344CB8AC3E}">
        <p14:creationId xmlns:p14="http://schemas.microsoft.com/office/powerpoint/2010/main" val="1413484015"/>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09" name="Slide Image Placeholder 1"/>
          <p:cNvSpPr>
            <a:spLocks noGrp="1" noRot="1" noChangeAspect="1" noTextEdit="1"/>
          </p:cNvSpPr>
          <p:nvPr>
            <p:ph type="sldImg"/>
          </p:nvPr>
        </p:nvSpPr>
        <p:spPr bwMode="auto">
          <a:noFill/>
          <a:ln>
            <a:solidFill>
              <a:srgbClr val="000000"/>
            </a:solidFill>
            <a:miter lim="800000"/>
            <a:headEnd/>
            <a:tailEnd/>
          </a:ln>
        </p:spPr>
      </p:sp>
      <p:sp>
        <p:nvSpPr>
          <p:cNvPr id="119810"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11981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1A38F8A2-B425-4369-9457-956EBE7F38CC}" type="slidenum">
              <a:rPr lang="en-US"/>
              <a:pPr fontAlgn="base">
                <a:spcBef>
                  <a:spcPct val="0"/>
                </a:spcBef>
                <a:spcAft>
                  <a:spcPct val="0"/>
                </a:spcAft>
              </a:pPr>
              <a:t>63</a:t>
            </a:fld>
            <a:endParaRPr lang="en-US"/>
          </a:p>
        </p:txBody>
      </p:sp>
    </p:spTree>
    <p:extLst>
      <p:ext uri="{BB962C8B-B14F-4D97-AF65-F5344CB8AC3E}">
        <p14:creationId xmlns:p14="http://schemas.microsoft.com/office/powerpoint/2010/main" val="1951680415"/>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89" name="Slide Image Placeholder 1"/>
          <p:cNvSpPr>
            <a:spLocks noGrp="1" noRot="1" noChangeAspect="1" noTextEdit="1"/>
          </p:cNvSpPr>
          <p:nvPr>
            <p:ph type="sldImg"/>
          </p:nvPr>
        </p:nvSpPr>
        <p:spPr bwMode="auto">
          <a:noFill/>
          <a:ln>
            <a:solidFill>
              <a:srgbClr val="000000"/>
            </a:solidFill>
            <a:miter lim="800000"/>
            <a:headEnd/>
            <a:tailEnd/>
          </a:ln>
        </p:spPr>
      </p:sp>
      <p:sp>
        <p:nvSpPr>
          <p:cNvPr id="89090"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8909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F9C388CE-D6B3-48F0-ADC2-ADAD1E4CAC60}" type="slidenum">
              <a:rPr lang="en-US"/>
              <a:pPr fontAlgn="base">
                <a:spcBef>
                  <a:spcPct val="0"/>
                </a:spcBef>
                <a:spcAft>
                  <a:spcPct val="0"/>
                </a:spcAft>
              </a:pPr>
              <a:t>64</a:t>
            </a:fld>
            <a:endParaRPr lang="en-US"/>
          </a:p>
        </p:txBody>
      </p:sp>
    </p:spTree>
    <p:extLst>
      <p:ext uri="{BB962C8B-B14F-4D97-AF65-F5344CB8AC3E}">
        <p14:creationId xmlns:p14="http://schemas.microsoft.com/office/powerpoint/2010/main" val="2043194907"/>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89" name="Slide Image Placeholder 1"/>
          <p:cNvSpPr>
            <a:spLocks noGrp="1" noRot="1" noChangeAspect="1" noTextEdit="1"/>
          </p:cNvSpPr>
          <p:nvPr>
            <p:ph type="sldImg"/>
          </p:nvPr>
        </p:nvSpPr>
        <p:spPr bwMode="auto">
          <a:noFill/>
          <a:ln>
            <a:solidFill>
              <a:srgbClr val="000000"/>
            </a:solidFill>
            <a:miter lim="800000"/>
            <a:headEnd/>
            <a:tailEnd/>
          </a:ln>
        </p:spPr>
      </p:sp>
      <p:sp>
        <p:nvSpPr>
          <p:cNvPr id="89090"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8909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F9C388CE-D6B3-48F0-ADC2-ADAD1E4CAC60}" type="slidenum">
              <a:rPr lang="en-US"/>
              <a:pPr fontAlgn="base">
                <a:spcBef>
                  <a:spcPct val="0"/>
                </a:spcBef>
                <a:spcAft>
                  <a:spcPct val="0"/>
                </a:spcAft>
              </a:pPr>
              <a:t>65</a:t>
            </a:fld>
            <a:endParaRPr lang="en-US"/>
          </a:p>
        </p:txBody>
      </p:sp>
    </p:spTree>
    <p:extLst>
      <p:ext uri="{BB962C8B-B14F-4D97-AF65-F5344CB8AC3E}">
        <p14:creationId xmlns:p14="http://schemas.microsoft.com/office/powerpoint/2010/main" val="1744105157"/>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89" name="Slide Image Placeholder 1"/>
          <p:cNvSpPr>
            <a:spLocks noGrp="1" noRot="1" noChangeAspect="1" noTextEdit="1"/>
          </p:cNvSpPr>
          <p:nvPr>
            <p:ph type="sldImg"/>
          </p:nvPr>
        </p:nvSpPr>
        <p:spPr bwMode="auto">
          <a:noFill/>
          <a:ln>
            <a:solidFill>
              <a:srgbClr val="000000"/>
            </a:solidFill>
            <a:miter lim="800000"/>
            <a:headEnd/>
            <a:tailEnd/>
          </a:ln>
        </p:spPr>
      </p:sp>
      <p:sp>
        <p:nvSpPr>
          <p:cNvPr id="89090"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8909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F9C388CE-D6B3-48F0-ADC2-ADAD1E4CAC60}" type="slidenum">
              <a:rPr lang="en-US"/>
              <a:pPr fontAlgn="base">
                <a:spcBef>
                  <a:spcPct val="0"/>
                </a:spcBef>
                <a:spcAft>
                  <a:spcPct val="0"/>
                </a:spcAft>
              </a:pPr>
              <a:t>66</a:t>
            </a:fld>
            <a:endParaRPr lang="en-US"/>
          </a:p>
        </p:txBody>
      </p:sp>
    </p:spTree>
    <p:extLst>
      <p:ext uri="{BB962C8B-B14F-4D97-AF65-F5344CB8AC3E}">
        <p14:creationId xmlns:p14="http://schemas.microsoft.com/office/powerpoint/2010/main" val="1376257195"/>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7" name="Slide Image Placeholder 1"/>
          <p:cNvSpPr>
            <a:spLocks noGrp="1" noRot="1" noChangeAspect="1" noTextEdit="1"/>
          </p:cNvSpPr>
          <p:nvPr>
            <p:ph type="sldImg"/>
          </p:nvPr>
        </p:nvSpPr>
        <p:spPr bwMode="auto">
          <a:noFill/>
          <a:ln>
            <a:solidFill>
              <a:srgbClr val="000000"/>
            </a:solidFill>
            <a:miter lim="800000"/>
            <a:headEnd/>
            <a:tailEnd/>
          </a:ln>
        </p:spPr>
      </p:sp>
      <p:sp>
        <p:nvSpPr>
          <p:cNvPr id="121858"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121859"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8ED67613-9E8B-4A14-AE59-780184745E25}" type="slidenum">
              <a:rPr lang="en-US"/>
              <a:pPr fontAlgn="base">
                <a:spcBef>
                  <a:spcPct val="0"/>
                </a:spcBef>
                <a:spcAft>
                  <a:spcPct val="0"/>
                </a:spcAft>
              </a:pPr>
              <a:t>67</a:t>
            </a:fld>
            <a:endParaRPr lang="en-US"/>
          </a:p>
        </p:txBody>
      </p:sp>
    </p:spTree>
    <p:extLst>
      <p:ext uri="{BB962C8B-B14F-4D97-AF65-F5344CB8AC3E}">
        <p14:creationId xmlns:p14="http://schemas.microsoft.com/office/powerpoint/2010/main" val="743927486"/>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5" name="Slide Image Placeholder 1"/>
          <p:cNvSpPr>
            <a:spLocks noGrp="1" noRot="1" noChangeAspect="1" noTextEdit="1"/>
          </p:cNvSpPr>
          <p:nvPr>
            <p:ph type="sldImg"/>
          </p:nvPr>
        </p:nvSpPr>
        <p:spPr bwMode="auto">
          <a:noFill/>
          <a:ln>
            <a:solidFill>
              <a:srgbClr val="000000"/>
            </a:solidFill>
            <a:miter lim="800000"/>
            <a:headEnd/>
            <a:tailEnd/>
          </a:ln>
        </p:spPr>
      </p:sp>
      <p:sp>
        <p:nvSpPr>
          <p:cNvPr id="123906"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123907"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9C7F60A4-115F-4933-9CBC-5C90F458BF63}" type="slidenum">
              <a:rPr lang="en-US"/>
              <a:pPr fontAlgn="base">
                <a:spcBef>
                  <a:spcPct val="0"/>
                </a:spcBef>
                <a:spcAft>
                  <a:spcPct val="0"/>
                </a:spcAft>
              </a:pPr>
              <a:t>68</a:t>
            </a:fld>
            <a:endParaRPr lang="en-US"/>
          </a:p>
        </p:txBody>
      </p:sp>
    </p:spTree>
    <p:extLst>
      <p:ext uri="{BB962C8B-B14F-4D97-AF65-F5344CB8AC3E}">
        <p14:creationId xmlns:p14="http://schemas.microsoft.com/office/powerpoint/2010/main" val="101675342"/>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3" name="Slide Image Placeholder 1"/>
          <p:cNvSpPr>
            <a:spLocks noGrp="1" noRot="1" noChangeAspect="1" noTextEdit="1"/>
          </p:cNvSpPr>
          <p:nvPr>
            <p:ph type="sldImg"/>
          </p:nvPr>
        </p:nvSpPr>
        <p:spPr bwMode="auto">
          <a:noFill/>
          <a:ln>
            <a:solidFill>
              <a:srgbClr val="000000"/>
            </a:solidFill>
            <a:miter lim="800000"/>
            <a:headEnd/>
            <a:tailEnd/>
          </a:ln>
        </p:spPr>
      </p:sp>
      <p:sp>
        <p:nvSpPr>
          <p:cNvPr id="125954"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125955"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91494051-5982-417A-88D9-0B3B59B402EA}" type="slidenum">
              <a:rPr lang="en-US"/>
              <a:pPr fontAlgn="base">
                <a:spcBef>
                  <a:spcPct val="0"/>
                </a:spcBef>
                <a:spcAft>
                  <a:spcPct val="0"/>
                </a:spcAft>
              </a:pPr>
              <a:t>69</a:t>
            </a:fld>
            <a:endParaRPr lang="en-US"/>
          </a:p>
        </p:txBody>
      </p:sp>
    </p:spTree>
    <p:extLst>
      <p:ext uri="{BB962C8B-B14F-4D97-AF65-F5344CB8AC3E}">
        <p14:creationId xmlns:p14="http://schemas.microsoft.com/office/powerpoint/2010/main" val="127856875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Slide Image Placeholder 1"/>
          <p:cNvSpPr>
            <a:spLocks noGrp="1" noRot="1" noChangeAspect="1" noTextEdit="1"/>
          </p:cNvSpPr>
          <p:nvPr>
            <p:ph type="sldImg"/>
          </p:nvPr>
        </p:nvSpPr>
        <p:spPr bwMode="auto">
          <a:noFill/>
          <a:ln>
            <a:solidFill>
              <a:srgbClr val="000000"/>
            </a:solidFill>
            <a:miter lim="800000"/>
            <a:headEnd/>
            <a:tailEnd/>
          </a:ln>
        </p:spPr>
      </p:sp>
      <p:sp>
        <p:nvSpPr>
          <p:cNvPr id="25602"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25603"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CDB63F21-3FF3-4F29-916C-41D4B29F2661}" type="slidenum">
              <a:rPr lang="en-US"/>
              <a:pPr fontAlgn="base">
                <a:spcBef>
                  <a:spcPct val="0"/>
                </a:spcBef>
                <a:spcAft>
                  <a:spcPct val="0"/>
                </a:spcAft>
              </a:pPr>
              <a:t>7</a:t>
            </a:fld>
            <a:endParaRPr lang="en-US"/>
          </a:p>
        </p:txBody>
      </p:sp>
    </p:spTree>
    <p:extLst>
      <p:ext uri="{BB962C8B-B14F-4D97-AF65-F5344CB8AC3E}">
        <p14:creationId xmlns:p14="http://schemas.microsoft.com/office/powerpoint/2010/main" val="1404693916"/>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3" name="Slide Image Placeholder 1"/>
          <p:cNvSpPr>
            <a:spLocks noGrp="1" noRot="1" noChangeAspect="1" noTextEdit="1"/>
          </p:cNvSpPr>
          <p:nvPr>
            <p:ph type="sldImg"/>
          </p:nvPr>
        </p:nvSpPr>
        <p:spPr bwMode="auto">
          <a:noFill/>
          <a:ln>
            <a:solidFill>
              <a:srgbClr val="000000"/>
            </a:solidFill>
            <a:miter lim="800000"/>
            <a:headEnd/>
            <a:tailEnd/>
          </a:ln>
        </p:spPr>
      </p:sp>
      <p:sp>
        <p:nvSpPr>
          <p:cNvPr id="125954"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125955"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91494051-5982-417A-88D9-0B3B59B402EA}" type="slidenum">
              <a:rPr lang="en-US"/>
              <a:pPr fontAlgn="base">
                <a:spcBef>
                  <a:spcPct val="0"/>
                </a:spcBef>
                <a:spcAft>
                  <a:spcPct val="0"/>
                </a:spcAft>
              </a:pPr>
              <a:t>70</a:t>
            </a:fld>
            <a:endParaRPr lang="en-US"/>
          </a:p>
        </p:txBody>
      </p:sp>
    </p:spTree>
    <p:extLst>
      <p:ext uri="{BB962C8B-B14F-4D97-AF65-F5344CB8AC3E}">
        <p14:creationId xmlns:p14="http://schemas.microsoft.com/office/powerpoint/2010/main" val="46518413"/>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1" name="Slide Image Placeholder 1"/>
          <p:cNvSpPr>
            <a:spLocks noGrp="1" noRot="1" noChangeAspect="1" noTextEdit="1"/>
          </p:cNvSpPr>
          <p:nvPr>
            <p:ph type="sldImg"/>
          </p:nvPr>
        </p:nvSpPr>
        <p:spPr bwMode="auto">
          <a:noFill/>
          <a:ln>
            <a:solidFill>
              <a:srgbClr val="000000"/>
            </a:solidFill>
            <a:miter lim="800000"/>
            <a:headEnd/>
            <a:tailEnd/>
          </a:ln>
        </p:spPr>
      </p:sp>
      <p:sp>
        <p:nvSpPr>
          <p:cNvPr id="128002"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128003"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DBCFBF51-A0EF-4945-B52D-DE92AE952E34}" type="slidenum">
              <a:rPr lang="en-US"/>
              <a:pPr fontAlgn="base">
                <a:spcBef>
                  <a:spcPct val="0"/>
                </a:spcBef>
                <a:spcAft>
                  <a:spcPct val="0"/>
                </a:spcAft>
              </a:pPr>
              <a:t>71</a:t>
            </a:fld>
            <a:endParaRPr lang="en-US"/>
          </a:p>
        </p:txBody>
      </p:sp>
    </p:spTree>
    <p:extLst>
      <p:ext uri="{BB962C8B-B14F-4D97-AF65-F5344CB8AC3E}">
        <p14:creationId xmlns:p14="http://schemas.microsoft.com/office/powerpoint/2010/main" val="330605774"/>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49" name="Slide Image Placeholder 1"/>
          <p:cNvSpPr>
            <a:spLocks noGrp="1" noRot="1" noChangeAspect="1" noTextEdit="1"/>
          </p:cNvSpPr>
          <p:nvPr>
            <p:ph type="sldImg"/>
          </p:nvPr>
        </p:nvSpPr>
        <p:spPr bwMode="auto">
          <a:noFill/>
          <a:ln>
            <a:solidFill>
              <a:srgbClr val="000000"/>
            </a:solidFill>
            <a:miter lim="800000"/>
            <a:headEnd/>
            <a:tailEnd/>
          </a:ln>
        </p:spPr>
      </p:sp>
      <p:sp>
        <p:nvSpPr>
          <p:cNvPr id="130050"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13005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CBFEEF69-D3B4-4035-BE77-5456C786BAEB}" type="slidenum">
              <a:rPr lang="en-US"/>
              <a:pPr fontAlgn="base">
                <a:spcBef>
                  <a:spcPct val="0"/>
                </a:spcBef>
                <a:spcAft>
                  <a:spcPct val="0"/>
                </a:spcAft>
              </a:pPr>
              <a:t>72</a:t>
            </a:fld>
            <a:endParaRPr lang="en-US"/>
          </a:p>
        </p:txBody>
      </p:sp>
    </p:spTree>
    <p:extLst>
      <p:ext uri="{BB962C8B-B14F-4D97-AF65-F5344CB8AC3E}">
        <p14:creationId xmlns:p14="http://schemas.microsoft.com/office/powerpoint/2010/main" val="556884382"/>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7" name="Slide Image Placeholder 1"/>
          <p:cNvSpPr>
            <a:spLocks noGrp="1" noRot="1" noChangeAspect="1" noTextEdit="1"/>
          </p:cNvSpPr>
          <p:nvPr>
            <p:ph type="sldImg"/>
          </p:nvPr>
        </p:nvSpPr>
        <p:spPr bwMode="auto">
          <a:noFill/>
          <a:ln>
            <a:solidFill>
              <a:srgbClr val="000000"/>
            </a:solidFill>
            <a:miter lim="800000"/>
            <a:headEnd/>
            <a:tailEnd/>
          </a:ln>
        </p:spPr>
      </p:sp>
      <p:sp>
        <p:nvSpPr>
          <p:cNvPr id="132098"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132099"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C567BFE4-5C66-4BE5-9596-72EAD4A85570}" type="slidenum">
              <a:rPr lang="en-US"/>
              <a:pPr fontAlgn="base">
                <a:spcBef>
                  <a:spcPct val="0"/>
                </a:spcBef>
                <a:spcAft>
                  <a:spcPct val="0"/>
                </a:spcAft>
              </a:pPr>
              <a:t>73</a:t>
            </a:fld>
            <a:endParaRPr lang="en-US"/>
          </a:p>
        </p:txBody>
      </p:sp>
    </p:spTree>
    <p:extLst>
      <p:ext uri="{BB962C8B-B14F-4D97-AF65-F5344CB8AC3E}">
        <p14:creationId xmlns:p14="http://schemas.microsoft.com/office/powerpoint/2010/main" val="1846307785"/>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5" name="Slide Image Placeholder 1"/>
          <p:cNvSpPr>
            <a:spLocks noGrp="1" noRot="1" noChangeAspect="1" noTextEdit="1"/>
          </p:cNvSpPr>
          <p:nvPr>
            <p:ph type="sldImg"/>
          </p:nvPr>
        </p:nvSpPr>
        <p:spPr bwMode="auto">
          <a:noFill/>
          <a:ln>
            <a:solidFill>
              <a:srgbClr val="000000"/>
            </a:solidFill>
            <a:miter lim="800000"/>
            <a:headEnd/>
            <a:tailEnd/>
          </a:ln>
        </p:spPr>
      </p:sp>
      <p:sp>
        <p:nvSpPr>
          <p:cNvPr id="134146"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134147"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6CAFBF4E-9D69-49DA-A46F-09207CC47031}" type="slidenum">
              <a:rPr lang="en-US"/>
              <a:pPr fontAlgn="base">
                <a:spcBef>
                  <a:spcPct val="0"/>
                </a:spcBef>
                <a:spcAft>
                  <a:spcPct val="0"/>
                </a:spcAft>
              </a:pPr>
              <a:t>74</a:t>
            </a:fld>
            <a:endParaRPr lang="en-US"/>
          </a:p>
        </p:txBody>
      </p:sp>
    </p:spTree>
    <p:extLst>
      <p:ext uri="{BB962C8B-B14F-4D97-AF65-F5344CB8AC3E}">
        <p14:creationId xmlns:p14="http://schemas.microsoft.com/office/powerpoint/2010/main" val="580697891"/>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3" name="Slide Image Placeholder 1"/>
          <p:cNvSpPr>
            <a:spLocks noGrp="1" noRot="1" noChangeAspect="1" noTextEdit="1"/>
          </p:cNvSpPr>
          <p:nvPr>
            <p:ph type="sldImg"/>
          </p:nvPr>
        </p:nvSpPr>
        <p:spPr bwMode="auto">
          <a:noFill/>
          <a:ln>
            <a:solidFill>
              <a:srgbClr val="000000"/>
            </a:solidFill>
            <a:miter lim="800000"/>
            <a:headEnd/>
            <a:tailEnd/>
          </a:ln>
        </p:spPr>
      </p:sp>
      <p:sp>
        <p:nvSpPr>
          <p:cNvPr id="136194"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136195"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0D255886-93BB-4614-B2FC-C5CA5EE7832B}" type="slidenum">
              <a:rPr lang="en-US"/>
              <a:pPr fontAlgn="base">
                <a:spcBef>
                  <a:spcPct val="0"/>
                </a:spcBef>
                <a:spcAft>
                  <a:spcPct val="0"/>
                </a:spcAft>
              </a:pPr>
              <a:t>75</a:t>
            </a:fld>
            <a:endParaRPr lang="en-US"/>
          </a:p>
        </p:txBody>
      </p:sp>
    </p:spTree>
    <p:extLst>
      <p:ext uri="{BB962C8B-B14F-4D97-AF65-F5344CB8AC3E}">
        <p14:creationId xmlns:p14="http://schemas.microsoft.com/office/powerpoint/2010/main" val="346907607"/>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1" name="Slide Image Placeholder 1"/>
          <p:cNvSpPr>
            <a:spLocks noGrp="1" noRot="1" noChangeAspect="1" noTextEdit="1"/>
          </p:cNvSpPr>
          <p:nvPr>
            <p:ph type="sldImg"/>
          </p:nvPr>
        </p:nvSpPr>
        <p:spPr bwMode="auto">
          <a:noFill/>
          <a:ln>
            <a:solidFill>
              <a:srgbClr val="000000"/>
            </a:solidFill>
            <a:miter lim="800000"/>
            <a:headEnd/>
            <a:tailEnd/>
          </a:ln>
        </p:spPr>
      </p:sp>
      <p:sp>
        <p:nvSpPr>
          <p:cNvPr id="138242"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138243"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8BBED324-4142-4596-848A-6AE39212584E}" type="slidenum">
              <a:rPr lang="en-US"/>
              <a:pPr fontAlgn="base">
                <a:spcBef>
                  <a:spcPct val="0"/>
                </a:spcBef>
                <a:spcAft>
                  <a:spcPct val="0"/>
                </a:spcAft>
              </a:pPr>
              <a:t>76</a:t>
            </a:fld>
            <a:endParaRPr lang="en-US"/>
          </a:p>
        </p:txBody>
      </p:sp>
    </p:spTree>
    <p:extLst>
      <p:ext uri="{BB962C8B-B14F-4D97-AF65-F5344CB8AC3E}">
        <p14:creationId xmlns:p14="http://schemas.microsoft.com/office/powerpoint/2010/main" val="676068170"/>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89" name="Slide Image Placeholder 1"/>
          <p:cNvSpPr>
            <a:spLocks noGrp="1" noRot="1" noChangeAspect="1" noTextEdit="1"/>
          </p:cNvSpPr>
          <p:nvPr>
            <p:ph type="sldImg"/>
          </p:nvPr>
        </p:nvSpPr>
        <p:spPr bwMode="auto">
          <a:noFill/>
          <a:ln>
            <a:solidFill>
              <a:srgbClr val="000000"/>
            </a:solidFill>
            <a:miter lim="800000"/>
            <a:headEnd/>
            <a:tailEnd/>
          </a:ln>
        </p:spPr>
      </p:sp>
      <p:sp>
        <p:nvSpPr>
          <p:cNvPr id="140290"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14029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B831414D-8B56-4D75-B66F-2C32B0624C0A}" type="slidenum">
              <a:rPr lang="en-US"/>
              <a:pPr fontAlgn="base">
                <a:spcBef>
                  <a:spcPct val="0"/>
                </a:spcBef>
                <a:spcAft>
                  <a:spcPct val="0"/>
                </a:spcAft>
              </a:pPr>
              <a:t>77</a:t>
            </a:fld>
            <a:endParaRPr lang="en-US"/>
          </a:p>
        </p:txBody>
      </p:sp>
    </p:spTree>
    <p:extLst>
      <p:ext uri="{BB962C8B-B14F-4D97-AF65-F5344CB8AC3E}">
        <p14:creationId xmlns:p14="http://schemas.microsoft.com/office/powerpoint/2010/main" val="1537164713"/>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7" name="Slide Image Placeholder 1"/>
          <p:cNvSpPr>
            <a:spLocks noGrp="1" noRot="1" noChangeAspect="1" noTextEdit="1"/>
          </p:cNvSpPr>
          <p:nvPr>
            <p:ph type="sldImg"/>
          </p:nvPr>
        </p:nvSpPr>
        <p:spPr bwMode="auto">
          <a:noFill/>
          <a:ln>
            <a:solidFill>
              <a:srgbClr val="000000"/>
            </a:solidFill>
            <a:miter lim="800000"/>
            <a:headEnd/>
            <a:tailEnd/>
          </a:ln>
        </p:spPr>
      </p:sp>
      <p:sp>
        <p:nvSpPr>
          <p:cNvPr id="142338"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142339"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878D7194-1251-42E2-8043-DFB62B452C25}" type="slidenum">
              <a:rPr lang="en-US"/>
              <a:pPr fontAlgn="base">
                <a:spcBef>
                  <a:spcPct val="0"/>
                </a:spcBef>
                <a:spcAft>
                  <a:spcPct val="0"/>
                </a:spcAft>
              </a:pPr>
              <a:t>78</a:t>
            </a:fld>
            <a:endParaRPr lang="en-US"/>
          </a:p>
        </p:txBody>
      </p:sp>
    </p:spTree>
    <p:extLst>
      <p:ext uri="{BB962C8B-B14F-4D97-AF65-F5344CB8AC3E}">
        <p14:creationId xmlns:p14="http://schemas.microsoft.com/office/powerpoint/2010/main" val="772546375"/>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5" name="Slide Image Placeholder 1"/>
          <p:cNvSpPr>
            <a:spLocks noGrp="1" noRot="1" noChangeAspect="1" noTextEdit="1"/>
          </p:cNvSpPr>
          <p:nvPr>
            <p:ph type="sldImg"/>
          </p:nvPr>
        </p:nvSpPr>
        <p:spPr bwMode="auto">
          <a:noFill/>
          <a:ln>
            <a:solidFill>
              <a:srgbClr val="000000"/>
            </a:solidFill>
            <a:miter lim="800000"/>
            <a:headEnd/>
            <a:tailEnd/>
          </a:ln>
        </p:spPr>
      </p:sp>
      <p:sp>
        <p:nvSpPr>
          <p:cNvPr id="144386"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144387"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B1323B1D-C6BF-4A99-9ABF-59F58C14744C}" type="slidenum">
              <a:rPr lang="en-US"/>
              <a:pPr fontAlgn="base">
                <a:spcBef>
                  <a:spcPct val="0"/>
                </a:spcBef>
                <a:spcAft>
                  <a:spcPct val="0"/>
                </a:spcAft>
              </a:pPr>
              <a:t>79</a:t>
            </a:fld>
            <a:endParaRPr lang="en-US"/>
          </a:p>
        </p:txBody>
      </p:sp>
    </p:spTree>
    <p:extLst>
      <p:ext uri="{BB962C8B-B14F-4D97-AF65-F5344CB8AC3E}">
        <p14:creationId xmlns:p14="http://schemas.microsoft.com/office/powerpoint/2010/main" val="87084984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Slide Image Placeholder 1"/>
          <p:cNvSpPr>
            <a:spLocks noGrp="1" noRot="1" noChangeAspect="1" noTextEdit="1"/>
          </p:cNvSpPr>
          <p:nvPr>
            <p:ph type="sldImg"/>
          </p:nvPr>
        </p:nvSpPr>
        <p:spPr bwMode="auto">
          <a:noFill/>
          <a:ln>
            <a:solidFill>
              <a:srgbClr val="000000"/>
            </a:solidFill>
            <a:miter lim="800000"/>
            <a:headEnd/>
            <a:tailEnd/>
          </a:ln>
        </p:spPr>
      </p:sp>
      <p:sp>
        <p:nvSpPr>
          <p:cNvPr id="25602"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25603"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CDB63F21-3FF3-4F29-916C-41D4B29F2661}" type="slidenum">
              <a:rPr lang="en-US"/>
              <a:pPr fontAlgn="base">
                <a:spcBef>
                  <a:spcPct val="0"/>
                </a:spcBef>
                <a:spcAft>
                  <a:spcPct val="0"/>
                </a:spcAft>
              </a:pPr>
              <a:t>8</a:t>
            </a:fld>
            <a:endParaRPr lang="en-US"/>
          </a:p>
        </p:txBody>
      </p:sp>
    </p:spTree>
    <p:extLst>
      <p:ext uri="{BB962C8B-B14F-4D97-AF65-F5344CB8AC3E}">
        <p14:creationId xmlns:p14="http://schemas.microsoft.com/office/powerpoint/2010/main" val="1402914741"/>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3" name="Slide Image Placeholder 1"/>
          <p:cNvSpPr>
            <a:spLocks noGrp="1" noRot="1" noChangeAspect="1" noTextEdit="1"/>
          </p:cNvSpPr>
          <p:nvPr>
            <p:ph type="sldImg"/>
          </p:nvPr>
        </p:nvSpPr>
        <p:spPr bwMode="auto">
          <a:noFill/>
          <a:ln>
            <a:solidFill>
              <a:srgbClr val="000000"/>
            </a:solidFill>
            <a:miter lim="800000"/>
            <a:headEnd/>
            <a:tailEnd/>
          </a:ln>
        </p:spPr>
      </p:sp>
      <p:sp>
        <p:nvSpPr>
          <p:cNvPr id="146434"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146435"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0220FB15-EAE5-422B-8EF6-561005E10B41}" type="slidenum">
              <a:rPr lang="en-US"/>
              <a:pPr fontAlgn="base">
                <a:spcBef>
                  <a:spcPct val="0"/>
                </a:spcBef>
                <a:spcAft>
                  <a:spcPct val="0"/>
                </a:spcAft>
              </a:pPr>
              <a:t>80</a:t>
            </a:fld>
            <a:endParaRPr lang="en-US"/>
          </a:p>
        </p:txBody>
      </p:sp>
    </p:spTree>
    <p:extLst>
      <p:ext uri="{BB962C8B-B14F-4D97-AF65-F5344CB8AC3E}">
        <p14:creationId xmlns:p14="http://schemas.microsoft.com/office/powerpoint/2010/main" val="1741034838"/>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1" name="Slide Image Placeholder 1"/>
          <p:cNvSpPr>
            <a:spLocks noGrp="1" noRot="1" noChangeAspect="1" noTextEdit="1"/>
          </p:cNvSpPr>
          <p:nvPr>
            <p:ph type="sldImg"/>
          </p:nvPr>
        </p:nvSpPr>
        <p:spPr bwMode="auto">
          <a:noFill/>
          <a:ln>
            <a:solidFill>
              <a:srgbClr val="000000"/>
            </a:solidFill>
            <a:miter lim="800000"/>
            <a:headEnd/>
            <a:tailEnd/>
          </a:ln>
        </p:spPr>
      </p:sp>
      <p:sp>
        <p:nvSpPr>
          <p:cNvPr id="148482"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148483"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F33AB728-ABB9-4ED5-AE22-3FB758D28CC3}" type="slidenum">
              <a:rPr lang="en-US"/>
              <a:pPr fontAlgn="base">
                <a:spcBef>
                  <a:spcPct val="0"/>
                </a:spcBef>
                <a:spcAft>
                  <a:spcPct val="0"/>
                </a:spcAft>
              </a:pPr>
              <a:t>81</a:t>
            </a:fld>
            <a:endParaRPr lang="en-US"/>
          </a:p>
        </p:txBody>
      </p:sp>
    </p:spTree>
    <p:extLst>
      <p:ext uri="{BB962C8B-B14F-4D97-AF65-F5344CB8AC3E}">
        <p14:creationId xmlns:p14="http://schemas.microsoft.com/office/powerpoint/2010/main" val="1440351125"/>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29" name="Slide Image Placeholder 1"/>
          <p:cNvSpPr>
            <a:spLocks noGrp="1" noRot="1" noChangeAspect="1" noTextEdit="1"/>
          </p:cNvSpPr>
          <p:nvPr>
            <p:ph type="sldImg"/>
          </p:nvPr>
        </p:nvSpPr>
        <p:spPr bwMode="auto">
          <a:noFill/>
          <a:ln>
            <a:solidFill>
              <a:srgbClr val="000000"/>
            </a:solidFill>
            <a:miter lim="800000"/>
            <a:headEnd/>
            <a:tailEnd/>
          </a:ln>
        </p:spPr>
      </p:sp>
      <p:sp>
        <p:nvSpPr>
          <p:cNvPr id="150530"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15053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AADEF9E5-B4C7-461D-9CCA-AF348F52EE84}" type="slidenum">
              <a:rPr lang="en-US"/>
              <a:pPr fontAlgn="base">
                <a:spcBef>
                  <a:spcPct val="0"/>
                </a:spcBef>
                <a:spcAft>
                  <a:spcPct val="0"/>
                </a:spcAft>
              </a:pPr>
              <a:t>82</a:t>
            </a:fld>
            <a:endParaRPr lang="en-US"/>
          </a:p>
        </p:txBody>
      </p:sp>
    </p:spTree>
    <p:extLst>
      <p:ext uri="{BB962C8B-B14F-4D97-AF65-F5344CB8AC3E}">
        <p14:creationId xmlns:p14="http://schemas.microsoft.com/office/powerpoint/2010/main" val="28351327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Slide Image Placeholder 1"/>
          <p:cNvSpPr>
            <a:spLocks noGrp="1" noRot="1" noChangeAspect="1" noTextEdit="1"/>
          </p:cNvSpPr>
          <p:nvPr>
            <p:ph type="sldImg"/>
          </p:nvPr>
        </p:nvSpPr>
        <p:spPr bwMode="auto">
          <a:noFill/>
          <a:ln>
            <a:solidFill>
              <a:srgbClr val="000000"/>
            </a:solidFill>
            <a:miter lim="800000"/>
            <a:headEnd/>
            <a:tailEnd/>
          </a:ln>
        </p:spPr>
      </p:sp>
      <p:sp>
        <p:nvSpPr>
          <p:cNvPr id="25602"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25603"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CDB63F21-3FF3-4F29-916C-41D4B29F2661}" type="slidenum">
              <a:rPr lang="en-US"/>
              <a:pPr fontAlgn="base">
                <a:spcBef>
                  <a:spcPct val="0"/>
                </a:spcBef>
                <a:spcAft>
                  <a:spcPct val="0"/>
                </a:spcAft>
              </a:pPr>
              <a:t>9</a:t>
            </a:fld>
            <a:endParaRPr lang="en-US"/>
          </a:p>
        </p:txBody>
      </p:sp>
    </p:spTree>
    <p:extLst>
      <p:ext uri="{BB962C8B-B14F-4D97-AF65-F5344CB8AC3E}">
        <p14:creationId xmlns:p14="http://schemas.microsoft.com/office/powerpoint/2010/main" val="211437576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normAutofit/>
          </a:bodyPr>
          <a:lstStyle>
            <a:lvl1pPr>
              <a:defRPr sz="4000" b="1"/>
            </a:lvl1pPr>
          </a:lstStyle>
          <a:p>
            <a:r>
              <a:rPr lang="en-US" dirty="0"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b="1">
                <a:solidFill>
                  <a:schemeClr val="tx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4" name="Date Placeholder 3"/>
          <p:cNvSpPr>
            <a:spLocks noGrp="1"/>
          </p:cNvSpPr>
          <p:nvPr>
            <p:ph type="dt" sz="half" idx="10"/>
          </p:nvPr>
        </p:nvSpPr>
        <p:spPr/>
        <p:txBody>
          <a:bodyPr/>
          <a:lstStyle>
            <a:lvl1pPr>
              <a:defRPr/>
            </a:lvl1pPr>
          </a:lstStyle>
          <a:p>
            <a:pPr>
              <a:defRPr/>
            </a:pPr>
            <a:fld id="{A8308BFA-36F7-4826-BCB1-2918EBDDBFBE}" type="datetimeFigureOut">
              <a:rPr lang="en-US"/>
              <a:pPr>
                <a:defRPr/>
              </a:pPr>
              <a:t>7/3/17</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243B4B27-5543-4713-A264-DFDF5613C743}"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B9253A60-C54F-4F5C-9014-FAAD67456945}" type="datetimeFigureOut">
              <a:rPr lang="en-US"/>
              <a:pPr>
                <a:defRPr/>
              </a:pPr>
              <a:t>7/3/17</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64DD0936-4C7B-460C-B4DE-E2E117FED9A7}"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AA4785CC-A07A-437B-A43B-6784C60BA877}" type="datetimeFigureOut">
              <a:rPr lang="en-US"/>
              <a:pPr>
                <a:defRPr/>
              </a:pPr>
              <a:t>7/3/17</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65BCFCE6-6313-409F-9939-D573DC5930CA}"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A16E9F7E-CEBC-4BE0-AF91-DA03D80DF3E3}" type="datetimeFigureOut">
              <a:rPr lang="en-US"/>
              <a:pPr>
                <a:defRPr/>
              </a:pPr>
              <a:t>7/3/17</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625F6282-C81A-4BBD-A038-4772C0785763}"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795A8D59-7B6B-4AF1-9F7E-077F47E440F1}" type="datetimeFigureOut">
              <a:rPr lang="en-US"/>
              <a:pPr>
                <a:defRPr/>
              </a:pPr>
              <a:t>7/3/17</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E286E0FD-1F9C-4F68-ADEA-40ACAC069753}"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9F32A676-E7D6-47CB-9456-BEDDC1878C5A}" type="datetimeFigureOut">
              <a:rPr lang="en-US"/>
              <a:pPr>
                <a:defRPr/>
              </a:pPr>
              <a:t>7/3/17</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4E55EAF2-CFDE-48D2-9605-A8322F82A791}"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268C631D-1EDB-4BE4-B7A9-70CFE408E278}" type="datetimeFigureOut">
              <a:rPr lang="en-US"/>
              <a:pPr>
                <a:defRPr/>
              </a:pPr>
              <a:t>7/3/17</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4A2EDEF1-375B-4AAF-A0D0-222339B155E8}"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CAC614C8-2ADD-4176-9575-81B4E8192C1F}" type="datetimeFigureOut">
              <a:rPr lang="en-US"/>
              <a:pPr>
                <a:defRPr/>
              </a:pPr>
              <a:t>7/3/17</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7CF4BD42-3EE4-477D-B7E7-12EB0B06865B}"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CD3EADF6-A5F2-49F7-840F-F2E05337EFC0}" type="datetimeFigureOut">
              <a:rPr lang="en-US"/>
              <a:pPr>
                <a:defRPr/>
              </a:pPr>
              <a:t>7/3/17</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EE4A9BEF-5A1F-461B-BB9F-EBE80901210D}"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423873A2-779B-4E8F-BED6-BF81838186D0}" type="datetimeFigureOut">
              <a:rPr lang="en-US"/>
              <a:pPr>
                <a:defRPr/>
              </a:pPr>
              <a:t>7/3/17</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B2E688FE-3E49-46D6-982A-37D2E1017D09}"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8229BE4D-8D9F-4A62-A923-DE430B1424C3}" type="datetimeFigureOut">
              <a:rPr lang="en-US"/>
              <a:pPr>
                <a:defRPr/>
              </a:pPr>
              <a:t>7/3/17</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E77A836D-9A61-48B3-86D7-F28A2B6293E4}"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3" Type="http://schemas.openxmlformats.org/officeDocument/2006/relationships/image" Target="../media/image1.jpe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defRPr>
            </a:lvl1pPr>
          </a:lstStyle>
          <a:p>
            <a:pPr>
              <a:defRPr/>
            </a:pPr>
            <a:fld id="{C5DFF00E-7795-48E9-BDA6-AE8304A1C286}" type="datetimeFigureOut">
              <a:rPr lang="en-US"/>
              <a:pPr>
                <a:defRPr/>
              </a:pPr>
              <a:t>7/3/17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smtClean="0">
                <a:solidFill>
                  <a:schemeClr val="tx1">
                    <a:tint val="75000"/>
                  </a:schemeClr>
                </a:solidFill>
                <a:latin typeface="+mn-lt"/>
              </a:defRPr>
            </a:lvl1pPr>
          </a:lstStyle>
          <a:p>
            <a:pPr>
              <a:defRPr/>
            </a:pPr>
            <a:fld id="{7FEF07C6-BA1E-492C-8F4A-1820B6306812}"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fontAlgn="base">
        <a:spcBef>
          <a:spcPct val="0"/>
        </a:spcBef>
        <a:spcAft>
          <a:spcPct val="0"/>
        </a:spcAft>
        <a:defRPr sz="4000" b="1" kern="1200">
          <a:solidFill>
            <a:schemeClr val="bg1"/>
          </a:solidFill>
          <a:latin typeface="Arial"/>
          <a:ea typeface="+mj-ea"/>
          <a:cs typeface="Arial"/>
        </a:defRPr>
      </a:lvl1pPr>
      <a:lvl2pPr algn="ctr" defTabSz="457200" rtl="0" fontAlgn="base">
        <a:spcBef>
          <a:spcPct val="0"/>
        </a:spcBef>
        <a:spcAft>
          <a:spcPct val="0"/>
        </a:spcAft>
        <a:defRPr sz="4000" b="1">
          <a:solidFill>
            <a:schemeClr val="bg1"/>
          </a:solidFill>
          <a:latin typeface="Arial" charset="0"/>
          <a:cs typeface="Arial" charset="0"/>
        </a:defRPr>
      </a:lvl2pPr>
      <a:lvl3pPr algn="ctr" defTabSz="457200" rtl="0" fontAlgn="base">
        <a:spcBef>
          <a:spcPct val="0"/>
        </a:spcBef>
        <a:spcAft>
          <a:spcPct val="0"/>
        </a:spcAft>
        <a:defRPr sz="4000" b="1">
          <a:solidFill>
            <a:schemeClr val="bg1"/>
          </a:solidFill>
          <a:latin typeface="Arial" charset="0"/>
          <a:cs typeface="Arial" charset="0"/>
        </a:defRPr>
      </a:lvl3pPr>
      <a:lvl4pPr algn="ctr" defTabSz="457200" rtl="0" fontAlgn="base">
        <a:spcBef>
          <a:spcPct val="0"/>
        </a:spcBef>
        <a:spcAft>
          <a:spcPct val="0"/>
        </a:spcAft>
        <a:defRPr sz="4000" b="1">
          <a:solidFill>
            <a:schemeClr val="bg1"/>
          </a:solidFill>
          <a:latin typeface="Arial" charset="0"/>
          <a:cs typeface="Arial" charset="0"/>
        </a:defRPr>
      </a:lvl4pPr>
      <a:lvl5pPr algn="ctr" defTabSz="457200" rtl="0" fontAlgn="base">
        <a:spcBef>
          <a:spcPct val="0"/>
        </a:spcBef>
        <a:spcAft>
          <a:spcPct val="0"/>
        </a:spcAft>
        <a:defRPr sz="4000" b="1">
          <a:solidFill>
            <a:schemeClr val="bg1"/>
          </a:solidFill>
          <a:latin typeface="Arial" charset="0"/>
          <a:cs typeface="Arial" charset="0"/>
        </a:defRPr>
      </a:lvl5pPr>
      <a:lvl6pPr marL="457200" algn="ctr" defTabSz="457200" rtl="0" fontAlgn="base">
        <a:spcBef>
          <a:spcPct val="0"/>
        </a:spcBef>
        <a:spcAft>
          <a:spcPct val="0"/>
        </a:spcAft>
        <a:defRPr sz="4000" b="1">
          <a:solidFill>
            <a:schemeClr val="bg1"/>
          </a:solidFill>
          <a:latin typeface="Arial" charset="0"/>
          <a:cs typeface="Arial" charset="0"/>
        </a:defRPr>
      </a:lvl6pPr>
      <a:lvl7pPr marL="914400" algn="ctr" defTabSz="457200" rtl="0" fontAlgn="base">
        <a:spcBef>
          <a:spcPct val="0"/>
        </a:spcBef>
        <a:spcAft>
          <a:spcPct val="0"/>
        </a:spcAft>
        <a:defRPr sz="4000" b="1">
          <a:solidFill>
            <a:schemeClr val="bg1"/>
          </a:solidFill>
          <a:latin typeface="Arial" charset="0"/>
          <a:cs typeface="Arial" charset="0"/>
        </a:defRPr>
      </a:lvl7pPr>
      <a:lvl8pPr marL="1371600" algn="ctr" defTabSz="457200" rtl="0" fontAlgn="base">
        <a:spcBef>
          <a:spcPct val="0"/>
        </a:spcBef>
        <a:spcAft>
          <a:spcPct val="0"/>
        </a:spcAft>
        <a:defRPr sz="4000" b="1">
          <a:solidFill>
            <a:schemeClr val="bg1"/>
          </a:solidFill>
          <a:latin typeface="Arial" charset="0"/>
          <a:cs typeface="Arial" charset="0"/>
        </a:defRPr>
      </a:lvl8pPr>
      <a:lvl9pPr marL="1828800" algn="ctr" defTabSz="457200" rtl="0" fontAlgn="base">
        <a:spcBef>
          <a:spcPct val="0"/>
        </a:spcBef>
        <a:spcAft>
          <a:spcPct val="0"/>
        </a:spcAft>
        <a:defRPr sz="4000" b="1">
          <a:solidFill>
            <a:schemeClr val="bg1"/>
          </a:solidFill>
          <a:latin typeface="Arial" charset="0"/>
          <a:cs typeface="Arial" charset="0"/>
        </a:defRPr>
      </a:lvl9pPr>
    </p:titleStyle>
    <p:bodyStyle>
      <a:lvl1pPr marL="342900" indent="-342900" algn="l" defTabSz="457200" rtl="0" fontAlgn="base">
        <a:spcBef>
          <a:spcPct val="20000"/>
        </a:spcBef>
        <a:spcAft>
          <a:spcPct val="0"/>
        </a:spcAft>
        <a:buClr>
          <a:srgbClr val="8EB4E3"/>
        </a:buClr>
        <a:buFont typeface="Arial" charset="0"/>
        <a:buChar char="•"/>
        <a:defRPr sz="3200" b="1" kern="1200">
          <a:solidFill>
            <a:schemeClr val="bg1"/>
          </a:solidFill>
          <a:latin typeface="Arial"/>
          <a:ea typeface="+mn-ea"/>
          <a:cs typeface="Arial"/>
        </a:defRPr>
      </a:lvl1pPr>
      <a:lvl2pPr marL="742950" indent="-285750" algn="l" defTabSz="457200" rtl="0" fontAlgn="base">
        <a:spcBef>
          <a:spcPct val="20000"/>
        </a:spcBef>
        <a:spcAft>
          <a:spcPct val="0"/>
        </a:spcAft>
        <a:buClr>
          <a:srgbClr val="8EB4E3"/>
        </a:buClr>
        <a:buFont typeface="Arial" charset="0"/>
        <a:buChar char="–"/>
        <a:defRPr sz="2800" b="1" kern="1200">
          <a:solidFill>
            <a:schemeClr val="bg1"/>
          </a:solidFill>
          <a:latin typeface="Arial"/>
          <a:ea typeface="+mn-ea"/>
          <a:cs typeface="Arial"/>
        </a:defRPr>
      </a:lvl2pPr>
      <a:lvl3pPr marL="1143000" indent="-228600" algn="l" defTabSz="457200" rtl="0" fontAlgn="base">
        <a:spcBef>
          <a:spcPct val="20000"/>
        </a:spcBef>
        <a:spcAft>
          <a:spcPct val="0"/>
        </a:spcAft>
        <a:buClr>
          <a:srgbClr val="8EB4E3"/>
        </a:buClr>
        <a:buFont typeface="Arial" charset="0"/>
        <a:buChar char="•"/>
        <a:defRPr sz="2400" b="1" kern="1200">
          <a:solidFill>
            <a:schemeClr val="bg1"/>
          </a:solidFill>
          <a:latin typeface="Arial"/>
          <a:ea typeface="+mn-ea"/>
          <a:cs typeface="Arial"/>
        </a:defRPr>
      </a:lvl3pPr>
      <a:lvl4pPr marL="1600200" indent="-228600" algn="l" defTabSz="457200" rtl="0" fontAlgn="base">
        <a:spcBef>
          <a:spcPct val="20000"/>
        </a:spcBef>
        <a:spcAft>
          <a:spcPct val="0"/>
        </a:spcAft>
        <a:buClr>
          <a:srgbClr val="8EB4E3"/>
        </a:buClr>
        <a:buFont typeface="Arial" charset="0"/>
        <a:buChar char="–"/>
        <a:defRPr sz="2000" b="1" kern="1200">
          <a:solidFill>
            <a:schemeClr val="bg1"/>
          </a:solidFill>
          <a:latin typeface="Arial"/>
          <a:ea typeface="+mn-ea"/>
          <a:cs typeface="Arial"/>
        </a:defRPr>
      </a:lvl4pPr>
      <a:lvl5pPr marL="2057400" indent="-228600" algn="l" defTabSz="457200" rtl="0" fontAlgn="base">
        <a:spcBef>
          <a:spcPct val="20000"/>
        </a:spcBef>
        <a:spcAft>
          <a:spcPct val="0"/>
        </a:spcAft>
        <a:buClr>
          <a:srgbClr val="8EB4E3"/>
        </a:buClr>
        <a:buFont typeface="Arial" charset="0"/>
        <a:buChar char="»"/>
        <a:defRPr sz="2000" b="1" kern="1200">
          <a:solidFill>
            <a:schemeClr val="bg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4" Type="http://schemas.openxmlformats.org/officeDocument/2006/relationships/image" Target="../media/image3.png"/><Relationship Id="rId5" Type="http://schemas.openxmlformats.org/officeDocument/2006/relationships/image" Target="../media/image4.gif"/><Relationship Id="rId6" Type="http://schemas.openxmlformats.org/officeDocument/2006/relationships/image" Target="../media/image5.gif"/><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3" Type="http://schemas.openxmlformats.org/officeDocument/2006/relationships/image" Target="../media/image2.jpeg"/><Relationship Id="rId4" Type="http://schemas.openxmlformats.org/officeDocument/2006/relationships/image" Target="../media/image7.png"/><Relationship Id="rId5" Type="http://schemas.openxmlformats.org/officeDocument/2006/relationships/image" Target="../media/image8.jpeg"/><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3" Type="http://schemas.openxmlformats.org/officeDocument/2006/relationships/image" Target="../media/image2.jpeg"/><Relationship Id="rId4" Type="http://schemas.openxmlformats.org/officeDocument/2006/relationships/image" Target="../media/image7.png"/><Relationship Id="rId5" Type="http://schemas.openxmlformats.org/officeDocument/2006/relationships/image" Target="../media/image8.jpeg"/><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2.jpeg"/></Relationships>
</file>

<file path=ppt/slides/_rels/slide13.xml.rels><?xml version="1.0" encoding="UTF-8" standalone="yes"?>
<Relationships xmlns="http://schemas.openxmlformats.org/package/2006/relationships"><Relationship Id="rId3" Type="http://schemas.openxmlformats.org/officeDocument/2006/relationships/image" Target="../media/image2.jpeg"/><Relationship Id="rId4" Type="http://schemas.openxmlformats.org/officeDocument/2006/relationships/image" Target="../media/image15.jpeg"/><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3" Type="http://schemas.openxmlformats.org/officeDocument/2006/relationships/image" Target="../media/image2.jpeg"/><Relationship Id="rId4" Type="http://schemas.openxmlformats.org/officeDocument/2006/relationships/image" Target="../media/image16.jpeg"/><Relationship Id="rId5" Type="http://schemas.openxmlformats.org/officeDocument/2006/relationships/image" Target="../media/image17.png"/><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3" Type="http://schemas.openxmlformats.org/officeDocument/2006/relationships/image" Target="../media/image2.jpeg"/><Relationship Id="rId4" Type="http://schemas.openxmlformats.org/officeDocument/2006/relationships/image" Target="../media/image16.jpeg"/><Relationship Id="rId5" Type="http://schemas.openxmlformats.org/officeDocument/2006/relationships/image" Target="../media/image17.png"/><Relationship Id="rId6" Type="http://schemas.openxmlformats.org/officeDocument/2006/relationships/image" Target="../media/image18.png"/><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3" Type="http://schemas.openxmlformats.org/officeDocument/2006/relationships/image" Target="../media/image2.jpeg"/><Relationship Id="rId4" Type="http://schemas.openxmlformats.org/officeDocument/2006/relationships/image" Target="../media/image16.jpeg"/><Relationship Id="rId5" Type="http://schemas.openxmlformats.org/officeDocument/2006/relationships/image" Target="../media/image17.png"/><Relationship Id="rId6" Type="http://schemas.openxmlformats.org/officeDocument/2006/relationships/image" Target="../media/image18.png"/><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3" Type="http://schemas.openxmlformats.org/officeDocument/2006/relationships/image" Target="../media/image2.jpeg"/><Relationship Id="rId4" Type="http://schemas.openxmlformats.org/officeDocument/2006/relationships/image" Target="../media/image16.jpeg"/><Relationship Id="rId5" Type="http://schemas.openxmlformats.org/officeDocument/2006/relationships/image" Target="../media/image17.png"/><Relationship Id="rId6" Type="http://schemas.openxmlformats.org/officeDocument/2006/relationships/image" Target="../media/image18.png"/><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3" Type="http://schemas.openxmlformats.org/officeDocument/2006/relationships/image" Target="../media/image2.jpeg"/><Relationship Id="rId4" Type="http://schemas.openxmlformats.org/officeDocument/2006/relationships/image" Target="../media/image16.jpeg"/><Relationship Id="rId5" Type="http://schemas.openxmlformats.org/officeDocument/2006/relationships/image" Target="../media/image17.png"/><Relationship Id="rId6" Type="http://schemas.openxmlformats.org/officeDocument/2006/relationships/image" Target="../media/image18.png"/><Relationship Id="rId7" Type="http://schemas.openxmlformats.org/officeDocument/2006/relationships/image" Target="../media/image19.png"/><Relationship Id="rId1" Type="http://schemas.openxmlformats.org/officeDocument/2006/relationships/slideLayout" Target="../slideLayouts/slideLayout2.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3" Type="http://schemas.openxmlformats.org/officeDocument/2006/relationships/image" Target="../media/image2.jpeg"/><Relationship Id="rId4" Type="http://schemas.openxmlformats.org/officeDocument/2006/relationships/image" Target="../media/image16.jpeg"/><Relationship Id="rId5" Type="http://schemas.openxmlformats.org/officeDocument/2006/relationships/image" Target="../media/image20.png"/><Relationship Id="rId1" Type="http://schemas.openxmlformats.org/officeDocument/2006/relationships/slideLayout" Target="../slideLayouts/slideLayout2.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4" Type="http://schemas.openxmlformats.org/officeDocument/2006/relationships/image" Target="../media/image6.png"/><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3" Type="http://schemas.openxmlformats.org/officeDocument/2006/relationships/image" Target="../media/image2.jpeg"/><Relationship Id="rId4" Type="http://schemas.openxmlformats.org/officeDocument/2006/relationships/image" Target="../media/image16.jpeg"/><Relationship Id="rId5" Type="http://schemas.openxmlformats.org/officeDocument/2006/relationships/image" Target="../media/image20.png"/><Relationship Id="rId6" Type="http://schemas.openxmlformats.org/officeDocument/2006/relationships/image" Target="../media/image18.png"/><Relationship Id="rId1" Type="http://schemas.openxmlformats.org/officeDocument/2006/relationships/slideLayout" Target="../slideLayouts/slideLayout2.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3" Type="http://schemas.openxmlformats.org/officeDocument/2006/relationships/image" Target="../media/image2.jpeg"/><Relationship Id="rId4" Type="http://schemas.openxmlformats.org/officeDocument/2006/relationships/image" Target="../media/image16.jpeg"/><Relationship Id="rId5" Type="http://schemas.openxmlformats.org/officeDocument/2006/relationships/image" Target="../media/image20.png"/><Relationship Id="rId6" Type="http://schemas.openxmlformats.org/officeDocument/2006/relationships/image" Target="../media/image18.png"/><Relationship Id="rId7" Type="http://schemas.openxmlformats.org/officeDocument/2006/relationships/image" Target="../media/image19.png"/><Relationship Id="rId1" Type="http://schemas.openxmlformats.org/officeDocument/2006/relationships/slideLayout" Target="../slideLayouts/slideLayout2.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3" Type="http://schemas.openxmlformats.org/officeDocument/2006/relationships/image" Target="../media/image2.jpeg"/><Relationship Id="rId4" Type="http://schemas.openxmlformats.org/officeDocument/2006/relationships/image" Target="../media/image16.jpeg"/><Relationship Id="rId5" Type="http://schemas.openxmlformats.org/officeDocument/2006/relationships/image" Target="../media/image21.png"/><Relationship Id="rId1" Type="http://schemas.openxmlformats.org/officeDocument/2006/relationships/slideLayout" Target="../slideLayouts/slideLayout2.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3" Type="http://schemas.openxmlformats.org/officeDocument/2006/relationships/image" Target="../media/image2.jpeg"/><Relationship Id="rId4" Type="http://schemas.openxmlformats.org/officeDocument/2006/relationships/image" Target="../media/image16.jpeg"/><Relationship Id="rId1" Type="http://schemas.openxmlformats.org/officeDocument/2006/relationships/slideLayout" Target="../slideLayouts/slideLayout2.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3" Type="http://schemas.openxmlformats.org/officeDocument/2006/relationships/image" Target="../media/image2.jpeg"/><Relationship Id="rId4" Type="http://schemas.openxmlformats.org/officeDocument/2006/relationships/image" Target="../media/image16.jpeg"/><Relationship Id="rId5" Type="http://schemas.openxmlformats.org/officeDocument/2006/relationships/image" Target="../media/image17.png"/><Relationship Id="rId6" Type="http://schemas.openxmlformats.org/officeDocument/2006/relationships/image" Target="../media/image21.png"/><Relationship Id="rId7" Type="http://schemas.openxmlformats.org/officeDocument/2006/relationships/image" Target="../media/image20.png"/><Relationship Id="rId8" Type="http://schemas.openxmlformats.org/officeDocument/2006/relationships/image" Target="../media/image22.png"/><Relationship Id="rId1" Type="http://schemas.openxmlformats.org/officeDocument/2006/relationships/slideLayout" Target="../slideLayouts/slideLayout2.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 Id="rId3" Type="http://schemas.openxmlformats.org/officeDocument/2006/relationships/image" Target="../media/image2.jpeg"/></Relationships>
</file>

<file path=ppt/slides/_rels/slide26.xml.rels><?xml version="1.0" encoding="UTF-8" standalone="yes"?>
<Relationships xmlns="http://schemas.openxmlformats.org/package/2006/relationships"><Relationship Id="rId3" Type="http://schemas.openxmlformats.org/officeDocument/2006/relationships/image" Target="../media/image2.jpeg"/><Relationship Id="rId4" Type="http://schemas.openxmlformats.org/officeDocument/2006/relationships/image" Target="../media/image23.png"/><Relationship Id="rId1" Type="http://schemas.openxmlformats.org/officeDocument/2006/relationships/slideLayout" Target="../slideLayouts/slideLayout2.xml"/><Relationship Id="rId2"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3" Type="http://schemas.openxmlformats.org/officeDocument/2006/relationships/image" Target="../media/image2.jpeg"/><Relationship Id="rId4" Type="http://schemas.openxmlformats.org/officeDocument/2006/relationships/image" Target="../media/image7.png"/><Relationship Id="rId5" Type="http://schemas.openxmlformats.org/officeDocument/2006/relationships/image" Target="../media/image23.png"/><Relationship Id="rId1" Type="http://schemas.openxmlformats.org/officeDocument/2006/relationships/slideLayout" Target="../slideLayouts/slideLayout2.xml"/><Relationship Id="rId2"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3" Type="http://schemas.openxmlformats.org/officeDocument/2006/relationships/image" Target="../media/image2.jpeg"/><Relationship Id="rId4" Type="http://schemas.openxmlformats.org/officeDocument/2006/relationships/image" Target="../media/image7.png"/><Relationship Id="rId5" Type="http://schemas.openxmlformats.org/officeDocument/2006/relationships/image" Target="../media/image23.png"/><Relationship Id="rId1" Type="http://schemas.openxmlformats.org/officeDocument/2006/relationships/slideLayout" Target="../slideLayouts/slideLayout2.xml"/><Relationship Id="rId2" Type="http://schemas.openxmlformats.org/officeDocument/2006/relationships/notesSlide" Target="../notesSlides/notesSlide28.xml"/></Relationships>
</file>

<file path=ppt/slides/_rels/slide29.xml.rels><?xml version="1.0" encoding="UTF-8" standalone="yes"?>
<Relationships xmlns="http://schemas.openxmlformats.org/package/2006/relationships"><Relationship Id="rId3" Type="http://schemas.openxmlformats.org/officeDocument/2006/relationships/image" Target="../media/image2.jpeg"/><Relationship Id="rId4" Type="http://schemas.openxmlformats.org/officeDocument/2006/relationships/image" Target="../media/image7.png"/><Relationship Id="rId5" Type="http://schemas.openxmlformats.org/officeDocument/2006/relationships/image" Target="../media/image23.png"/><Relationship Id="rId1" Type="http://schemas.openxmlformats.org/officeDocument/2006/relationships/slideLayout" Target="../slideLayouts/slideLayout2.xml"/><Relationship Id="rId2" Type="http://schemas.openxmlformats.org/officeDocument/2006/relationships/notesSlide" Target="../notesSlides/notesSlide29.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4" Type="http://schemas.openxmlformats.org/officeDocument/2006/relationships/image" Target="../media/image7.png"/><Relationship Id="rId5" Type="http://schemas.openxmlformats.org/officeDocument/2006/relationships/image" Target="../media/image8.jpeg"/><Relationship Id="rId6" Type="http://schemas.openxmlformats.org/officeDocument/2006/relationships/image" Target="../media/image9.png"/><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3" Type="http://schemas.openxmlformats.org/officeDocument/2006/relationships/image" Target="../media/image2.jpeg"/><Relationship Id="rId4" Type="http://schemas.openxmlformats.org/officeDocument/2006/relationships/image" Target="../media/image7.png"/><Relationship Id="rId5" Type="http://schemas.openxmlformats.org/officeDocument/2006/relationships/image" Target="../media/image24.jpeg"/><Relationship Id="rId1" Type="http://schemas.openxmlformats.org/officeDocument/2006/relationships/slideLayout" Target="../slideLayouts/slideLayout2.xml"/><Relationship Id="rId2" Type="http://schemas.openxmlformats.org/officeDocument/2006/relationships/notesSlide" Target="../notesSlides/notesSlide30.xml"/></Relationships>
</file>

<file path=ppt/slides/_rels/slide31.xml.rels><?xml version="1.0" encoding="UTF-8" standalone="yes"?>
<Relationships xmlns="http://schemas.openxmlformats.org/package/2006/relationships"><Relationship Id="rId3" Type="http://schemas.openxmlformats.org/officeDocument/2006/relationships/image" Target="../media/image2.jpeg"/><Relationship Id="rId4" Type="http://schemas.openxmlformats.org/officeDocument/2006/relationships/image" Target="../media/image7.png"/><Relationship Id="rId5" Type="http://schemas.openxmlformats.org/officeDocument/2006/relationships/image" Target="../media/image24.jpeg"/><Relationship Id="rId6" Type="http://schemas.openxmlformats.org/officeDocument/2006/relationships/image" Target="../media/image25.png"/><Relationship Id="rId1" Type="http://schemas.openxmlformats.org/officeDocument/2006/relationships/slideLayout" Target="../slideLayouts/slideLayout2.xml"/><Relationship Id="rId2" Type="http://schemas.openxmlformats.org/officeDocument/2006/relationships/notesSlide" Target="../notesSlides/notesSlide31.xml"/></Relationships>
</file>

<file path=ppt/slides/_rels/slide32.xml.rels><?xml version="1.0" encoding="UTF-8" standalone="yes"?>
<Relationships xmlns="http://schemas.openxmlformats.org/package/2006/relationships"><Relationship Id="rId3" Type="http://schemas.openxmlformats.org/officeDocument/2006/relationships/image" Target="../media/image2.jpeg"/><Relationship Id="rId4" Type="http://schemas.openxmlformats.org/officeDocument/2006/relationships/image" Target="../media/image7.png"/><Relationship Id="rId5" Type="http://schemas.openxmlformats.org/officeDocument/2006/relationships/image" Target="../media/image24.jpeg"/><Relationship Id="rId6" Type="http://schemas.openxmlformats.org/officeDocument/2006/relationships/image" Target="../media/image26.png"/><Relationship Id="rId1" Type="http://schemas.openxmlformats.org/officeDocument/2006/relationships/slideLayout" Target="../slideLayouts/slideLayout2.xml"/><Relationship Id="rId2" Type="http://schemas.openxmlformats.org/officeDocument/2006/relationships/notesSlide" Target="../notesSlides/notesSlide3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3.xml"/><Relationship Id="rId3" Type="http://schemas.openxmlformats.org/officeDocument/2006/relationships/image" Target="../media/image2.jpe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4.xml"/><Relationship Id="rId3" Type="http://schemas.openxmlformats.org/officeDocument/2006/relationships/image" Target="../media/image2.jpeg"/></Relationships>
</file>

<file path=ppt/slides/_rels/slide35.xml.rels><?xml version="1.0" encoding="UTF-8" standalone="yes"?>
<Relationships xmlns="http://schemas.openxmlformats.org/package/2006/relationships"><Relationship Id="rId3" Type="http://schemas.openxmlformats.org/officeDocument/2006/relationships/image" Target="../media/image2.jpeg"/><Relationship Id="rId4" Type="http://schemas.openxmlformats.org/officeDocument/2006/relationships/image" Target="../media/image27.png"/><Relationship Id="rId1" Type="http://schemas.openxmlformats.org/officeDocument/2006/relationships/slideLayout" Target="../slideLayouts/slideLayout2.xml"/><Relationship Id="rId2" Type="http://schemas.openxmlformats.org/officeDocument/2006/relationships/notesSlide" Target="../notesSlides/notesSlide35.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6.xml"/><Relationship Id="rId3" Type="http://schemas.openxmlformats.org/officeDocument/2006/relationships/image" Target="../media/image2.jpeg"/></Relationships>
</file>

<file path=ppt/slides/_rels/slide37.xml.rels><?xml version="1.0" encoding="UTF-8" standalone="yes"?>
<Relationships xmlns="http://schemas.openxmlformats.org/package/2006/relationships"><Relationship Id="rId3" Type="http://schemas.openxmlformats.org/officeDocument/2006/relationships/image" Target="../media/image2.jpeg"/><Relationship Id="rId4" Type="http://schemas.openxmlformats.org/officeDocument/2006/relationships/image" Target="../media/image28.png"/><Relationship Id="rId1" Type="http://schemas.openxmlformats.org/officeDocument/2006/relationships/slideLayout" Target="../slideLayouts/slideLayout2.xml"/><Relationship Id="rId2" Type="http://schemas.openxmlformats.org/officeDocument/2006/relationships/notesSlide" Target="../notesSlides/notesSlide37.xml"/></Relationships>
</file>

<file path=ppt/slides/_rels/slide38.xml.rels><?xml version="1.0" encoding="UTF-8" standalone="yes"?>
<Relationships xmlns="http://schemas.openxmlformats.org/package/2006/relationships"><Relationship Id="rId3" Type="http://schemas.openxmlformats.org/officeDocument/2006/relationships/image" Target="../media/image2.jpeg"/><Relationship Id="rId4" Type="http://schemas.openxmlformats.org/officeDocument/2006/relationships/image" Target="../media/image20.png"/><Relationship Id="rId1" Type="http://schemas.openxmlformats.org/officeDocument/2006/relationships/slideLayout" Target="../slideLayouts/slideLayout2.xml"/><Relationship Id="rId2" Type="http://schemas.openxmlformats.org/officeDocument/2006/relationships/notesSlide" Target="../notesSlides/notesSlide38.xml"/></Relationships>
</file>

<file path=ppt/slides/_rels/slide39.xml.rels><?xml version="1.0" encoding="UTF-8" standalone="yes"?>
<Relationships xmlns="http://schemas.openxmlformats.org/package/2006/relationships"><Relationship Id="rId3" Type="http://schemas.openxmlformats.org/officeDocument/2006/relationships/image" Target="../media/image2.jpeg"/><Relationship Id="rId4" Type="http://schemas.openxmlformats.org/officeDocument/2006/relationships/image" Target="../media/image17.png"/><Relationship Id="rId1" Type="http://schemas.openxmlformats.org/officeDocument/2006/relationships/slideLayout" Target="../slideLayouts/slideLayout2.xml"/><Relationship Id="rId2" Type="http://schemas.openxmlformats.org/officeDocument/2006/relationships/notesSlide" Target="../notesSlides/notesSlide39.xml"/></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4" Type="http://schemas.openxmlformats.org/officeDocument/2006/relationships/image" Target="../media/image7.png"/><Relationship Id="rId5" Type="http://schemas.openxmlformats.org/officeDocument/2006/relationships/image" Target="../media/image10.jpeg"/><Relationship Id="rId6" Type="http://schemas.openxmlformats.org/officeDocument/2006/relationships/image" Target="../media/image11.jpeg"/><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40.xml.rels><?xml version="1.0" encoding="UTF-8" standalone="yes"?>
<Relationships xmlns="http://schemas.openxmlformats.org/package/2006/relationships"><Relationship Id="rId3" Type="http://schemas.openxmlformats.org/officeDocument/2006/relationships/image" Target="../media/image2.jpeg"/><Relationship Id="rId4" Type="http://schemas.openxmlformats.org/officeDocument/2006/relationships/image" Target="../media/image21.png"/><Relationship Id="rId1" Type="http://schemas.openxmlformats.org/officeDocument/2006/relationships/slideLayout" Target="../slideLayouts/slideLayout2.xml"/><Relationship Id="rId2" Type="http://schemas.openxmlformats.org/officeDocument/2006/relationships/notesSlide" Target="../notesSlides/notesSlide40.xml"/></Relationships>
</file>

<file path=ppt/slides/_rels/slide41.xml.rels><?xml version="1.0" encoding="UTF-8" standalone="yes"?>
<Relationships xmlns="http://schemas.openxmlformats.org/package/2006/relationships"><Relationship Id="rId3" Type="http://schemas.openxmlformats.org/officeDocument/2006/relationships/image" Target="../media/image2.jpeg"/><Relationship Id="rId4" Type="http://schemas.openxmlformats.org/officeDocument/2006/relationships/image" Target="../media/image21.png"/><Relationship Id="rId1" Type="http://schemas.openxmlformats.org/officeDocument/2006/relationships/slideLayout" Target="../slideLayouts/slideLayout2.xml"/><Relationship Id="rId2" Type="http://schemas.openxmlformats.org/officeDocument/2006/relationships/notesSlide" Target="../notesSlides/notesSlide4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2.xml"/><Relationship Id="rId3" Type="http://schemas.openxmlformats.org/officeDocument/2006/relationships/image" Target="../media/image2.jpe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3.xml"/><Relationship Id="rId3" Type="http://schemas.openxmlformats.org/officeDocument/2006/relationships/image" Target="../media/image2.jpe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4.xml"/></Relationships>
</file>

<file path=ppt/slides/_rels/slide45.xml.rels><?xml version="1.0" encoding="UTF-8" standalone="yes"?>
<Relationships xmlns="http://schemas.openxmlformats.org/package/2006/relationships"><Relationship Id="rId3" Type="http://schemas.openxmlformats.org/officeDocument/2006/relationships/image" Target="../media/image2.jpeg"/><Relationship Id="rId4" Type="http://schemas.openxmlformats.org/officeDocument/2006/relationships/image" Target="../media/image7.png"/><Relationship Id="rId5" Type="http://schemas.openxmlformats.org/officeDocument/2006/relationships/image" Target="../media/image29.jpeg"/><Relationship Id="rId6" Type="http://schemas.openxmlformats.org/officeDocument/2006/relationships/image" Target="../media/image30.jpeg"/><Relationship Id="rId1" Type="http://schemas.openxmlformats.org/officeDocument/2006/relationships/slideLayout" Target="../slideLayouts/slideLayout2.xml"/><Relationship Id="rId2" Type="http://schemas.openxmlformats.org/officeDocument/2006/relationships/notesSlide" Target="../notesSlides/notesSlide45.xml"/></Relationships>
</file>

<file path=ppt/slides/_rels/slide46.xml.rels><?xml version="1.0" encoding="UTF-8" standalone="yes"?>
<Relationships xmlns="http://schemas.openxmlformats.org/package/2006/relationships"><Relationship Id="rId3" Type="http://schemas.openxmlformats.org/officeDocument/2006/relationships/image" Target="../media/image2.jpeg"/><Relationship Id="rId4" Type="http://schemas.openxmlformats.org/officeDocument/2006/relationships/image" Target="../media/image7.png"/><Relationship Id="rId5" Type="http://schemas.openxmlformats.org/officeDocument/2006/relationships/image" Target="../media/image31.jpeg"/><Relationship Id="rId1" Type="http://schemas.openxmlformats.org/officeDocument/2006/relationships/slideLayout" Target="../slideLayouts/slideLayout2.xml"/><Relationship Id="rId2" Type="http://schemas.openxmlformats.org/officeDocument/2006/relationships/notesSlide" Target="../notesSlides/notesSlide46.xml"/></Relationships>
</file>

<file path=ppt/slides/_rels/slide47.xml.rels><?xml version="1.0" encoding="UTF-8" standalone="yes"?>
<Relationships xmlns="http://schemas.openxmlformats.org/package/2006/relationships"><Relationship Id="rId3" Type="http://schemas.openxmlformats.org/officeDocument/2006/relationships/image" Target="../media/image2.jpeg"/><Relationship Id="rId4" Type="http://schemas.openxmlformats.org/officeDocument/2006/relationships/image" Target="../media/image7.png"/><Relationship Id="rId5" Type="http://schemas.openxmlformats.org/officeDocument/2006/relationships/image" Target="../media/image32.jpeg"/><Relationship Id="rId1" Type="http://schemas.openxmlformats.org/officeDocument/2006/relationships/slideLayout" Target="../slideLayouts/slideLayout2.xml"/><Relationship Id="rId2" Type="http://schemas.openxmlformats.org/officeDocument/2006/relationships/notesSlide" Target="../notesSlides/notesSlide4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8.xml"/><Relationship Id="rId3" Type="http://schemas.openxmlformats.org/officeDocument/2006/relationships/image" Target="../media/image2.jpeg"/></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9.xml"/><Relationship Id="rId3" Type="http://schemas.openxmlformats.org/officeDocument/2006/relationships/image" Target="../media/image2.jpeg"/></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4" Type="http://schemas.openxmlformats.org/officeDocument/2006/relationships/image" Target="../media/image7.png"/><Relationship Id="rId5" Type="http://schemas.openxmlformats.org/officeDocument/2006/relationships/image" Target="../media/image12.jpeg"/><Relationship Id="rId6" Type="http://schemas.openxmlformats.org/officeDocument/2006/relationships/image" Target="../media/image13.jpeg"/><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0.xml"/><Relationship Id="rId3" Type="http://schemas.openxmlformats.org/officeDocument/2006/relationships/image" Target="../media/image2.jpeg"/></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1.xml"/><Relationship Id="rId3" Type="http://schemas.openxmlformats.org/officeDocument/2006/relationships/image" Target="../media/image2.jpeg"/></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2.xml"/><Relationship Id="rId3" Type="http://schemas.openxmlformats.org/officeDocument/2006/relationships/image" Target="../media/image2.jpeg"/></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3.xml"/><Relationship Id="rId3" Type="http://schemas.openxmlformats.org/officeDocument/2006/relationships/image" Target="../media/image2.jpeg"/></Relationships>
</file>

<file path=ppt/slides/_rels/slide54.xml.rels><?xml version="1.0" encoding="UTF-8" standalone="yes"?>
<Relationships xmlns="http://schemas.openxmlformats.org/package/2006/relationships"><Relationship Id="rId3" Type="http://schemas.openxmlformats.org/officeDocument/2006/relationships/image" Target="../media/image2.jpeg"/><Relationship Id="rId4" Type="http://schemas.openxmlformats.org/officeDocument/2006/relationships/image" Target="../media/image7.png"/><Relationship Id="rId5" Type="http://schemas.openxmlformats.org/officeDocument/2006/relationships/image" Target="../media/image33.jpeg"/><Relationship Id="rId1" Type="http://schemas.openxmlformats.org/officeDocument/2006/relationships/slideLayout" Target="../slideLayouts/slideLayout2.xml"/><Relationship Id="rId2" Type="http://schemas.openxmlformats.org/officeDocument/2006/relationships/notesSlide" Target="../notesSlides/notesSlide54.xml"/></Relationships>
</file>

<file path=ppt/slides/_rels/slide55.xml.rels><?xml version="1.0" encoding="UTF-8" standalone="yes"?>
<Relationships xmlns="http://schemas.openxmlformats.org/package/2006/relationships"><Relationship Id="rId3" Type="http://schemas.openxmlformats.org/officeDocument/2006/relationships/image" Target="../media/image2.jpeg"/><Relationship Id="rId4" Type="http://schemas.openxmlformats.org/officeDocument/2006/relationships/image" Target="../media/image7.png"/><Relationship Id="rId5" Type="http://schemas.openxmlformats.org/officeDocument/2006/relationships/image" Target="../media/image34.jpeg"/><Relationship Id="rId1" Type="http://schemas.openxmlformats.org/officeDocument/2006/relationships/slideLayout" Target="../slideLayouts/slideLayout2.xml"/><Relationship Id="rId2" Type="http://schemas.openxmlformats.org/officeDocument/2006/relationships/notesSlide" Target="../notesSlides/notesSlide55.xml"/></Relationships>
</file>

<file path=ppt/slides/_rels/slide56.xml.rels><?xml version="1.0" encoding="UTF-8" standalone="yes"?>
<Relationships xmlns="http://schemas.openxmlformats.org/package/2006/relationships"><Relationship Id="rId3" Type="http://schemas.openxmlformats.org/officeDocument/2006/relationships/image" Target="../media/image2.jpeg"/><Relationship Id="rId4" Type="http://schemas.openxmlformats.org/officeDocument/2006/relationships/image" Target="../media/image7.png"/><Relationship Id="rId1" Type="http://schemas.openxmlformats.org/officeDocument/2006/relationships/slideLayout" Target="../slideLayouts/slideLayout2.xml"/><Relationship Id="rId2" Type="http://schemas.openxmlformats.org/officeDocument/2006/relationships/notesSlide" Target="../notesSlides/notesSlide56.xml"/></Relationships>
</file>

<file path=ppt/slides/_rels/slide57.xml.rels><?xml version="1.0" encoding="UTF-8" standalone="yes"?>
<Relationships xmlns="http://schemas.openxmlformats.org/package/2006/relationships"><Relationship Id="rId3" Type="http://schemas.openxmlformats.org/officeDocument/2006/relationships/image" Target="../media/image2.jpeg"/><Relationship Id="rId4" Type="http://schemas.openxmlformats.org/officeDocument/2006/relationships/image" Target="../media/image7.png"/><Relationship Id="rId5" Type="http://schemas.openxmlformats.org/officeDocument/2006/relationships/image" Target="../media/image35.png"/><Relationship Id="rId1" Type="http://schemas.openxmlformats.org/officeDocument/2006/relationships/slideLayout" Target="../slideLayouts/slideLayout2.xml"/><Relationship Id="rId2" Type="http://schemas.openxmlformats.org/officeDocument/2006/relationships/notesSlide" Target="../notesSlides/notesSlide57.xml"/></Relationships>
</file>

<file path=ppt/slides/_rels/slide58.xml.rels><?xml version="1.0" encoding="UTF-8" standalone="yes"?>
<Relationships xmlns="http://schemas.openxmlformats.org/package/2006/relationships"><Relationship Id="rId3" Type="http://schemas.openxmlformats.org/officeDocument/2006/relationships/image" Target="../media/image2.jpeg"/><Relationship Id="rId4" Type="http://schemas.openxmlformats.org/officeDocument/2006/relationships/image" Target="../media/image7.png"/><Relationship Id="rId5" Type="http://schemas.openxmlformats.org/officeDocument/2006/relationships/image" Target="../media/image34.jpeg"/><Relationship Id="rId1" Type="http://schemas.openxmlformats.org/officeDocument/2006/relationships/slideLayout" Target="../slideLayouts/slideLayout2.xml"/><Relationship Id="rId2" Type="http://schemas.openxmlformats.org/officeDocument/2006/relationships/notesSlide" Target="../notesSlides/notesSlide58.xml"/></Relationships>
</file>

<file path=ppt/slides/_rels/slide59.xml.rels><?xml version="1.0" encoding="UTF-8" standalone="yes"?>
<Relationships xmlns="http://schemas.openxmlformats.org/package/2006/relationships"><Relationship Id="rId3" Type="http://schemas.openxmlformats.org/officeDocument/2006/relationships/image" Target="../media/image2.jpeg"/><Relationship Id="rId4" Type="http://schemas.openxmlformats.org/officeDocument/2006/relationships/image" Target="../media/image7.png"/><Relationship Id="rId5" Type="http://schemas.openxmlformats.org/officeDocument/2006/relationships/image" Target="../media/image36.png"/><Relationship Id="rId1" Type="http://schemas.openxmlformats.org/officeDocument/2006/relationships/slideLayout" Target="../slideLayouts/slideLayout2.xml"/><Relationship Id="rId2" Type="http://schemas.openxmlformats.org/officeDocument/2006/relationships/notesSlide" Target="../notesSlides/notesSlide59.xml"/></Relationships>
</file>

<file path=ppt/slides/_rels/slide6.xml.rels><?xml version="1.0" encoding="UTF-8" standalone="yes"?>
<Relationships xmlns="http://schemas.openxmlformats.org/package/2006/relationships"><Relationship Id="rId3" Type="http://schemas.openxmlformats.org/officeDocument/2006/relationships/image" Target="../media/image2.jpeg"/><Relationship Id="rId4" Type="http://schemas.openxmlformats.org/officeDocument/2006/relationships/image" Target="../media/image7.png"/><Relationship Id="rId5" Type="http://schemas.openxmlformats.org/officeDocument/2006/relationships/image" Target="../media/image8.jpeg"/><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60.xml.rels><?xml version="1.0" encoding="UTF-8" standalone="yes"?>
<Relationships xmlns="http://schemas.openxmlformats.org/package/2006/relationships"><Relationship Id="rId3" Type="http://schemas.openxmlformats.org/officeDocument/2006/relationships/image" Target="../media/image2.jpeg"/><Relationship Id="rId4" Type="http://schemas.openxmlformats.org/officeDocument/2006/relationships/image" Target="../media/image7.png"/><Relationship Id="rId1" Type="http://schemas.openxmlformats.org/officeDocument/2006/relationships/slideLayout" Target="../slideLayouts/slideLayout2.xml"/><Relationship Id="rId2" Type="http://schemas.openxmlformats.org/officeDocument/2006/relationships/notesSlide" Target="../notesSlides/notesSlide60.xml"/></Relationships>
</file>

<file path=ppt/slides/_rels/slide61.xml.rels><?xml version="1.0" encoding="UTF-8" standalone="yes"?>
<Relationships xmlns="http://schemas.openxmlformats.org/package/2006/relationships"><Relationship Id="rId3" Type="http://schemas.openxmlformats.org/officeDocument/2006/relationships/image" Target="../media/image2.jpeg"/><Relationship Id="rId4" Type="http://schemas.openxmlformats.org/officeDocument/2006/relationships/image" Target="../media/image7.png"/><Relationship Id="rId1" Type="http://schemas.openxmlformats.org/officeDocument/2006/relationships/slideLayout" Target="../slideLayouts/slideLayout2.xml"/><Relationship Id="rId2" Type="http://schemas.openxmlformats.org/officeDocument/2006/relationships/notesSlide" Target="../notesSlides/notesSlide61.xml"/></Relationships>
</file>

<file path=ppt/slides/_rels/slide62.xml.rels><?xml version="1.0" encoding="UTF-8" standalone="yes"?>
<Relationships xmlns="http://schemas.openxmlformats.org/package/2006/relationships"><Relationship Id="rId3" Type="http://schemas.openxmlformats.org/officeDocument/2006/relationships/image" Target="../media/image2.jpeg"/><Relationship Id="rId4" Type="http://schemas.openxmlformats.org/officeDocument/2006/relationships/image" Target="../media/image7.png"/><Relationship Id="rId5" Type="http://schemas.openxmlformats.org/officeDocument/2006/relationships/image" Target="../media/image37.png"/><Relationship Id="rId6" Type="http://schemas.openxmlformats.org/officeDocument/2006/relationships/image" Target="../media/image38.png"/><Relationship Id="rId1" Type="http://schemas.openxmlformats.org/officeDocument/2006/relationships/slideLayout" Target="../slideLayouts/slideLayout2.xml"/><Relationship Id="rId2" Type="http://schemas.openxmlformats.org/officeDocument/2006/relationships/notesSlide" Target="../notesSlides/notesSlide62.xml"/></Relationships>
</file>

<file path=ppt/slides/_rels/slide63.xml.rels><?xml version="1.0" encoding="UTF-8" standalone="yes"?>
<Relationships xmlns="http://schemas.openxmlformats.org/package/2006/relationships"><Relationship Id="rId3" Type="http://schemas.openxmlformats.org/officeDocument/2006/relationships/image" Target="../media/image2.jpeg"/><Relationship Id="rId4" Type="http://schemas.openxmlformats.org/officeDocument/2006/relationships/image" Target="../media/image7.png"/><Relationship Id="rId1" Type="http://schemas.openxmlformats.org/officeDocument/2006/relationships/slideLayout" Target="../slideLayouts/slideLayout2.xml"/><Relationship Id="rId2" Type="http://schemas.openxmlformats.org/officeDocument/2006/relationships/notesSlide" Target="../notesSlides/notesSlide63.xml"/></Relationships>
</file>

<file path=ppt/slides/_rels/slide64.xml.rels><?xml version="1.0" encoding="UTF-8" standalone="yes"?>
<Relationships xmlns="http://schemas.openxmlformats.org/package/2006/relationships"><Relationship Id="rId3" Type="http://schemas.openxmlformats.org/officeDocument/2006/relationships/image" Target="../media/image2.jpeg"/><Relationship Id="rId4" Type="http://schemas.openxmlformats.org/officeDocument/2006/relationships/image" Target="../media/image7.png"/><Relationship Id="rId1" Type="http://schemas.openxmlformats.org/officeDocument/2006/relationships/slideLayout" Target="../slideLayouts/slideLayout2.xml"/><Relationship Id="rId2" Type="http://schemas.openxmlformats.org/officeDocument/2006/relationships/notesSlide" Target="../notesSlides/notesSlide64.xml"/></Relationships>
</file>

<file path=ppt/slides/_rels/slide65.xml.rels><?xml version="1.0" encoding="UTF-8" standalone="yes"?>
<Relationships xmlns="http://schemas.openxmlformats.org/package/2006/relationships"><Relationship Id="rId3" Type="http://schemas.openxmlformats.org/officeDocument/2006/relationships/image" Target="../media/image2.jpeg"/><Relationship Id="rId4" Type="http://schemas.openxmlformats.org/officeDocument/2006/relationships/image" Target="../media/image7.png"/><Relationship Id="rId5" Type="http://schemas.openxmlformats.org/officeDocument/2006/relationships/hyperlink" Target="http://www.heart.org/HEARTORG/Conditions/HighBloodPressure/PreventionTreatmentofHighBloodPressure/Stress-and-Blood-Pressure_UCM_301883_Article.jsp" TargetMode="External"/><Relationship Id="rId1" Type="http://schemas.openxmlformats.org/officeDocument/2006/relationships/slideLayout" Target="../slideLayouts/slideLayout2.xml"/><Relationship Id="rId2" Type="http://schemas.openxmlformats.org/officeDocument/2006/relationships/notesSlide" Target="../notesSlides/notesSlide65.xml"/></Relationships>
</file>

<file path=ppt/slides/_rels/slide66.xml.rels><?xml version="1.0" encoding="UTF-8" standalone="yes"?>
<Relationships xmlns="http://schemas.openxmlformats.org/package/2006/relationships"><Relationship Id="rId3" Type="http://schemas.openxmlformats.org/officeDocument/2006/relationships/image" Target="../media/image2.jpeg"/><Relationship Id="rId4" Type="http://schemas.openxmlformats.org/officeDocument/2006/relationships/image" Target="../media/image7.png"/><Relationship Id="rId5" Type="http://schemas.openxmlformats.org/officeDocument/2006/relationships/image" Target="../media/image39.png"/><Relationship Id="rId1" Type="http://schemas.openxmlformats.org/officeDocument/2006/relationships/slideLayout" Target="../slideLayouts/slideLayout2.xml"/><Relationship Id="rId2" Type="http://schemas.openxmlformats.org/officeDocument/2006/relationships/notesSlide" Target="../notesSlides/notesSlide66.xml"/></Relationships>
</file>

<file path=ppt/slides/_rels/slide67.xml.rels><?xml version="1.0" encoding="UTF-8" standalone="yes"?>
<Relationships xmlns="http://schemas.openxmlformats.org/package/2006/relationships"><Relationship Id="rId3" Type="http://schemas.openxmlformats.org/officeDocument/2006/relationships/image" Target="../media/image2.jpeg"/><Relationship Id="rId4" Type="http://schemas.openxmlformats.org/officeDocument/2006/relationships/image" Target="../media/image7.png"/><Relationship Id="rId5" Type="http://schemas.openxmlformats.org/officeDocument/2006/relationships/image" Target="../media/image40.png"/><Relationship Id="rId1" Type="http://schemas.openxmlformats.org/officeDocument/2006/relationships/slideLayout" Target="../slideLayouts/slideLayout2.xml"/><Relationship Id="rId2" Type="http://schemas.openxmlformats.org/officeDocument/2006/relationships/notesSlide" Target="../notesSlides/notesSlide67.xml"/></Relationships>
</file>

<file path=ppt/slides/_rels/slide68.xml.rels><?xml version="1.0" encoding="UTF-8" standalone="yes"?>
<Relationships xmlns="http://schemas.openxmlformats.org/package/2006/relationships"><Relationship Id="rId3" Type="http://schemas.openxmlformats.org/officeDocument/2006/relationships/image" Target="../media/image2.jpeg"/><Relationship Id="rId4" Type="http://schemas.openxmlformats.org/officeDocument/2006/relationships/image" Target="../media/image7.png"/><Relationship Id="rId1" Type="http://schemas.openxmlformats.org/officeDocument/2006/relationships/slideLayout" Target="../slideLayouts/slideLayout2.xml"/><Relationship Id="rId2" Type="http://schemas.openxmlformats.org/officeDocument/2006/relationships/notesSlide" Target="../notesSlides/notesSlide68.xml"/></Relationships>
</file>

<file path=ppt/slides/_rels/slide69.xml.rels><?xml version="1.0" encoding="UTF-8" standalone="yes"?>
<Relationships xmlns="http://schemas.openxmlformats.org/package/2006/relationships"><Relationship Id="rId3" Type="http://schemas.openxmlformats.org/officeDocument/2006/relationships/image" Target="../media/image2.jpeg"/><Relationship Id="rId4" Type="http://schemas.openxmlformats.org/officeDocument/2006/relationships/image" Target="../media/image7.png"/><Relationship Id="rId1" Type="http://schemas.openxmlformats.org/officeDocument/2006/relationships/slideLayout" Target="../slideLayouts/slideLayout2.xml"/><Relationship Id="rId2" Type="http://schemas.openxmlformats.org/officeDocument/2006/relationships/notesSlide" Target="../notesSlides/notesSlide69.xml"/></Relationships>
</file>

<file path=ppt/slides/_rels/slide7.xml.rels><?xml version="1.0" encoding="UTF-8" standalone="yes"?>
<Relationships xmlns="http://schemas.openxmlformats.org/package/2006/relationships"><Relationship Id="rId3" Type="http://schemas.openxmlformats.org/officeDocument/2006/relationships/image" Target="../media/image2.jpeg"/><Relationship Id="rId4" Type="http://schemas.openxmlformats.org/officeDocument/2006/relationships/image" Target="../media/image7.png"/><Relationship Id="rId5" Type="http://schemas.openxmlformats.org/officeDocument/2006/relationships/image" Target="../media/image8.jpeg"/><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70.xml.rels><?xml version="1.0" encoding="UTF-8" standalone="yes"?>
<Relationships xmlns="http://schemas.openxmlformats.org/package/2006/relationships"><Relationship Id="rId3" Type="http://schemas.openxmlformats.org/officeDocument/2006/relationships/image" Target="../media/image2.jpeg"/><Relationship Id="rId4" Type="http://schemas.openxmlformats.org/officeDocument/2006/relationships/image" Target="../media/image7.png"/><Relationship Id="rId5" Type="http://schemas.openxmlformats.org/officeDocument/2006/relationships/image" Target="../media/image41.jpeg"/><Relationship Id="rId1" Type="http://schemas.openxmlformats.org/officeDocument/2006/relationships/slideLayout" Target="../slideLayouts/slideLayout2.xml"/><Relationship Id="rId2" Type="http://schemas.openxmlformats.org/officeDocument/2006/relationships/notesSlide" Target="../notesSlides/notesSlide70.xml"/></Relationships>
</file>

<file path=ppt/slides/_rels/slide71.xml.rels><?xml version="1.0" encoding="UTF-8" standalone="yes"?>
<Relationships xmlns="http://schemas.openxmlformats.org/package/2006/relationships"><Relationship Id="rId3" Type="http://schemas.openxmlformats.org/officeDocument/2006/relationships/image" Target="../media/image2.jpeg"/><Relationship Id="rId4" Type="http://schemas.openxmlformats.org/officeDocument/2006/relationships/image" Target="../media/image7.png"/><Relationship Id="rId5" Type="http://schemas.openxmlformats.org/officeDocument/2006/relationships/image" Target="../media/image42.jpeg"/><Relationship Id="rId1" Type="http://schemas.openxmlformats.org/officeDocument/2006/relationships/slideLayout" Target="../slideLayouts/slideLayout2.xml"/><Relationship Id="rId2" Type="http://schemas.openxmlformats.org/officeDocument/2006/relationships/notesSlide" Target="../notesSlides/notesSlide71.xml"/></Relationships>
</file>

<file path=ppt/slides/_rels/slide72.xml.rels><?xml version="1.0" encoding="UTF-8" standalone="yes"?>
<Relationships xmlns="http://schemas.openxmlformats.org/package/2006/relationships"><Relationship Id="rId3" Type="http://schemas.openxmlformats.org/officeDocument/2006/relationships/image" Target="../media/image2.jpeg"/><Relationship Id="rId4" Type="http://schemas.openxmlformats.org/officeDocument/2006/relationships/image" Target="../media/image7.png"/><Relationship Id="rId5" Type="http://schemas.openxmlformats.org/officeDocument/2006/relationships/image" Target="../media/image43.jpeg"/><Relationship Id="rId1" Type="http://schemas.openxmlformats.org/officeDocument/2006/relationships/slideLayout" Target="../slideLayouts/slideLayout2.xml"/><Relationship Id="rId2" Type="http://schemas.openxmlformats.org/officeDocument/2006/relationships/notesSlide" Target="../notesSlides/notesSlide72.xml"/></Relationships>
</file>

<file path=ppt/slides/_rels/slide73.xml.rels><?xml version="1.0" encoding="UTF-8" standalone="yes"?>
<Relationships xmlns="http://schemas.openxmlformats.org/package/2006/relationships"><Relationship Id="rId3" Type="http://schemas.openxmlformats.org/officeDocument/2006/relationships/image" Target="../media/image2.jpeg"/><Relationship Id="rId4" Type="http://schemas.openxmlformats.org/officeDocument/2006/relationships/image" Target="../media/image7.png"/><Relationship Id="rId5" Type="http://schemas.openxmlformats.org/officeDocument/2006/relationships/image" Target="../media/image44.jpeg"/><Relationship Id="rId1" Type="http://schemas.openxmlformats.org/officeDocument/2006/relationships/slideLayout" Target="../slideLayouts/slideLayout2.xml"/><Relationship Id="rId2" Type="http://schemas.openxmlformats.org/officeDocument/2006/relationships/notesSlide" Target="../notesSlides/notesSlide73.xml"/></Relationships>
</file>

<file path=ppt/slides/_rels/slide74.xml.rels><?xml version="1.0" encoding="UTF-8" standalone="yes"?>
<Relationships xmlns="http://schemas.openxmlformats.org/package/2006/relationships"><Relationship Id="rId3" Type="http://schemas.openxmlformats.org/officeDocument/2006/relationships/image" Target="../media/image2.jpeg"/><Relationship Id="rId4" Type="http://schemas.openxmlformats.org/officeDocument/2006/relationships/image" Target="../media/image7.png"/><Relationship Id="rId5" Type="http://schemas.openxmlformats.org/officeDocument/2006/relationships/image" Target="../media/image45.jpeg"/><Relationship Id="rId1" Type="http://schemas.openxmlformats.org/officeDocument/2006/relationships/slideLayout" Target="../slideLayouts/slideLayout2.xml"/><Relationship Id="rId2" Type="http://schemas.openxmlformats.org/officeDocument/2006/relationships/notesSlide" Target="../notesSlides/notesSlide74.xml"/></Relationships>
</file>

<file path=ppt/slides/_rels/slide75.xml.rels><?xml version="1.0" encoding="UTF-8" standalone="yes"?>
<Relationships xmlns="http://schemas.openxmlformats.org/package/2006/relationships"><Relationship Id="rId3" Type="http://schemas.openxmlformats.org/officeDocument/2006/relationships/image" Target="../media/image2.jpeg"/><Relationship Id="rId4" Type="http://schemas.openxmlformats.org/officeDocument/2006/relationships/image" Target="../media/image7.png"/><Relationship Id="rId5" Type="http://schemas.openxmlformats.org/officeDocument/2006/relationships/image" Target="../media/image46.jpeg"/><Relationship Id="rId1" Type="http://schemas.openxmlformats.org/officeDocument/2006/relationships/slideLayout" Target="../slideLayouts/slideLayout2.xml"/><Relationship Id="rId2" Type="http://schemas.openxmlformats.org/officeDocument/2006/relationships/notesSlide" Target="../notesSlides/notesSlide75.xml"/></Relationships>
</file>

<file path=ppt/slides/_rels/slide76.xml.rels><?xml version="1.0" encoding="UTF-8" standalone="yes"?>
<Relationships xmlns="http://schemas.openxmlformats.org/package/2006/relationships"><Relationship Id="rId3" Type="http://schemas.openxmlformats.org/officeDocument/2006/relationships/image" Target="../media/image2.jpeg"/><Relationship Id="rId4" Type="http://schemas.openxmlformats.org/officeDocument/2006/relationships/image" Target="../media/image7.png"/><Relationship Id="rId5" Type="http://schemas.openxmlformats.org/officeDocument/2006/relationships/image" Target="../media/image46.jpeg"/><Relationship Id="rId6" Type="http://schemas.openxmlformats.org/officeDocument/2006/relationships/image" Target="../media/image27.png"/><Relationship Id="rId1" Type="http://schemas.openxmlformats.org/officeDocument/2006/relationships/slideLayout" Target="../slideLayouts/slideLayout2.xml"/><Relationship Id="rId2" Type="http://schemas.openxmlformats.org/officeDocument/2006/relationships/notesSlide" Target="../notesSlides/notesSlide76.xml"/></Relationships>
</file>

<file path=ppt/slides/_rels/slide77.xml.rels><?xml version="1.0" encoding="UTF-8" standalone="yes"?>
<Relationships xmlns="http://schemas.openxmlformats.org/package/2006/relationships"><Relationship Id="rId3" Type="http://schemas.openxmlformats.org/officeDocument/2006/relationships/image" Target="../media/image2.jpeg"/><Relationship Id="rId4" Type="http://schemas.openxmlformats.org/officeDocument/2006/relationships/image" Target="../media/image7.png"/><Relationship Id="rId1" Type="http://schemas.openxmlformats.org/officeDocument/2006/relationships/slideLayout" Target="../slideLayouts/slideLayout2.xml"/><Relationship Id="rId2" Type="http://schemas.openxmlformats.org/officeDocument/2006/relationships/notesSlide" Target="../notesSlides/notesSlide77.xml"/></Relationships>
</file>

<file path=ppt/slides/_rels/slide78.xml.rels><?xml version="1.0" encoding="UTF-8" standalone="yes"?>
<Relationships xmlns="http://schemas.openxmlformats.org/package/2006/relationships"><Relationship Id="rId3" Type="http://schemas.openxmlformats.org/officeDocument/2006/relationships/image" Target="../media/image2.jpeg"/><Relationship Id="rId4" Type="http://schemas.openxmlformats.org/officeDocument/2006/relationships/image" Target="../media/image7.png"/><Relationship Id="rId5" Type="http://schemas.openxmlformats.org/officeDocument/2006/relationships/image" Target="../media/image47.png"/><Relationship Id="rId6" Type="http://schemas.openxmlformats.org/officeDocument/2006/relationships/image" Target="../media/image48.png"/><Relationship Id="rId7" Type="http://schemas.openxmlformats.org/officeDocument/2006/relationships/image" Target="../media/image49.png"/><Relationship Id="rId1" Type="http://schemas.openxmlformats.org/officeDocument/2006/relationships/slideLayout" Target="../slideLayouts/slideLayout2.xml"/><Relationship Id="rId2" Type="http://schemas.openxmlformats.org/officeDocument/2006/relationships/notesSlide" Target="../notesSlides/notesSlide78.xml"/></Relationships>
</file>

<file path=ppt/slides/_rels/slide79.xml.rels><?xml version="1.0" encoding="UTF-8" standalone="yes"?>
<Relationships xmlns="http://schemas.openxmlformats.org/package/2006/relationships"><Relationship Id="rId3" Type="http://schemas.openxmlformats.org/officeDocument/2006/relationships/image" Target="../media/image2.jpeg"/><Relationship Id="rId4" Type="http://schemas.openxmlformats.org/officeDocument/2006/relationships/image" Target="../media/image7.png"/><Relationship Id="rId5" Type="http://schemas.openxmlformats.org/officeDocument/2006/relationships/image" Target="../media/image50.png"/><Relationship Id="rId6" Type="http://schemas.openxmlformats.org/officeDocument/2006/relationships/image" Target="../media/image51.png"/><Relationship Id="rId1" Type="http://schemas.openxmlformats.org/officeDocument/2006/relationships/slideLayout" Target="../slideLayouts/slideLayout2.xml"/><Relationship Id="rId2" Type="http://schemas.openxmlformats.org/officeDocument/2006/relationships/notesSlide" Target="../notesSlides/notesSlide79.xml"/></Relationships>
</file>

<file path=ppt/slides/_rels/slide8.xml.rels><?xml version="1.0" encoding="UTF-8" standalone="yes"?>
<Relationships xmlns="http://schemas.openxmlformats.org/package/2006/relationships"><Relationship Id="rId3" Type="http://schemas.openxmlformats.org/officeDocument/2006/relationships/image" Target="../media/image2.jpeg"/><Relationship Id="rId4" Type="http://schemas.openxmlformats.org/officeDocument/2006/relationships/image" Target="../media/image7.png"/><Relationship Id="rId5" Type="http://schemas.openxmlformats.org/officeDocument/2006/relationships/image" Target="../media/image8.jpeg"/><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80.xml.rels><?xml version="1.0" encoding="UTF-8" standalone="yes"?>
<Relationships xmlns="http://schemas.openxmlformats.org/package/2006/relationships"><Relationship Id="rId3" Type="http://schemas.openxmlformats.org/officeDocument/2006/relationships/image" Target="../media/image2.jpeg"/><Relationship Id="rId4" Type="http://schemas.openxmlformats.org/officeDocument/2006/relationships/image" Target="../media/image7.png"/><Relationship Id="rId5" Type="http://schemas.openxmlformats.org/officeDocument/2006/relationships/image" Target="../media/image50.png"/><Relationship Id="rId6" Type="http://schemas.openxmlformats.org/officeDocument/2006/relationships/image" Target="../media/image51.png"/><Relationship Id="rId7" Type="http://schemas.openxmlformats.org/officeDocument/2006/relationships/image" Target="../media/image28.png"/><Relationship Id="rId8" Type="http://schemas.openxmlformats.org/officeDocument/2006/relationships/image" Target="../media/image27.png"/><Relationship Id="rId1" Type="http://schemas.openxmlformats.org/officeDocument/2006/relationships/slideLayout" Target="../slideLayouts/slideLayout2.xml"/><Relationship Id="rId2" Type="http://schemas.openxmlformats.org/officeDocument/2006/relationships/notesSlide" Target="../notesSlides/notesSlide80.xml"/></Relationships>
</file>

<file path=ppt/slides/_rels/slide81.xml.rels><?xml version="1.0" encoding="UTF-8" standalone="yes"?>
<Relationships xmlns="http://schemas.openxmlformats.org/package/2006/relationships"><Relationship Id="rId3" Type="http://schemas.openxmlformats.org/officeDocument/2006/relationships/image" Target="../media/image2.jpeg"/><Relationship Id="rId4" Type="http://schemas.openxmlformats.org/officeDocument/2006/relationships/image" Target="../media/image7.png"/><Relationship Id="rId5" Type="http://schemas.openxmlformats.org/officeDocument/2006/relationships/image" Target="../media/image52.png"/><Relationship Id="rId6" Type="http://schemas.openxmlformats.org/officeDocument/2006/relationships/image" Target="../media/image53.png"/><Relationship Id="rId1" Type="http://schemas.openxmlformats.org/officeDocument/2006/relationships/slideLayout" Target="../slideLayouts/slideLayout2.xml"/><Relationship Id="rId2" Type="http://schemas.openxmlformats.org/officeDocument/2006/relationships/notesSlide" Target="../notesSlides/notesSlide81.xml"/></Relationships>
</file>

<file path=ppt/slides/_rels/slide82.xml.rels><?xml version="1.0" encoding="UTF-8" standalone="yes"?>
<Relationships xmlns="http://schemas.openxmlformats.org/package/2006/relationships"><Relationship Id="rId3" Type="http://schemas.openxmlformats.org/officeDocument/2006/relationships/image" Target="../media/image2.jpeg"/><Relationship Id="rId4" Type="http://schemas.openxmlformats.org/officeDocument/2006/relationships/image" Target="../media/image7.png"/><Relationship Id="rId5" Type="http://schemas.openxmlformats.org/officeDocument/2006/relationships/image" Target="../media/image54.png"/><Relationship Id="rId1" Type="http://schemas.openxmlformats.org/officeDocument/2006/relationships/slideLayout" Target="../slideLayouts/slideLayout2.xml"/><Relationship Id="rId2" Type="http://schemas.openxmlformats.org/officeDocument/2006/relationships/notesSlide" Target="../notesSlides/notesSlide82.xml"/></Relationships>
</file>

<file path=ppt/slides/_rels/slide9.xml.rels><?xml version="1.0" encoding="UTF-8" standalone="yes"?>
<Relationships xmlns="http://schemas.openxmlformats.org/package/2006/relationships"><Relationship Id="rId3" Type="http://schemas.openxmlformats.org/officeDocument/2006/relationships/image" Target="../media/image2.jpeg"/><Relationship Id="rId4" Type="http://schemas.openxmlformats.org/officeDocument/2006/relationships/image" Target="../media/image7.png"/><Relationship Id="rId5" Type="http://schemas.openxmlformats.org/officeDocument/2006/relationships/image" Target="../media/image8.jpeg"/><Relationship Id="rId6" Type="http://schemas.openxmlformats.org/officeDocument/2006/relationships/image" Target="../media/image14.png"/><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7" name="Picture 4" descr="Blank Background Bandaid.jpg"/>
          <p:cNvPicPr>
            <a:picLocks noChangeAspect="1"/>
          </p:cNvPicPr>
          <p:nvPr/>
        </p:nvPicPr>
        <p:blipFill>
          <a:blip r:embed="rId3"/>
          <a:srcRect/>
          <a:stretch>
            <a:fillRect/>
          </a:stretch>
        </p:blipFill>
        <p:spPr bwMode="auto">
          <a:xfrm>
            <a:off x="6581775" y="0"/>
            <a:ext cx="2562225" cy="6858000"/>
          </a:xfrm>
          <a:prstGeom prst="rect">
            <a:avLst/>
          </a:prstGeom>
          <a:noFill/>
          <a:ln w="9525">
            <a:noFill/>
            <a:miter lim="800000"/>
            <a:headEnd/>
            <a:tailEnd/>
          </a:ln>
        </p:spPr>
      </p:pic>
      <p:sp>
        <p:nvSpPr>
          <p:cNvPr id="14338" name="TextBox 5"/>
          <p:cNvSpPr txBox="1">
            <a:spLocks noChangeArrowheads="1"/>
          </p:cNvSpPr>
          <p:nvPr/>
        </p:nvSpPr>
        <p:spPr bwMode="auto">
          <a:xfrm>
            <a:off x="0" y="661988"/>
            <a:ext cx="9144000" cy="2308225"/>
          </a:xfrm>
          <a:prstGeom prst="rect">
            <a:avLst/>
          </a:prstGeom>
          <a:noFill/>
          <a:ln w="9525">
            <a:noFill/>
            <a:miter lim="800000"/>
            <a:headEnd/>
            <a:tailEnd/>
          </a:ln>
        </p:spPr>
        <p:txBody>
          <a:bodyPr>
            <a:spAutoFit/>
          </a:bodyPr>
          <a:lstStyle/>
          <a:p>
            <a:pPr algn="ctr"/>
            <a:r>
              <a:rPr lang="en-US" sz="4800" dirty="0" err="1">
                <a:solidFill>
                  <a:schemeClr val="bg1"/>
                </a:solidFill>
                <a:latin typeface="Times New Roman" pitchFamily="18" charset="0"/>
                <a:cs typeface="Times New Roman" pitchFamily="18" charset="0"/>
              </a:rPr>
              <a:t>Cardiometabolic</a:t>
            </a:r>
            <a:r>
              <a:rPr lang="en-US" sz="4800" dirty="0">
                <a:solidFill>
                  <a:schemeClr val="bg1"/>
                </a:solidFill>
                <a:latin typeface="Times New Roman" pitchFamily="18" charset="0"/>
                <a:cs typeface="Times New Roman" pitchFamily="18" charset="0"/>
              </a:rPr>
              <a:t> Risk Factors</a:t>
            </a:r>
          </a:p>
          <a:p>
            <a:pPr algn="ctr"/>
            <a:r>
              <a:rPr lang="en-US" sz="4800" dirty="0">
                <a:solidFill>
                  <a:schemeClr val="bg1"/>
                </a:solidFill>
                <a:latin typeface="Times New Roman" pitchFamily="18" charset="0"/>
                <a:cs typeface="Times New Roman" pitchFamily="18" charset="0"/>
              </a:rPr>
              <a:t>and Their Associations with</a:t>
            </a:r>
          </a:p>
          <a:p>
            <a:pPr algn="ctr"/>
            <a:r>
              <a:rPr lang="en-US" sz="4800" dirty="0">
                <a:solidFill>
                  <a:schemeClr val="bg1"/>
                </a:solidFill>
                <a:latin typeface="Times New Roman" pitchFamily="18" charset="0"/>
                <a:cs typeface="Times New Roman" pitchFamily="18" charset="0"/>
              </a:rPr>
              <a:t>Mental Health</a:t>
            </a:r>
          </a:p>
        </p:txBody>
      </p:sp>
      <p:sp>
        <p:nvSpPr>
          <p:cNvPr id="9" name="TextBox 8"/>
          <p:cNvSpPr txBox="1"/>
          <p:nvPr/>
        </p:nvSpPr>
        <p:spPr>
          <a:xfrm>
            <a:off x="0" y="3414713"/>
            <a:ext cx="9144000" cy="2846387"/>
          </a:xfrm>
          <a:prstGeom prst="rect">
            <a:avLst/>
          </a:prstGeom>
          <a:noFill/>
        </p:spPr>
        <p:txBody>
          <a:bodyPr>
            <a:spAutoFit/>
          </a:bodyPr>
          <a:lstStyle/>
          <a:p>
            <a:pPr algn="ctr" fontAlgn="auto">
              <a:spcBef>
                <a:spcPts val="0"/>
              </a:spcBef>
              <a:spcAft>
                <a:spcPts val="0"/>
              </a:spcAft>
              <a:defRPr/>
            </a:pPr>
            <a:r>
              <a:rPr lang="en-US" sz="2450" dirty="0">
                <a:solidFill>
                  <a:schemeClr val="tx2">
                    <a:lumMod val="20000"/>
                    <a:lumOff val="80000"/>
                  </a:schemeClr>
                </a:solidFill>
                <a:latin typeface="Times New Roman" pitchFamily="18" charset="0"/>
                <a:cs typeface="Times New Roman" pitchFamily="18" charset="0"/>
              </a:rPr>
              <a:t>C.D. Jensen, K.L. </a:t>
            </a:r>
            <a:r>
              <a:rPr lang="en-US" sz="2450" dirty="0" err="1">
                <a:solidFill>
                  <a:schemeClr val="tx2">
                    <a:lumMod val="20000"/>
                    <a:lumOff val="80000"/>
                  </a:schemeClr>
                </a:solidFill>
                <a:latin typeface="Times New Roman" pitchFamily="18" charset="0"/>
                <a:cs typeface="Times New Roman" pitchFamily="18" charset="0"/>
              </a:rPr>
              <a:t>Darragh</a:t>
            </a:r>
            <a:r>
              <a:rPr lang="en-US" sz="2450" dirty="0">
                <a:solidFill>
                  <a:schemeClr val="tx2">
                    <a:lumMod val="20000"/>
                    <a:lumOff val="80000"/>
                  </a:schemeClr>
                </a:solidFill>
                <a:latin typeface="Times New Roman" pitchFamily="18" charset="0"/>
                <a:cs typeface="Times New Roman" pitchFamily="18" charset="0"/>
              </a:rPr>
              <a:t>, B.A. Parker,</a:t>
            </a:r>
          </a:p>
          <a:p>
            <a:pPr algn="ctr" fontAlgn="auto">
              <a:spcBef>
                <a:spcPts val="0"/>
              </a:spcBef>
              <a:spcAft>
                <a:spcPts val="0"/>
              </a:spcAft>
              <a:defRPr/>
            </a:pPr>
            <a:r>
              <a:rPr lang="en-US" sz="2400" dirty="0">
                <a:solidFill>
                  <a:schemeClr val="tx2">
                    <a:lumMod val="20000"/>
                    <a:lumOff val="80000"/>
                  </a:schemeClr>
                </a:solidFill>
                <a:latin typeface="Times New Roman" pitchFamily="18" charset="0"/>
                <a:cs typeface="Times New Roman" pitchFamily="18" charset="0"/>
              </a:rPr>
              <a:t>J.A. </a:t>
            </a:r>
            <a:r>
              <a:rPr lang="en-US" sz="2400" dirty="0" err="1">
                <a:solidFill>
                  <a:schemeClr val="tx2">
                    <a:lumMod val="20000"/>
                    <a:lumOff val="80000"/>
                  </a:schemeClr>
                </a:solidFill>
                <a:latin typeface="Times New Roman" pitchFamily="18" charset="0"/>
                <a:cs typeface="Times New Roman" pitchFamily="18" charset="0"/>
              </a:rPr>
              <a:t>Capizzi</a:t>
            </a:r>
            <a:r>
              <a:rPr lang="en-US" sz="2400" dirty="0">
                <a:solidFill>
                  <a:schemeClr val="tx2">
                    <a:lumMod val="20000"/>
                    <a:lumOff val="80000"/>
                  </a:schemeClr>
                </a:solidFill>
                <a:latin typeface="Times New Roman" pitchFamily="18" charset="0"/>
                <a:cs typeface="Times New Roman" pitchFamily="18" charset="0"/>
              </a:rPr>
              <a:t>, C.M. White, P.M. Clarkson,</a:t>
            </a:r>
          </a:p>
          <a:p>
            <a:pPr algn="ctr" fontAlgn="auto">
              <a:spcBef>
                <a:spcPts val="0"/>
              </a:spcBef>
              <a:spcAft>
                <a:spcPts val="0"/>
              </a:spcAft>
              <a:defRPr/>
            </a:pPr>
            <a:r>
              <a:rPr lang="en-US" sz="2250" dirty="0">
                <a:solidFill>
                  <a:schemeClr val="tx2">
                    <a:lumMod val="20000"/>
                    <a:lumOff val="80000"/>
                  </a:schemeClr>
                </a:solidFill>
                <a:latin typeface="Times New Roman" pitchFamily="18" charset="0"/>
                <a:cs typeface="Times New Roman" pitchFamily="18" charset="0"/>
              </a:rPr>
              <a:t>P.D. Thompson, and L.S. </a:t>
            </a:r>
            <a:r>
              <a:rPr lang="en-US" sz="2250" dirty="0" err="1">
                <a:solidFill>
                  <a:schemeClr val="tx2">
                    <a:lumMod val="20000"/>
                    <a:lumOff val="80000"/>
                  </a:schemeClr>
                </a:solidFill>
                <a:latin typeface="Times New Roman" pitchFamily="18" charset="0"/>
                <a:cs typeface="Times New Roman" pitchFamily="18" charset="0"/>
              </a:rPr>
              <a:t>Pescatello</a:t>
            </a:r>
            <a:r>
              <a:rPr lang="en-US" sz="2250" dirty="0">
                <a:solidFill>
                  <a:schemeClr val="tx2">
                    <a:lumMod val="20000"/>
                    <a:lumOff val="80000"/>
                  </a:schemeClr>
                </a:solidFill>
                <a:latin typeface="Times New Roman" pitchFamily="18" charset="0"/>
                <a:cs typeface="Times New Roman" pitchFamily="18" charset="0"/>
              </a:rPr>
              <a:t>, FACSM</a:t>
            </a:r>
          </a:p>
          <a:p>
            <a:pPr algn="ctr" fontAlgn="auto">
              <a:spcBef>
                <a:spcPts val="0"/>
              </a:spcBef>
              <a:spcAft>
                <a:spcPts val="0"/>
              </a:spcAft>
              <a:defRPr/>
            </a:pPr>
            <a:endParaRPr lang="en-US" sz="2800" dirty="0">
              <a:solidFill>
                <a:schemeClr val="tx2">
                  <a:lumMod val="20000"/>
                  <a:lumOff val="80000"/>
                </a:schemeClr>
              </a:solidFill>
              <a:latin typeface="Times New Roman" pitchFamily="18" charset="0"/>
              <a:cs typeface="Times New Roman" pitchFamily="18" charset="0"/>
            </a:endParaRPr>
          </a:p>
          <a:p>
            <a:pPr algn="ctr" fontAlgn="auto">
              <a:spcBef>
                <a:spcPts val="0"/>
              </a:spcBef>
              <a:spcAft>
                <a:spcPts val="0"/>
              </a:spcAft>
              <a:defRPr/>
            </a:pPr>
            <a:endParaRPr lang="en-US" sz="2000" dirty="0">
              <a:solidFill>
                <a:schemeClr val="tx2">
                  <a:lumMod val="20000"/>
                  <a:lumOff val="80000"/>
                </a:schemeClr>
              </a:solidFill>
              <a:latin typeface="Times New Roman" pitchFamily="18" charset="0"/>
              <a:cs typeface="Times New Roman" pitchFamily="18" charset="0"/>
            </a:endParaRPr>
          </a:p>
          <a:p>
            <a:pPr algn="ctr" fontAlgn="auto">
              <a:spcBef>
                <a:spcPts val="0"/>
              </a:spcBef>
              <a:spcAft>
                <a:spcPts val="0"/>
              </a:spcAft>
              <a:defRPr/>
            </a:pPr>
            <a:endParaRPr lang="en-US" sz="3200" dirty="0">
              <a:solidFill>
                <a:schemeClr val="tx2">
                  <a:lumMod val="20000"/>
                  <a:lumOff val="80000"/>
                </a:schemeClr>
              </a:solidFill>
              <a:latin typeface="Times New Roman" pitchFamily="18" charset="0"/>
              <a:cs typeface="Times New Roman" pitchFamily="18" charset="0"/>
            </a:endParaRPr>
          </a:p>
          <a:p>
            <a:pPr algn="ctr" fontAlgn="auto">
              <a:spcBef>
                <a:spcPts val="0"/>
              </a:spcBef>
              <a:spcAft>
                <a:spcPts val="0"/>
              </a:spcAft>
              <a:defRPr/>
            </a:pPr>
            <a:endParaRPr lang="en-US" sz="1000" dirty="0">
              <a:solidFill>
                <a:schemeClr val="tx2">
                  <a:lumMod val="20000"/>
                  <a:lumOff val="80000"/>
                </a:schemeClr>
              </a:solidFill>
              <a:latin typeface="Times New Roman" pitchFamily="18" charset="0"/>
              <a:cs typeface="Times New Roman" pitchFamily="18" charset="0"/>
            </a:endParaRPr>
          </a:p>
          <a:p>
            <a:pPr algn="ctr" fontAlgn="auto">
              <a:spcBef>
                <a:spcPts val="0"/>
              </a:spcBef>
              <a:spcAft>
                <a:spcPts val="0"/>
              </a:spcAft>
              <a:defRPr/>
            </a:pPr>
            <a:r>
              <a:rPr lang="en-US" b="1" i="1" dirty="0">
                <a:latin typeface="Times New Roman" pitchFamily="18" charset="0"/>
                <a:cs typeface="Times New Roman" pitchFamily="18" charset="0"/>
              </a:rPr>
              <a:t>The Effects of </a:t>
            </a:r>
            <a:r>
              <a:rPr lang="en-US" b="1" i="1" dirty="0" err="1">
                <a:latin typeface="Times New Roman" pitchFamily="18" charset="0"/>
                <a:cs typeface="Times New Roman" pitchFamily="18" charset="0"/>
              </a:rPr>
              <a:t>Statins</a:t>
            </a:r>
            <a:r>
              <a:rPr lang="en-US" b="1" i="1" dirty="0">
                <a:latin typeface="Times New Roman" pitchFamily="18" charset="0"/>
                <a:cs typeface="Times New Roman" pitchFamily="18" charset="0"/>
              </a:rPr>
              <a:t> on Muscle Performance</a:t>
            </a:r>
            <a:r>
              <a:rPr lang="en-US" b="1" dirty="0">
                <a:latin typeface="Times New Roman" pitchFamily="18" charset="0"/>
                <a:cs typeface="Times New Roman" pitchFamily="18" charset="0"/>
              </a:rPr>
              <a:t>: NIH R01HL081893-01A2</a:t>
            </a:r>
          </a:p>
        </p:txBody>
      </p:sp>
      <p:pic>
        <p:nvPicPr>
          <p:cNvPr id="14340" name="Picture 6" descr="200px-Uma_seal.png"/>
          <p:cNvPicPr>
            <a:picLocks noChangeAspect="1"/>
          </p:cNvPicPr>
          <p:nvPr/>
        </p:nvPicPr>
        <p:blipFill>
          <a:blip r:embed="rId4"/>
          <a:srcRect/>
          <a:stretch>
            <a:fillRect/>
          </a:stretch>
        </p:blipFill>
        <p:spPr bwMode="auto">
          <a:xfrm>
            <a:off x="6119813" y="4891088"/>
            <a:ext cx="747712" cy="744537"/>
          </a:xfrm>
          <a:prstGeom prst="rect">
            <a:avLst/>
          </a:prstGeom>
          <a:noFill/>
          <a:ln w="9525">
            <a:noFill/>
            <a:miter lim="800000"/>
            <a:headEnd/>
            <a:tailEnd/>
          </a:ln>
        </p:spPr>
      </p:pic>
      <p:pic>
        <p:nvPicPr>
          <p:cNvPr id="14341" name="Picture 9" descr="st.gif"/>
          <p:cNvPicPr>
            <a:picLocks noChangeAspect="1"/>
          </p:cNvPicPr>
          <p:nvPr/>
        </p:nvPicPr>
        <p:blipFill>
          <a:blip r:embed="rId5"/>
          <a:srcRect/>
          <a:stretch>
            <a:fillRect/>
          </a:stretch>
        </p:blipFill>
        <p:spPr bwMode="auto">
          <a:xfrm>
            <a:off x="2257425" y="4851400"/>
            <a:ext cx="781050" cy="784225"/>
          </a:xfrm>
          <a:prstGeom prst="rect">
            <a:avLst/>
          </a:prstGeom>
          <a:noFill/>
          <a:ln w="9525">
            <a:noFill/>
            <a:miter lim="800000"/>
            <a:headEnd/>
            <a:tailEnd/>
          </a:ln>
        </p:spPr>
      </p:pic>
      <p:pic>
        <p:nvPicPr>
          <p:cNvPr id="14342" name="Picture 7" descr="asdf.gif"/>
          <p:cNvPicPr>
            <a:picLocks noChangeAspect="1"/>
          </p:cNvPicPr>
          <p:nvPr/>
        </p:nvPicPr>
        <p:blipFill>
          <a:blip r:embed="rId6"/>
          <a:srcRect/>
          <a:stretch>
            <a:fillRect/>
          </a:stretch>
        </p:blipFill>
        <p:spPr bwMode="auto">
          <a:xfrm>
            <a:off x="4183063" y="4891088"/>
            <a:ext cx="744537" cy="744537"/>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7" name="Picture 4" descr="Blank Background Bandaid.jpg"/>
          <p:cNvPicPr>
            <a:picLocks noChangeAspect="1"/>
          </p:cNvPicPr>
          <p:nvPr/>
        </p:nvPicPr>
        <p:blipFill>
          <a:blip r:embed="rId3"/>
          <a:srcRect/>
          <a:stretch>
            <a:fillRect/>
          </a:stretch>
        </p:blipFill>
        <p:spPr bwMode="auto">
          <a:xfrm>
            <a:off x="6581775" y="0"/>
            <a:ext cx="2562225" cy="6858000"/>
          </a:xfrm>
          <a:prstGeom prst="rect">
            <a:avLst/>
          </a:prstGeom>
          <a:noFill/>
          <a:ln w="9525">
            <a:noFill/>
            <a:miter lim="800000"/>
            <a:headEnd/>
            <a:tailEnd/>
          </a:ln>
        </p:spPr>
      </p:pic>
      <p:pic>
        <p:nvPicPr>
          <p:cNvPr id="24578" name="Picture 2"/>
          <p:cNvPicPr>
            <a:picLocks noChangeAspect="1" noChangeArrowheads="1"/>
          </p:cNvPicPr>
          <p:nvPr/>
        </p:nvPicPr>
        <p:blipFill>
          <a:blip r:embed="rId4"/>
          <a:srcRect/>
          <a:stretch>
            <a:fillRect/>
          </a:stretch>
        </p:blipFill>
        <p:spPr bwMode="auto">
          <a:xfrm>
            <a:off x="0" y="5087938"/>
            <a:ext cx="9144000" cy="1254125"/>
          </a:xfrm>
          <a:prstGeom prst="rect">
            <a:avLst/>
          </a:prstGeom>
          <a:noFill/>
          <a:ln w="9525">
            <a:noFill/>
            <a:miter lim="800000"/>
            <a:headEnd/>
            <a:tailEnd/>
          </a:ln>
        </p:spPr>
      </p:pic>
      <p:pic>
        <p:nvPicPr>
          <p:cNvPr id="24579" name="Picture 13" descr="Mental health.jpg"/>
          <p:cNvPicPr>
            <a:picLocks noChangeAspect="1"/>
          </p:cNvPicPr>
          <p:nvPr/>
        </p:nvPicPr>
        <p:blipFill>
          <a:blip r:embed="rId5"/>
          <a:srcRect/>
          <a:stretch>
            <a:fillRect/>
          </a:stretch>
        </p:blipFill>
        <p:spPr bwMode="auto">
          <a:xfrm>
            <a:off x="0" y="0"/>
            <a:ext cx="9144000" cy="5865813"/>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7" name="Picture 4" descr="Blank Background Bandaid.jpg"/>
          <p:cNvPicPr>
            <a:picLocks noChangeAspect="1"/>
          </p:cNvPicPr>
          <p:nvPr/>
        </p:nvPicPr>
        <p:blipFill>
          <a:blip r:embed="rId3"/>
          <a:srcRect/>
          <a:stretch>
            <a:fillRect/>
          </a:stretch>
        </p:blipFill>
        <p:spPr bwMode="auto">
          <a:xfrm>
            <a:off x="6581775" y="0"/>
            <a:ext cx="2562225" cy="6858000"/>
          </a:xfrm>
          <a:prstGeom prst="rect">
            <a:avLst/>
          </a:prstGeom>
          <a:noFill/>
          <a:ln w="9525">
            <a:noFill/>
            <a:miter lim="800000"/>
            <a:headEnd/>
            <a:tailEnd/>
          </a:ln>
        </p:spPr>
      </p:pic>
      <p:pic>
        <p:nvPicPr>
          <p:cNvPr id="24578" name="Picture 2"/>
          <p:cNvPicPr>
            <a:picLocks noChangeAspect="1" noChangeArrowheads="1"/>
          </p:cNvPicPr>
          <p:nvPr/>
        </p:nvPicPr>
        <p:blipFill>
          <a:blip r:embed="rId4"/>
          <a:srcRect/>
          <a:stretch>
            <a:fillRect/>
          </a:stretch>
        </p:blipFill>
        <p:spPr bwMode="auto">
          <a:xfrm>
            <a:off x="0" y="5087938"/>
            <a:ext cx="9144000" cy="1254125"/>
          </a:xfrm>
          <a:prstGeom prst="rect">
            <a:avLst/>
          </a:prstGeom>
          <a:noFill/>
          <a:ln w="9525">
            <a:noFill/>
            <a:miter lim="800000"/>
            <a:headEnd/>
            <a:tailEnd/>
          </a:ln>
        </p:spPr>
      </p:pic>
      <p:pic>
        <p:nvPicPr>
          <p:cNvPr id="24579" name="Picture 13" descr="Mental health.jpg"/>
          <p:cNvPicPr>
            <a:picLocks noChangeAspect="1"/>
          </p:cNvPicPr>
          <p:nvPr/>
        </p:nvPicPr>
        <p:blipFill>
          <a:blip r:embed="rId5"/>
          <a:srcRect/>
          <a:stretch>
            <a:fillRect/>
          </a:stretch>
        </p:blipFill>
        <p:spPr bwMode="auto">
          <a:xfrm>
            <a:off x="0" y="0"/>
            <a:ext cx="9144000" cy="5865813"/>
          </a:xfrm>
          <a:prstGeom prst="rect">
            <a:avLst/>
          </a:prstGeom>
          <a:noFill/>
          <a:ln w="9525">
            <a:noFill/>
            <a:miter lim="800000"/>
            <a:headEnd/>
            <a:tailEnd/>
          </a:ln>
        </p:spPr>
      </p:pic>
      <p:sp>
        <p:nvSpPr>
          <p:cNvPr id="5" name="Oval 4"/>
          <p:cNvSpPr/>
          <p:nvPr/>
        </p:nvSpPr>
        <p:spPr>
          <a:xfrm>
            <a:off x="654756" y="4215871"/>
            <a:ext cx="3736622" cy="872067"/>
          </a:xfrm>
          <a:prstGeom prst="ellipse">
            <a:avLst/>
          </a:prstGeom>
          <a:noFill/>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2582295162"/>
      </p:ext>
    </p:extLst>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5" name="Picture 4" descr="Blank Background Bandaid.jpg"/>
          <p:cNvPicPr>
            <a:picLocks noChangeAspect="1"/>
          </p:cNvPicPr>
          <p:nvPr/>
        </p:nvPicPr>
        <p:blipFill>
          <a:blip r:embed="rId3"/>
          <a:srcRect/>
          <a:stretch>
            <a:fillRect/>
          </a:stretch>
        </p:blipFill>
        <p:spPr bwMode="auto">
          <a:xfrm>
            <a:off x="6581775" y="0"/>
            <a:ext cx="2562225" cy="6858000"/>
          </a:xfrm>
          <a:prstGeom prst="rect">
            <a:avLst/>
          </a:prstGeom>
          <a:noFill/>
          <a:ln w="9525">
            <a:noFill/>
            <a:miter lim="800000"/>
            <a:headEnd/>
            <a:tailEnd/>
          </a:ln>
        </p:spPr>
      </p:pic>
      <p:sp>
        <p:nvSpPr>
          <p:cNvPr id="26626" name="TextBox 11"/>
          <p:cNvSpPr txBox="1">
            <a:spLocks noChangeArrowheads="1"/>
          </p:cNvSpPr>
          <p:nvPr/>
        </p:nvSpPr>
        <p:spPr bwMode="auto">
          <a:xfrm>
            <a:off x="849313" y="2801938"/>
            <a:ext cx="7605712" cy="954107"/>
          </a:xfrm>
          <a:prstGeom prst="rect">
            <a:avLst/>
          </a:prstGeom>
          <a:noFill/>
          <a:ln w="9525">
            <a:noFill/>
            <a:miter lim="800000"/>
            <a:headEnd/>
            <a:tailEnd/>
          </a:ln>
        </p:spPr>
        <p:txBody>
          <a:bodyPr>
            <a:spAutoFit/>
          </a:bodyPr>
          <a:lstStyle/>
          <a:p>
            <a:pPr algn="ctr"/>
            <a:r>
              <a:rPr lang="en-US" sz="2800" b="1" dirty="0" smtClean="0">
                <a:latin typeface="Times New Roman" pitchFamily="18" charset="0"/>
                <a:cs typeface="Times New Roman" pitchFamily="18" charset="0"/>
              </a:rPr>
              <a:t>General mental health assessed through the</a:t>
            </a:r>
          </a:p>
          <a:p>
            <a:pPr algn="ctr"/>
            <a:r>
              <a:rPr lang="en-US" sz="2800" b="1" dirty="0" smtClean="0">
                <a:latin typeface="Times New Roman" pitchFamily="18" charset="0"/>
                <a:cs typeface="Times New Roman" pitchFamily="18" charset="0"/>
              </a:rPr>
              <a:t>Psychological General Well-Being Index</a:t>
            </a:r>
            <a:r>
              <a:rPr lang="en-US" sz="2800" b="1" baseline="30000" dirty="0" smtClean="0">
                <a:latin typeface="Times New Roman" pitchFamily="18" charset="0"/>
                <a:cs typeface="Times New Roman" pitchFamily="18" charset="0"/>
              </a:rPr>
              <a:t>1</a:t>
            </a:r>
          </a:p>
        </p:txBody>
      </p:sp>
      <p:sp>
        <p:nvSpPr>
          <p:cNvPr id="13" name="TextBox 12"/>
          <p:cNvSpPr txBox="1"/>
          <p:nvPr/>
        </p:nvSpPr>
        <p:spPr>
          <a:xfrm>
            <a:off x="1493838" y="379413"/>
            <a:ext cx="6156325" cy="1200150"/>
          </a:xfrm>
          <a:prstGeom prst="rect">
            <a:avLst/>
          </a:prstGeom>
          <a:noFill/>
        </p:spPr>
        <p:txBody>
          <a:bodyPr>
            <a:spAutoFit/>
          </a:bodyPr>
          <a:lstStyle/>
          <a:p>
            <a:pPr algn="ctr" fontAlgn="auto">
              <a:spcBef>
                <a:spcPts val="0"/>
              </a:spcBef>
              <a:spcAft>
                <a:spcPts val="0"/>
              </a:spcAft>
              <a:defRPr/>
            </a:pPr>
            <a:r>
              <a:rPr lang="en-US" sz="7200" b="1" dirty="0">
                <a:solidFill>
                  <a:schemeClr val="tx2">
                    <a:lumMod val="20000"/>
                    <a:lumOff val="80000"/>
                  </a:schemeClr>
                </a:solidFill>
                <a:latin typeface="Times New Roman" pitchFamily="18" charset="0"/>
                <a:cs typeface="Times New Roman" pitchFamily="18" charset="0"/>
              </a:rPr>
              <a:t>Introduction</a:t>
            </a:r>
          </a:p>
        </p:txBody>
      </p:sp>
      <p:sp>
        <p:nvSpPr>
          <p:cNvPr id="5" name="TextBox 4"/>
          <p:cNvSpPr txBox="1"/>
          <p:nvPr/>
        </p:nvSpPr>
        <p:spPr>
          <a:xfrm>
            <a:off x="79022" y="6016978"/>
            <a:ext cx="8568267" cy="307777"/>
          </a:xfrm>
          <a:prstGeom prst="rect">
            <a:avLst/>
          </a:prstGeom>
          <a:noFill/>
        </p:spPr>
        <p:txBody>
          <a:bodyPr wrap="square" rtlCol="0">
            <a:spAutoFit/>
          </a:bodyPr>
          <a:lstStyle/>
          <a:p>
            <a:r>
              <a:rPr lang="en-US" sz="1400" dirty="0" smtClean="0">
                <a:latin typeface="Times New Roman" pitchFamily="18" charset="0"/>
                <a:cs typeface="Times New Roman" pitchFamily="18" charset="0"/>
              </a:rPr>
              <a:t>1. </a:t>
            </a:r>
            <a:r>
              <a:rPr lang="en-US" sz="1400" dirty="0" err="1" smtClean="0">
                <a:latin typeface="Times New Roman" pitchFamily="18" charset="0"/>
                <a:cs typeface="Times New Roman" pitchFamily="18" charset="0"/>
              </a:rPr>
              <a:t>Dupuy</a:t>
            </a:r>
            <a:r>
              <a:rPr lang="en-US" sz="1400" dirty="0" smtClean="0">
                <a:latin typeface="Times New Roman" pitchFamily="18" charset="0"/>
                <a:cs typeface="Times New Roman" pitchFamily="18" charset="0"/>
              </a:rPr>
              <a:t>, 1984</a:t>
            </a:r>
            <a:endParaRPr lang="en-US" dirty="0">
              <a:latin typeface="Times New Roman" pitchFamily="18" charset="0"/>
              <a:cs typeface="Times New Roman" pitchFamily="18" charset="0"/>
            </a:endParaRPr>
          </a:p>
        </p:txBody>
      </p:sp>
    </p:spTree>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5" name="Picture 4" descr="Blank Background Bandaid.jpg"/>
          <p:cNvPicPr>
            <a:picLocks noChangeAspect="1"/>
          </p:cNvPicPr>
          <p:nvPr/>
        </p:nvPicPr>
        <p:blipFill>
          <a:blip r:embed="rId3"/>
          <a:srcRect/>
          <a:stretch>
            <a:fillRect/>
          </a:stretch>
        </p:blipFill>
        <p:spPr bwMode="auto">
          <a:xfrm>
            <a:off x="6581775" y="0"/>
            <a:ext cx="2562225" cy="6858000"/>
          </a:xfrm>
          <a:prstGeom prst="rect">
            <a:avLst/>
          </a:prstGeom>
          <a:noFill/>
          <a:ln w="9525">
            <a:noFill/>
            <a:miter lim="800000"/>
            <a:headEnd/>
            <a:tailEnd/>
          </a:ln>
        </p:spPr>
      </p:pic>
      <p:sp>
        <p:nvSpPr>
          <p:cNvPr id="13" name="TextBox 12"/>
          <p:cNvSpPr txBox="1"/>
          <p:nvPr/>
        </p:nvSpPr>
        <p:spPr>
          <a:xfrm>
            <a:off x="1493838" y="379413"/>
            <a:ext cx="6156325" cy="1200150"/>
          </a:xfrm>
          <a:prstGeom prst="rect">
            <a:avLst/>
          </a:prstGeom>
          <a:noFill/>
        </p:spPr>
        <p:txBody>
          <a:bodyPr>
            <a:spAutoFit/>
          </a:bodyPr>
          <a:lstStyle/>
          <a:p>
            <a:pPr algn="ctr" fontAlgn="auto">
              <a:spcBef>
                <a:spcPts val="0"/>
              </a:spcBef>
              <a:spcAft>
                <a:spcPts val="0"/>
              </a:spcAft>
              <a:defRPr/>
            </a:pPr>
            <a:r>
              <a:rPr lang="en-US" sz="7200" b="1" dirty="0">
                <a:solidFill>
                  <a:schemeClr val="tx2">
                    <a:lumMod val="20000"/>
                    <a:lumOff val="80000"/>
                  </a:schemeClr>
                </a:solidFill>
                <a:latin typeface="Times New Roman" pitchFamily="18" charset="0"/>
                <a:cs typeface="Times New Roman" pitchFamily="18" charset="0"/>
              </a:rPr>
              <a:t>Introduction</a:t>
            </a:r>
          </a:p>
        </p:txBody>
      </p:sp>
      <p:pic>
        <p:nvPicPr>
          <p:cNvPr id="36867" name="Picture 7" descr="evidence001.jpg"/>
          <p:cNvPicPr>
            <a:picLocks noChangeAspect="1"/>
          </p:cNvPicPr>
          <p:nvPr/>
        </p:nvPicPr>
        <p:blipFill>
          <a:blip r:embed="rId4"/>
          <a:srcRect/>
          <a:stretch>
            <a:fillRect/>
          </a:stretch>
        </p:blipFill>
        <p:spPr bwMode="auto">
          <a:xfrm>
            <a:off x="1546225" y="2503488"/>
            <a:ext cx="7616825" cy="3840162"/>
          </a:xfrm>
          <a:prstGeom prst="rect">
            <a:avLst/>
          </a:prstGeom>
          <a:noFill/>
          <a:ln w="9525">
            <a:noFill/>
            <a:miter lim="800000"/>
            <a:headEnd/>
            <a:tailEnd/>
          </a:ln>
        </p:spPr>
      </p:pic>
    </p:spTree>
  </p:cSld>
  <p:clrMapOvr>
    <a:masterClrMapping/>
  </p:clrMapOvr>
  <p:transition>
    <p:wipe dir="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3" name="Picture 4" descr="Blank Background Bandaid.jpg"/>
          <p:cNvPicPr>
            <a:picLocks noChangeAspect="1"/>
          </p:cNvPicPr>
          <p:nvPr/>
        </p:nvPicPr>
        <p:blipFill>
          <a:blip r:embed="rId3"/>
          <a:srcRect/>
          <a:stretch>
            <a:fillRect/>
          </a:stretch>
        </p:blipFill>
        <p:spPr bwMode="auto">
          <a:xfrm>
            <a:off x="6581775" y="0"/>
            <a:ext cx="2562225" cy="6858000"/>
          </a:xfrm>
          <a:prstGeom prst="rect">
            <a:avLst/>
          </a:prstGeom>
          <a:noFill/>
          <a:ln w="9525">
            <a:noFill/>
            <a:miter lim="800000"/>
            <a:headEnd/>
            <a:tailEnd/>
          </a:ln>
        </p:spPr>
      </p:pic>
      <p:sp>
        <p:nvSpPr>
          <p:cNvPr id="13" name="TextBox 12"/>
          <p:cNvSpPr txBox="1"/>
          <p:nvPr/>
        </p:nvSpPr>
        <p:spPr>
          <a:xfrm>
            <a:off x="1493838" y="379413"/>
            <a:ext cx="6156325" cy="1200150"/>
          </a:xfrm>
          <a:prstGeom prst="rect">
            <a:avLst/>
          </a:prstGeom>
          <a:noFill/>
        </p:spPr>
        <p:txBody>
          <a:bodyPr>
            <a:spAutoFit/>
          </a:bodyPr>
          <a:lstStyle/>
          <a:p>
            <a:pPr algn="ctr" fontAlgn="auto">
              <a:spcBef>
                <a:spcPts val="0"/>
              </a:spcBef>
              <a:spcAft>
                <a:spcPts val="0"/>
              </a:spcAft>
              <a:defRPr/>
            </a:pPr>
            <a:r>
              <a:rPr lang="en-US" sz="7200" b="1" dirty="0">
                <a:solidFill>
                  <a:schemeClr val="tx2">
                    <a:lumMod val="20000"/>
                    <a:lumOff val="80000"/>
                  </a:schemeClr>
                </a:solidFill>
                <a:latin typeface="Times New Roman" pitchFamily="18" charset="0"/>
                <a:cs typeface="Times New Roman" pitchFamily="18" charset="0"/>
              </a:rPr>
              <a:t>Introduction</a:t>
            </a:r>
          </a:p>
        </p:txBody>
      </p:sp>
      <p:pic>
        <p:nvPicPr>
          <p:cNvPr id="38915" name="Picture 8" descr="evidence002.jpg"/>
          <p:cNvPicPr>
            <a:picLocks noChangeAspect="1"/>
          </p:cNvPicPr>
          <p:nvPr/>
        </p:nvPicPr>
        <p:blipFill>
          <a:blip r:embed="rId4"/>
          <a:srcRect/>
          <a:stretch>
            <a:fillRect/>
          </a:stretch>
        </p:blipFill>
        <p:spPr bwMode="auto">
          <a:xfrm>
            <a:off x="1546225" y="2505075"/>
            <a:ext cx="7616825" cy="3840163"/>
          </a:xfrm>
          <a:prstGeom prst="rect">
            <a:avLst/>
          </a:prstGeom>
          <a:noFill/>
          <a:ln w="9525">
            <a:noFill/>
            <a:miter lim="800000"/>
            <a:headEnd/>
            <a:tailEnd/>
          </a:ln>
        </p:spPr>
      </p:pic>
      <p:sp>
        <p:nvSpPr>
          <p:cNvPr id="2" name="TextBox 1"/>
          <p:cNvSpPr txBox="1"/>
          <p:nvPr/>
        </p:nvSpPr>
        <p:spPr>
          <a:xfrm>
            <a:off x="2600325" y="3453330"/>
            <a:ext cx="5561807" cy="2685351"/>
          </a:xfrm>
          <a:prstGeom prst="rect">
            <a:avLst/>
          </a:prstGeom>
          <a:noFill/>
        </p:spPr>
        <p:txBody>
          <a:bodyPr wrap="square" rtlCol="0" anchor="t">
            <a:spAutoFit/>
          </a:bodyPr>
          <a:lstStyle/>
          <a:p>
            <a:r>
              <a:rPr lang="en-US" sz="3200" b="1" dirty="0" err="1" smtClean="0">
                <a:latin typeface="Times New Roman" pitchFamily="18" charset="0"/>
                <a:cs typeface="Times New Roman" pitchFamily="18" charset="0"/>
              </a:rPr>
              <a:t>Zaninotto</a:t>
            </a:r>
            <a:r>
              <a:rPr lang="en-US" sz="3200" b="1" dirty="0" smtClean="0">
                <a:latin typeface="Times New Roman" pitchFamily="18" charset="0"/>
                <a:cs typeface="Times New Roman" pitchFamily="18" charset="0"/>
              </a:rPr>
              <a:t> </a:t>
            </a:r>
            <a:r>
              <a:rPr lang="en-US" sz="3200" b="1" dirty="0">
                <a:latin typeface="Times New Roman" pitchFamily="18" charset="0"/>
                <a:cs typeface="Times New Roman" pitchFamily="18" charset="0"/>
              </a:rPr>
              <a:t>et al. (</a:t>
            </a:r>
            <a:r>
              <a:rPr lang="en-US" sz="3200" b="1" dirty="0" smtClean="0">
                <a:latin typeface="Times New Roman" pitchFamily="18" charset="0"/>
                <a:cs typeface="Times New Roman" pitchFamily="18" charset="0"/>
              </a:rPr>
              <a:t>2010)</a:t>
            </a:r>
          </a:p>
          <a:p>
            <a:endParaRPr lang="en-US" sz="1000" b="1" dirty="0" smtClean="0">
              <a:latin typeface="Times New Roman" pitchFamily="18" charset="0"/>
              <a:cs typeface="Times New Roman" pitchFamily="18" charset="0"/>
            </a:endParaRPr>
          </a:p>
          <a:p>
            <a:r>
              <a:rPr lang="en-US" sz="3200" b="1" dirty="0" err="1" smtClean="0">
                <a:latin typeface="Times New Roman" pitchFamily="18" charset="0"/>
                <a:cs typeface="Times New Roman" pitchFamily="18" charset="0"/>
              </a:rPr>
              <a:t>Vogelzangs</a:t>
            </a:r>
            <a:r>
              <a:rPr lang="en-US" sz="3200" b="1" dirty="0" smtClean="0">
                <a:latin typeface="Times New Roman" pitchFamily="18" charset="0"/>
                <a:cs typeface="Times New Roman" pitchFamily="18" charset="0"/>
              </a:rPr>
              <a:t> et al. (2008) </a:t>
            </a:r>
          </a:p>
          <a:p>
            <a:endParaRPr lang="en-US" sz="1000" b="1" dirty="0" smtClean="0">
              <a:latin typeface="Times New Roman" pitchFamily="18" charset="0"/>
              <a:cs typeface="Times New Roman" pitchFamily="18" charset="0"/>
            </a:endParaRPr>
          </a:p>
          <a:p>
            <a:r>
              <a:rPr lang="en-US" sz="3200" b="1" dirty="0" smtClean="0">
                <a:latin typeface="Times New Roman" pitchFamily="18" charset="0"/>
                <a:cs typeface="Times New Roman" pitchFamily="18" charset="0"/>
              </a:rPr>
              <a:t>Weber-</a:t>
            </a:r>
            <a:r>
              <a:rPr lang="en-US" sz="3200" b="1" dirty="0" err="1" smtClean="0">
                <a:latin typeface="Times New Roman" pitchFamily="18" charset="0"/>
                <a:cs typeface="Times New Roman" pitchFamily="18" charset="0"/>
              </a:rPr>
              <a:t>Hamann</a:t>
            </a:r>
            <a:r>
              <a:rPr lang="en-US" sz="3200" b="1" dirty="0" smtClean="0">
                <a:latin typeface="Times New Roman" pitchFamily="18" charset="0"/>
                <a:cs typeface="Times New Roman" pitchFamily="18" charset="0"/>
              </a:rPr>
              <a:t> et al. (2006)</a:t>
            </a:r>
          </a:p>
          <a:p>
            <a:endParaRPr lang="en-US" sz="1000" b="1" dirty="0" smtClean="0">
              <a:latin typeface="Times New Roman" pitchFamily="18" charset="0"/>
              <a:cs typeface="Times New Roman" pitchFamily="18" charset="0"/>
            </a:endParaRPr>
          </a:p>
          <a:p>
            <a:r>
              <a:rPr lang="en-US" sz="3200" b="1" dirty="0" err="1" smtClean="0">
                <a:latin typeface="Times New Roman" pitchFamily="18" charset="0"/>
                <a:cs typeface="Times New Roman" pitchFamily="18" charset="0"/>
              </a:rPr>
              <a:t>Hachet</a:t>
            </a:r>
            <a:r>
              <a:rPr lang="en-US" sz="3200" b="1" dirty="0" smtClean="0">
                <a:latin typeface="Times New Roman" pitchFamily="18" charset="0"/>
                <a:cs typeface="Times New Roman" pitchFamily="18" charset="0"/>
              </a:rPr>
              <a:t> al. (2006)</a:t>
            </a:r>
          </a:p>
          <a:p>
            <a:endParaRPr lang="en-US" sz="1050" dirty="0" smtClean="0">
              <a:latin typeface="Times New Roman" pitchFamily="18" charset="0"/>
              <a:cs typeface="Times New Roman" pitchFamily="18" charset="0"/>
            </a:endParaRPr>
          </a:p>
        </p:txBody>
      </p:sp>
      <p:pic>
        <p:nvPicPr>
          <p:cNvPr id="6" name="Picture 7" descr="Waist Circ.png"/>
          <p:cNvPicPr>
            <a:picLocks noChangeAspect="1"/>
          </p:cNvPicPr>
          <p:nvPr/>
        </p:nvPicPr>
        <p:blipFill>
          <a:blip r:embed="rId5"/>
          <a:srcRect/>
          <a:stretch>
            <a:fillRect/>
          </a:stretch>
        </p:blipFill>
        <p:spPr bwMode="auto">
          <a:xfrm>
            <a:off x="2828131" y="1820863"/>
            <a:ext cx="3530600" cy="1243012"/>
          </a:xfrm>
          <a:prstGeom prst="rect">
            <a:avLst/>
          </a:prstGeom>
          <a:noFill/>
          <a:ln w="9525">
            <a:noFill/>
            <a:miter lim="800000"/>
            <a:headEnd/>
            <a:tailEnd/>
          </a:ln>
        </p:spPr>
      </p:pic>
    </p:spTree>
    <p:extLst>
      <p:ext uri="{BB962C8B-B14F-4D97-AF65-F5344CB8AC3E}">
        <p14:creationId xmlns:p14="http://schemas.microsoft.com/office/powerpoint/2010/main" val="2401640781"/>
      </p:ext>
    </p:extLst>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3" name="Picture 4" descr="Blank Background Bandaid.jpg"/>
          <p:cNvPicPr>
            <a:picLocks noChangeAspect="1"/>
          </p:cNvPicPr>
          <p:nvPr/>
        </p:nvPicPr>
        <p:blipFill>
          <a:blip r:embed="rId3"/>
          <a:srcRect/>
          <a:stretch>
            <a:fillRect/>
          </a:stretch>
        </p:blipFill>
        <p:spPr bwMode="auto">
          <a:xfrm>
            <a:off x="6581775" y="0"/>
            <a:ext cx="2562225" cy="6858000"/>
          </a:xfrm>
          <a:prstGeom prst="rect">
            <a:avLst/>
          </a:prstGeom>
          <a:noFill/>
          <a:ln w="9525">
            <a:noFill/>
            <a:miter lim="800000"/>
            <a:headEnd/>
            <a:tailEnd/>
          </a:ln>
        </p:spPr>
      </p:pic>
      <p:sp>
        <p:nvSpPr>
          <p:cNvPr id="13" name="TextBox 12"/>
          <p:cNvSpPr txBox="1"/>
          <p:nvPr/>
        </p:nvSpPr>
        <p:spPr>
          <a:xfrm>
            <a:off x="1493838" y="379413"/>
            <a:ext cx="6156325" cy="1200150"/>
          </a:xfrm>
          <a:prstGeom prst="rect">
            <a:avLst/>
          </a:prstGeom>
          <a:noFill/>
        </p:spPr>
        <p:txBody>
          <a:bodyPr>
            <a:spAutoFit/>
          </a:bodyPr>
          <a:lstStyle/>
          <a:p>
            <a:pPr algn="ctr" fontAlgn="auto">
              <a:spcBef>
                <a:spcPts val="0"/>
              </a:spcBef>
              <a:spcAft>
                <a:spcPts val="0"/>
              </a:spcAft>
              <a:defRPr/>
            </a:pPr>
            <a:r>
              <a:rPr lang="en-US" sz="7200" b="1" dirty="0">
                <a:solidFill>
                  <a:schemeClr val="tx2">
                    <a:lumMod val="20000"/>
                    <a:lumOff val="80000"/>
                  </a:schemeClr>
                </a:solidFill>
                <a:latin typeface="Times New Roman" pitchFamily="18" charset="0"/>
                <a:cs typeface="Times New Roman" pitchFamily="18" charset="0"/>
              </a:rPr>
              <a:t>Introduction</a:t>
            </a:r>
          </a:p>
        </p:txBody>
      </p:sp>
      <p:pic>
        <p:nvPicPr>
          <p:cNvPr id="38915" name="Picture 8" descr="evidence002.jpg"/>
          <p:cNvPicPr>
            <a:picLocks noChangeAspect="1"/>
          </p:cNvPicPr>
          <p:nvPr/>
        </p:nvPicPr>
        <p:blipFill>
          <a:blip r:embed="rId4"/>
          <a:srcRect/>
          <a:stretch>
            <a:fillRect/>
          </a:stretch>
        </p:blipFill>
        <p:spPr bwMode="auto">
          <a:xfrm>
            <a:off x="1546225" y="2505075"/>
            <a:ext cx="7616825" cy="3840163"/>
          </a:xfrm>
          <a:prstGeom prst="rect">
            <a:avLst/>
          </a:prstGeom>
          <a:noFill/>
          <a:ln w="9525">
            <a:noFill/>
            <a:miter lim="800000"/>
            <a:headEnd/>
            <a:tailEnd/>
          </a:ln>
        </p:spPr>
      </p:pic>
      <p:sp>
        <p:nvSpPr>
          <p:cNvPr id="2" name="TextBox 1"/>
          <p:cNvSpPr txBox="1"/>
          <p:nvPr/>
        </p:nvSpPr>
        <p:spPr>
          <a:xfrm>
            <a:off x="2600325" y="3453330"/>
            <a:ext cx="5561807" cy="2685351"/>
          </a:xfrm>
          <a:prstGeom prst="rect">
            <a:avLst/>
          </a:prstGeom>
          <a:noFill/>
        </p:spPr>
        <p:txBody>
          <a:bodyPr wrap="square" rtlCol="0" anchor="t">
            <a:spAutoFit/>
          </a:bodyPr>
          <a:lstStyle/>
          <a:p>
            <a:r>
              <a:rPr lang="en-US" sz="3200" b="1" dirty="0" err="1" smtClean="0">
                <a:latin typeface="Times New Roman" pitchFamily="18" charset="0"/>
                <a:cs typeface="Times New Roman" pitchFamily="18" charset="0"/>
              </a:rPr>
              <a:t>Zaninotto</a:t>
            </a:r>
            <a:r>
              <a:rPr lang="en-US" sz="3200" b="1" dirty="0" smtClean="0">
                <a:latin typeface="Times New Roman" pitchFamily="18" charset="0"/>
                <a:cs typeface="Times New Roman" pitchFamily="18" charset="0"/>
              </a:rPr>
              <a:t> </a:t>
            </a:r>
            <a:r>
              <a:rPr lang="en-US" sz="3200" b="1" dirty="0">
                <a:latin typeface="Times New Roman" pitchFamily="18" charset="0"/>
                <a:cs typeface="Times New Roman" pitchFamily="18" charset="0"/>
              </a:rPr>
              <a:t>et al. (</a:t>
            </a:r>
            <a:r>
              <a:rPr lang="en-US" sz="3200" b="1" dirty="0" smtClean="0">
                <a:latin typeface="Times New Roman" pitchFamily="18" charset="0"/>
                <a:cs typeface="Times New Roman" pitchFamily="18" charset="0"/>
              </a:rPr>
              <a:t>2010)</a:t>
            </a:r>
          </a:p>
          <a:p>
            <a:endParaRPr lang="en-US" sz="1000" b="1" dirty="0" smtClean="0">
              <a:latin typeface="Times New Roman" pitchFamily="18" charset="0"/>
              <a:cs typeface="Times New Roman" pitchFamily="18" charset="0"/>
            </a:endParaRPr>
          </a:p>
          <a:p>
            <a:r>
              <a:rPr lang="en-US" sz="3200" b="1" dirty="0" err="1" smtClean="0">
                <a:latin typeface="Times New Roman" pitchFamily="18" charset="0"/>
                <a:cs typeface="Times New Roman" pitchFamily="18" charset="0"/>
              </a:rPr>
              <a:t>Vogelzangs</a:t>
            </a:r>
            <a:r>
              <a:rPr lang="en-US" sz="3200" b="1" dirty="0" smtClean="0">
                <a:latin typeface="Times New Roman" pitchFamily="18" charset="0"/>
                <a:cs typeface="Times New Roman" pitchFamily="18" charset="0"/>
              </a:rPr>
              <a:t> et al. (2008) </a:t>
            </a:r>
          </a:p>
          <a:p>
            <a:endParaRPr lang="en-US" sz="1000" b="1" dirty="0" smtClean="0">
              <a:latin typeface="Times New Roman" pitchFamily="18" charset="0"/>
              <a:cs typeface="Times New Roman" pitchFamily="18" charset="0"/>
            </a:endParaRPr>
          </a:p>
          <a:p>
            <a:r>
              <a:rPr lang="en-US" sz="3200" b="1" dirty="0" smtClean="0">
                <a:latin typeface="Times New Roman" pitchFamily="18" charset="0"/>
                <a:cs typeface="Times New Roman" pitchFamily="18" charset="0"/>
              </a:rPr>
              <a:t>Weber-</a:t>
            </a:r>
            <a:r>
              <a:rPr lang="en-US" sz="3200" b="1" dirty="0" err="1" smtClean="0">
                <a:latin typeface="Times New Roman" pitchFamily="18" charset="0"/>
                <a:cs typeface="Times New Roman" pitchFamily="18" charset="0"/>
              </a:rPr>
              <a:t>Hamann</a:t>
            </a:r>
            <a:r>
              <a:rPr lang="en-US" sz="3200" b="1" dirty="0" smtClean="0">
                <a:latin typeface="Times New Roman" pitchFamily="18" charset="0"/>
                <a:cs typeface="Times New Roman" pitchFamily="18" charset="0"/>
              </a:rPr>
              <a:t> et al. (2006)</a:t>
            </a:r>
          </a:p>
          <a:p>
            <a:endParaRPr lang="en-US" sz="1000" b="1" dirty="0" smtClean="0">
              <a:latin typeface="Times New Roman" pitchFamily="18" charset="0"/>
              <a:cs typeface="Times New Roman" pitchFamily="18" charset="0"/>
            </a:endParaRPr>
          </a:p>
          <a:p>
            <a:r>
              <a:rPr lang="en-US" sz="3200" b="1" dirty="0" err="1" smtClean="0">
                <a:latin typeface="Times New Roman" pitchFamily="18" charset="0"/>
                <a:cs typeface="Times New Roman" pitchFamily="18" charset="0"/>
              </a:rPr>
              <a:t>Hachet</a:t>
            </a:r>
            <a:r>
              <a:rPr lang="en-US" sz="3200" b="1" dirty="0" smtClean="0">
                <a:latin typeface="Times New Roman" pitchFamily="18" charset="0"/>
                <a:cs typeface="Times New Roman" pitchFamily="18" charset="0"/>
              </a:rPr>
              <a:t> al. (2006)</a:t>
            </a:r>
          </a:p>
          <a:p>
            <a:endParaRPr lang="en-US" sz="1050" dirty="0" smtClean="0">
              <a:latin typeface="Times New Roman" pitchFamily="18" charset="0"/>
              <a:cs typeface="Times New Roman" pitchFamily="18" charset="0"/>
            </a:endParaRPr>
          </a:p>
        </p:txBody>
      </p:sp>
      <p:pic>
        <p:nvPicPr>
          <p:cNvPr id="6" name="Picture 7" descr="Waist Circ.png"/>
          <p:cNvPicPr>
            <a:picLocks noChangeAspect="1"/>
          </p:cNvPicPr>
          <p:nvPr/>
        </p:nvPicPr>
        <p:blipFill>
          <a:blip r:embed="rId5"/>
          <a:srcRect/>
          <a:stretch>
            <a:fillRect/>
          </a:stretch>
        </p:blipFill>
        <p:spPr bwMode="auto">
          <a:xfrm>
            <a:off x="2828131" y="1820863"/>
            <a:ext cx="3530600" cy="1243012"/>
          </a:xfrm>
          <a:prstGeom prst="rect">
            <a:avLst/>
          </a:prstGeom>
          <a:noFill/>
          <a:ln w="9525">
            <a:noFill/>
            <a:miter lim="800000"/>
            <a:headEnd/>
            <a:tailEnd/>
          </a:ln>
        </p:spPr>
      </p:pic>
      <p:pic>
        <p:nvPicPr>
          <p:cNvPr id="14" name="Picture 13" descr="check.png"/>
          <p:cNvPicPr>
            <a:picLocks noChangeAspect="1"/>
          </p:cNvPicPr>
          <p:nvPr/>
        </p:nvPicPr>
        <p:blipFill>
          <a:blip r:embed="rId6"/>
          <a:stretch>
            <a:fillRect/>
          </a:stretch>
        </p:blipFill>
        <p:spPr>
          <a:xfrm>
            <a:off x="2216877" y="2858932"/>
            <a:ext cx="1046296" cy="1209429"/>
          </a:xfrm>
          <a:prstGeom prst="rect">
            <a:avLst/>
          </a:prstGeom>
        </p:spPr>
      </p:pic>
    </p:spTree>
    <p:extLst>
      <p:ext uri="{BB962C8B-B14F-4D97-AF65-F5344CB8AC3E}">
        <p14:creationId xmlns:p14="http://schemas.microsoft.com/office/powerpoint/2010/main" val="2401640781"/>
      </p:ext>
    </p:extLst>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3" name="Picture 4" descr="Blank Background Bandaid.jpg"/>
          <p:cNvPicPr>
            <a:picLocks noChangeAspect="1"/>
          </p:cNvPicPr>
          <p:nvPr/>
        </p:nvPicPr>
        <p:blipFill>
          <a:blip r:embed="rId3"/>
          <a:srcRect/>
          <a:stretch>
            <a:fillRect/>
          </a:stretch>
        </p:blipFill>
        <p:spPr bwMode="auto">
          <a:xfrm>
            <a:off x="6581775" y="0"/>
            <a:ext cx="2562225" cy="6858000"/>
          </a:xfrm>
          <a:prstGeom prst="rect">
            <a:avLst/>
          </a:prstGeom>
          <a:noFill/>
          <a:ln w="9525">
            <a:noFill/>
            <a:miter lim="800000"/>
            <a:headEnd/>
            <a:tailEnd/>
          </a:ln>
        </p:spPr>
      </p:pic>
      <p:sp>
        <p:nvSpPr>
          <p:cNvPr id="13" name="TextBox 12"/>
          <p:cNvSpPr txBox="1"/>
          <p:nvPr/>
        </p:nvSpPr>
        <p:spPr>
          <a:xfrm>
            <a:off x="1493838" y="379413"/>
            <a:ext cx="6156325" cy="1200150"/>
          </a:xfrm>
          <a:prstGeom prst="rect">
            <a:avLst/>
          </a:prstGeom>
          <a:noFill/>
        </p:spPr>
        <p:txBody>
          <a:bodyPr>
            <a:spAutoFit/>
          </a:bodyPr>
          <a:lstStyle/>
          <a:p>
            <a:pPr algn="ctr" fontAlgn="auto">
              <a:spcBef>
                <a:spcPts val="0"/>
              </a:spcBef>
              <a:spcAft>
                <a:spcPts val="0"/>
              </a:spcAft>
              <a:defRPr/>
            </a:pPr>
            <a:r>
              <a:rPr lang="en-US" sz="7200" b="1" dirty="0">
                <a:solidFill>
                  <a:schemeClr val="tx2">
                    <a:lumMod val="20000"/>
                    <a:lumOff val="80000"/>
                  </a:schemeClr>
                </a:solidFill>
                <a:latin typeface="Times New Roman" pitchFamily="18" charset="0"/>
                <a:cs typeface="Times New Roman" pitchFamily="18" charset="0"/>
              </a:rPr>
              <a:t>Introduction</a:t>
            </a:r>
          </a:p>
        </p:txBody>
      </p:sp>
      <p:pic>
        <p:nvPicPr>
          <p:cNvPr id="38915" name="Picture 8" descr="evidence002.jpg"/>
          <p:cNvPicPr>
            <a:picLocks noChangeAspect="1"/>
          </p:cNvPicPr>
          <p:nvPr/>
        </p:nvPicPr>
        <p:blipFill>
          <a:blip r:embed="rId4"/>
          <a:srcRect/>
          <a:stretch>
            <a:fillRect/>
          </a:stretch>
        </p:blipFill>
        <p:spPr bwMode="auto">
          <a:xfrm>
            <a:off x="1546225" y="2505075"/>
            <a:ext cx="7616825" cy="3840163"/>
          </a:xfrm>
          <a:prstGeom prst="rect">
            <a:avLst/>
          </a:prstGeom>
          <a:noFill/>
          <a:ln w="9525">
            <a:noFill/>
            <a:miter lim="800000"/>
            <a:headEnd/>
            <a:tailEnd/>
          </a:ln>
        </p:spPr>
      </p:pic>
      <p:sp>
        <p:nvSpPr>
          <p:cNvPr id="2" name="TextBox 1"/>
          <p:cNvSpPr txBox="1"/>
          <p:nvPr/>
        </p:nvSpPr>
        <p:spPr>
          <a:xfrm>
            <a:off x="2600325" y="3453330"/>
            <a:ext cx="5561807" cy="2685351"/>
          </a:xfrm>
          <a:prstGeom prst="rect">
            <a:avLst/>
          </a:prstGeom>
          <a:noFill/>
        </p:spPr>
        <p:txBody>
          <a:bodyPr wrap="square" rtlCol="0" anchor="t">
            <a:spAutoFit/>
          </a:bodyPr>
          <a:lstStyle/>
          <a:p>
            <a:r>
              <a:rPr lang="en-US" sz="3200" b="1" dirty="0" err="1" smtClean="0">
                <a:latin typeface="Times New Roman" pitchFamily="18" charset="0"/>
                <a:cs typeface="Times New Roman" pitchFamily="18" charset="0"/>
              </a:rPr>
              <a:t>Zaninotto</a:t>
            </a:r>
            <a:r>
              <a:rPr lang="en-US" sz="3200" b="1" dirty="0" smtClean="0">
                <a:latin typeface="Times New Roman" pitchFamily="18" charset="0"/>
                <a:cs typeface="Times New Roman" pitchFamily="18" charset="0"/>
              </a:rPr>
              <a:t> </a:t>
            </a:r>
            <a:r>
              <a:rPr lang="en-US" sz="3200" b="1" dirty="0">
                <a:latin typeface="Times New Roman" pitchFamily="18" charset="0"/>
                <a:cs typeface="Times New Roman" pitchFamily="18" charset="0"/>
              </a:rPr>
              <a:t>et al. (</a:t>
            </a:r>
            <a:r>
              <a:rPr lang="en-US" sz="3200" b="1" dirty="0" smtClean="0">
                <a:latin typeface="Times New Roman" pitchFamily="18" charset="0"/>
                <a:cs typeface="Times New Roman" pitchFamily="18" charset="0"/>
              </a:rPr>
              <a:t>2010)</a:t>
            </a:r>
          </a:p>
          <a:p>
            <a:endParaRPr lang="en-US" sz="1000" b="1" dirty="0" smtClean="0">
              <a:latin typeface="Times New Roman" pitchFamily="18" charset="0"/>
              <a:cs typeface="Times New Roman" pitchFamily="18" charset="0"/>
            </a:endParaRPr>
          </a:p>
          <a:p>
            <a:r>
              <a:rPr lang="en-US" sz="3200" b="1" dirty="0" err="1" smtClean="0">
                <a:latin typeface="Times New Roman" pitchFamily="18" charset="0"/>
                <a:cs typeface="Times New Roman" pitchFamily="18" charset="0"/>
              </a:rPr>
              <a:t>Vogelzangs</a:t>
            </a:r>
            <a:r>
              <a:rPr lang="en-US" sz="3200" b="1" dirty="0" smtClean="0">
                <a:latin typeface="Times New Roman" pitchFamily="18" charset="0"/>
                <a:cs typeface="Times New Roman" pitchFamily="18" charset="0"/>
              </a:rPr>
              <a:t> et al. (2008) </a:t>
            </a:r>
          </a:p>
          <a:p>
            <a:endParaRPr lang="en-US" sz="1000" b="1" dirty="0" smtClean="0">
              <a:latin typeface="Times New Roman" pitchFamily="18" charset="0"/>
              <a:cs typeface="Times New Roman" pitchFamily="18" charset="0"/>
            </a:endParaRPr>
          </a:p>
          <a:p>
            <a:r>
              <a:rPr lang="en-US" sz="3200" b="1" dirty="0" smtClean="0">
                <a:latin typeface="Times New Roman" pitchFamily="18" charset="0"/>
                <a:cs typeface="Times New Roman" pitchFamily="18" charset="0"/>
              </a:rPr>
              <a:t>Weber-</a:t>
            </a:r>
            <a:r>
              <a:rPr lang="en-US" sz="3200" b="1" dirty="0" err="1" smtClean="0">
                <a:latin typeface="Times New Roman" pitchFamily="18" charset="0"/>
                <a:cs typeface="Times New Roman" pitchFamily="18" charset="0"/>
              </a:rPr>
              <a:t>Hamann</a:t>
            </a:r>
            <a:r>
              <a:rPr lang="en-US" sz="3200" b="1" dirty="0" smtClean="0">
                <a:latin typeface="Times New Roman" pitchFamily="18" charset="0"/>
                <a:cs typeface="Times New Roman" pitchFamily="18" charset="0"/>
              </a:rPr>
              <a:t> et al. (2006)</a:t>
            </a:r>
          </a:p>
          <a:p>
            <a:endParaRPr lang="en-US" sz="1000" b="1" dirty="0" smtClean="0">
              <a:latin typeface="Times New Roman" pitchFamily="18" charset="0"/>
              <a:cs typeface="Times New Roman" pitchFamily="18" charset="0"/>
            </a:endParaRPr>
          </a:p>
          <a:p>
            <a:r>
              <a:rPr lang="en-US" sz="3200" b="1" dirty="0" err="1" smtClean="0">
                <a:latin typeface="Times New Roman" pitchFamily="18" charset="0"/>
                <a:cs typeface="Times New Roman" pitchFamily="18" charset="0"/>
              </a:rPr>
              <a:t>Hachet</a:t>
            </a:r>
            <a:r>
              <a:rPr lang="en-US" sz="3200" b="1" dirty="0" smtClean="0">
                <a:latin typeface="Times New Roman" pitchFamily="18" charset="0"/>
                <a:cs typeface="Times New Roman" pitchFamily="18" charset="0"/>
              </a:rPr>
              <a:t> al. (2006)</a:t>
            </a:r>
          </a:p>
          <a:p>
            <a:endParaRPr lang="en-US" sz="1050" dirty="0" smtClean="0">
              <a:latin typeface="Times New Roman" pitchFamily="18" charset="0"/>
              <a:cs typeface="Times New Roman" pitchFamily="18" charset="0"/>
            </a:endParaRPr>
          </a:p>
        </p:txBody>
      </p:sp>
      <p:pic>
        <p:nvPicPr>
          <p:cNvPr id="6" name="Picture 7" descr="Waist Circ.png"/>
          <p:cNvPicPr>
            <a:picLocks noChangeAspect="1"/>
          </p:cNvPicPr>
          <p:nvPr/>
        </p:nvPicPr>
        <p:blipFill>
          <a:blip r:embed="rId5"/>
          <a:srcRect/>
          <a:stretch>
            <a:fillRect/>
          </a:stretch>
        </p:blipFill>
        <p:spPr bwMode="auto">
          <a:xfrm>
            <a:off x="2828131" y="1820863"/>
            <a:ext cx="3530600" cy="1243012"/>
          </a:xfrm>
          <a:prstGeom prst="rect">
            <a:avLst/>
          </a:prstGeom>
          <a:noFill/>
          <a:ln w="9525">
            <a:noFill/>
            <a:miter lim="800000"/>
            <a:headEnd/>
            <a:tailEnd/>
          </a:ln>
        </p:spPr>
      </p:pic>
      <p:pic>
        <p:nvPicPr>
          <p:cNvPr id="14" name="Picture 13" descr="check.png"/>
          <p:cNvPicPr>
            <a:picLocks noChangeAspect="1"/>
          </p:cNvPicPr>
          <p:nvPr/>
        </p:nvPicPr>
        <p:blipFill>
          <a:blip r:embed="rId6"/>
          <a:stretch>
            <a:fillRect/>
          </a:stretch>
        </p:blipFill>
        <p:spPr>
          <a:xfrm>
            <a:off x="2216877" y="2858932"/>
            <a:ext cx="1046296" cy="1209429"/>
          </a:xfrm>
          <a:prstGeom prst="rect">
            <a:avLst/>
          </a:prstGeom>
        </p:spPr>
      </p:pic>
      <p:pic>
        <p:nvPicPr>
          <p:cNvPr id="15" name="Picture 14" descr="check.png"/>
          <p:cNvPicPr>
            <a:picLocks noChangeAspect="1"/>
          </p:cNvPicPr>
          <p:nvPr/>
        </p:nvPicPr>
        <p:blipFill>
          <a:blip r:embed="rId6"/>
          <a:stretch>
            <a:fillRect/>
          </a:stretch>
        </p:blipFill>
        <p:spPr>
          <a:xfrm>
            <a:off x="2152583" y="3466030"/>
            <a:ext cx="1046296" cy="1209429"/>
          </a:xfrm>
          <a:prstGeom prst="rect">
            <a:avLst/>
          </a:prstGeom>
        </p:spPr>
      </p:pic>
    </p:spTree>
    <p:extLst>
      <p:ext uri="{BB962C8B-B14F-4D97-AF65-F5344CB8AC3E}">
        <p14:creationId xmlns:p14="http://schemas.microsoft.com/office/powerpoint/2010/main" val="2401640781"/>
      </p:ext>
    </p:extLst>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3" name="Picture 4" descr="Blank Background Bandaid.jpg"/>
          <p:cNvPicPr>
            <a:picLocks noChangeAspect="1"/>
          </p:cNvPicPr>
          <p:nvPr/>
        </p:nvPicPr>
        <p:blipFill>
          <a:blip r:embed="rId3"/>
          <a:srcRect/>
          <a:stretch>
            <a:fillRect/>
          </a:stretch>
        </p:blipFill>
        <p:spPr bwMode="auto">
          <a:xfrm>
            <a:off x="6581775" y="0"/>
            <a:ext cx="2562225" cy="6858000"/>
          </a:xfrm>
          <a:prstGeom prst="rect">
            <a:avLst/>
          </a:prstGeom>
          <a:noFill/>
          <a:ln w="9525">
            <a:noFill/>
            <a:miter lim="800000"/>
            <a:headEnd/>
            <a:tailEnd/>
          </a:ln>
        </p:spPr>
      </p:pic>
      <p:sp>
        <p:nvSpPr>
          <p:cNvPr id="13" name="TextBox 12"/>
          <p:cNvSpPr txBox="1"/>
          <p:nvPr/>
        </p:nvSpPr>
        <p:spPr>
          <a:xfrm>
            <a:off x="1493838" y="379413"/>
            <a:ext cx="6156325" cy="1200150"/>
          </a:xfrm>
          <a:prstGeom prst="rect">
            <a:avLst/>
          </a:prstGeom>
          <a:noFill/>
        </p:spPr>
        <p:txBody>
          <a:bodyPr>
            <a:spAutoFit/>
          </a:bodyPr>
          <a:lstStyle/>
          <a:p>
            <a:pPr algn="ctr" fontAlgn="auto">
              <a:spcBef>
                <a:spcPts val="0"/>
              </a:spcBef>
              <a:spcAft>
                <a:spcPts val="0"/>
              </a:spcAft>
              <a:defRPr/>
            </a:pPr>
            <a:r>
              <a:rPr lang="en-US" sz="7200" b="1" dirty="0">
                <a:solidFill>
                  <a:schemeClr val="tx2">
                    <a:lumMod val="20000"/>
                    <a:lumOff val="80000"/>
                  </a:schemeClr>
                </a:solidFill>
                <a:latin typeface="Times New Roman" pitchFamily="18" charset="0"/>
                <a:cs typeface="Times New Roman" pitchFamily="18" charset="0"/>
              </a:rPr>
              <a:t>Introduction</a:t>
            </a:r>
          </a:p>
        </p:txBody>
      </p:sp>
      <p:pic>
        <p:nvPicPr>
          <p:cNvPr id="38915" name="Picture 8" descr="evidence002.jpg"/>
          <p:cNvPicPr>
            <a:picLocks noChangeAspect="1"/>
          </p:cNvPicPr>
          <p:nvPr/>
        </p:nvPicPr>
        <p:blipFill>
          <a:blip r:embed="rId4"/>
          <a:srcRect/>
          <a:stretch>
            <a:fillRect/>
          </a:stretch>
        </p:blipFill>
        <p:spPr bwMode="auto">
          <a:xfrm>
            <a:off x="1546225" y="2505075"/>
            <a:ext cx="7616825" cy="3840163"/>
          </a:xfrm>
          <a:prstGeom prst="rect">
            <a:avLst/>
          </a:prstGeom>
          <a:noFill/>
          <a:ln w="9525">
            <a:noFill/>
            <a:miter lim="800000"/>
            <a:headEnd/>
            <a:tailEnd/>
          </a:ln>
        </p:spPr>
      </p:pic>
      <p:sp>
        <p:nvSpPr>
          <p:cNvPr id="2" name="TextBox 1"/>
          <p:cNvSpPr txBox="1"/>
          <p:nvPr/>
        </p:nvSpPr>
        <p:spPr>
          <a:xfrm>
            <a:off x="2600325" y="3453330"/>
            <a:ext cx="5561807" cy="2685351"/>
          </a:xfrm>
          <a:prstGeom prst="rect">
            <a:avLst/>
          </a:prstGeom>
          <a:noFill/>
        </p:spPr>
        <p:txBody>
          <a:bodyPr wrap="square" rtlCol="0" anchor="t">
            <a:spAutoFit/>
          </a:bodyPr>
          <a:lstStyle/>
          <a:p>
            <a:r>
              <a:rPr lang="en-US" sz="3200" b="1" dirty="0" err="1" smtClean="0">
                <a:latin typeface="Times New Roman" pitchFamily="18" charset="0"/>
                <a:cs typeface="Times New Roman" pitchFamily="18" charset="0"/>
              </a:rPr>
              <a:t>Zaninotto</a:t>
            </a:r>
            <a:r>
              <a:rPr lang="en-US" sz="3200" b="1" dirty="0" smtClean="0">
                <a:latin typeface="Times New Roman" pitchFamily="18" charset="0"/>
                <a:cs typeface="Times New Roman" pitchFamily="18" charset="0"/>
              </a:rPr>
              <a:t> </a:t>
            </a:r>
            <a:r>
              <a:rPr lang="en-US" sz="3200" b="1" dirty="0">
                <a:latin typeface="Times New Roman" pitchFamily="18" charset="0"/>
                <a:cs typeface="Times New Roman" pitchFamily="18" charset="0"/>
              </a:rPr>
              <a:t>et al. (</a:t>
            </a:r>
            <a:r>
              <a:rPr lang="en-US" sz="3200" b="1" dirty="0" smtClean="0">
                <a:latin typeface="Times New Roman" pitchFamily="18" charset="0"/>
                <a:cs typeface="Times New Roman" pitchFamily="18" charset="0"/>
              </a:rPr>
              <a:t>2010)</a:t>
            </a:r>
          </a:p>
          <a:p>
            <a:endParaRPr lang="en-US" sz="1000" b="1" dirty="0" smtClean="0">
              <a:latin typeface="Times New Roman" pitchFamily="18" charset="0"/>
              <a:cs typeface="Times New Roman" pitchFamily="18" charset="0"/>
            </a:endParaRPr>
          </a:p>
          <a:p>
            <a:r>
              <a:rPr lang="en-US" sz="3200" b="1" dirty="0" err="1" smtClean="0">
                <a:latin typeface="Times New Roman" pitchFamily="18" charset="0"/>
                <a:cs typeface="Times New Roman" pitchFamily="18" charset="0"/>
              </a:rPr>
              <a:t>Vogelzangs</a:t>
            </a:r>
            <a:r>
              <a:rPr lang="en-US" sz="3200" b="1" dirty="0" smtClean="0">
                <a:latin typeface="Times New Roman" pitchFamily="18" charset="0"/>
                <a:cs typeface="Times New Roman" pitchFamily="18" charset="0"/>
              </a:rPr>
              <a:t> et al. (2008) </a:t>
            </a:r>
          </a:p>
          <a:p>
            <a:endParaRPr lang="en-US" sz="1000" b="1" dirty="0" smtClean="0">
              <a:latin typeface="Times New Roman" pitchFamily="18" charset="0"/>
              <a:cs typeface="Times New Roman" pitchFamily="18" charset="0"/>
            </a:endParaRPr>
          </a:p>
          <a:p>
            <a:r>
              <a:rPr lang="en-US" sz="3200" b="1" dirty="0" smtClean="0">
                <a:latin typeface="Times New Roman" pitchFamily="18" charset="0"/>
                <a:cs typeface="Times New Roman" pitchFamily="18" charset="0"/>
              </a:rPr>
              <a:t>Weber-</a:t>
            </a:r>
            <a:r>
              <a:rPr lang="en-US" sz="3200" b="1" dirty="0" err="1" smtClean="0">
                <a:latin typeface="Times New Roman" pitchFamily="18" charset="0"/>
                <a:cs typeface="Times New Roman" pitchFamily="18" charset="0"/>
              </a:rPr>
              <a:t>Hamann</a:t>
            </a:r>
            <a:r>
              <a:rPr lang="en-US" sz="3200" b="1" dirty="0" smtClean="0">
                <a:latin typeface="Times New Roman" pitchFamily="18" charset="0"/>
                <a:cs typeface="Times New Roman" pitchFamily="18" charset="0"/>
              </a:rPr>
              <a:t> et al. (2006)</a:t>
            </a:r>
          </a:p>
          <a:p>
            <a:endParaRPr lang="en-US" sz="1000" b="1" dirty="0" smtClean="0">
              <a:latin typeface="Times New Roman" pitchFamily="18" charset="0"/>
              <a:cs typeface="Times New Roman" pitchFamily="18" charset="0"/>
            </a:endParaRPr>
          </a:p>
          <a:p>
            <a:r>
              <a:rPr lang="en-US" sz="3200" b="1" dirty="0" err="1" smtClean="0">
                <a:latin typeface="Times New Roman" pitchFamily="18" charset="0"/>
                <a:cs typeface="Times New Roman" pitchFamily="18" charset="0"/>
              </a:rPr>
              <a:t>Hachet</a:t>
            </a:r>
            <a:r>
              <a:rPr lang="en-US" sz="3200" b="1" dirty="0" smtClean="0">
                <a:latin typeface="Times New Roman" pitchFamily="18" charset="0"/>
                <a:cs typeface="Times New Roman" pitchFamily="18" charset="0"/>
              </a:rPr>
              <a:t> al. (2006)</a:t>
            </a:r>
          </a:p>
          <a:p>
            <a:endParaRPr lang="en-US" sz="1050" dirty="0" smtClean="0">
              <a:latin typeface="Times New Roman" pitchFamily="18" charset="0"/>
              <a:cs typeface="Times New Roman" pitchFamily="18" charset="0"/>
            </a:endParaRPr>
          </a:p>
        </p:txBody>
      </p:sp>
      <p:pic>
        <p:nvPicPr>
          <p:cNvPr id="6" name="Picture 7" descr="Waist Circ.png"/>
          <p:cNvPicPr>
            <a:picLocks noChangeAspect="1"/>
          </p:cNvPicPr>
          <p:nvPr/>
        </p:nvPicPr>
        <p:blipFill>
          <a:blip r:embed="rId5"/>
          <a:srcRect/>
          <a:stretch>
            <a:fillRect/>
          </a:stretch>
        </p:blipFill>
        <p:spPr bwMode="auto">
          <a:xfrm>
            <a:off x="2828131" y="1820863"/>
            <a:ext cx="3530600" cy="1243012"/>
          </a:xfrm>
          <a:prstGeom prst="rect">
            <a:avLst/>
          </a:prstGeom>
          <a:noFill/>
          <a:ln w="9525">
            <a:noFill/>
            <a:miter lim="800000"/>
            <a:headEnd/>
            <a:tailEnd/>
          </a:ln>
        </p:spPr>
      </p:pic>
      <p:pic>
        <p:nvPicPr>
          <p:cNvPr id="14" name="Picture 13" descr="check.png"/>
          <p:cNvPicPr>
            <a:picLocks noChangeAspect="1"/>
          </p:cNvPicPr>
          <p:nvPr/>
        </p:nvPicPr>
        <p:blipFill>
          <a:blip r:embed="rId6"/>
          <a:stretch>
            <a:fillRect/>
          </a:stretch>
        </p:blipFill>
        <p:spPr>
          <a:xfrm>
            <a:off x="2216877" y="2858932"/>
            <a:ext cx="1046296" cy="1209429"/>
          </a:xfrm>
          <a:prstGeom prst="rect">
            <a:avLst/>
          </a:prstGeom>
        </p:spPr>
      </p:pic>
      <p:pic>
        <p:nvPicPr>
          <p:cNvPr id="15" name="Picture 14" descr="check.png"/>
          <p:cNvPicPr>
            <a:picLocks noChangeAspect="1"/>
          </p:cNvPicPr>
          <p:nvPr/>
        </p:nvPicPr>
        <p:blipFill>
          <a:blip r:embed="rId6"/>
          <a:stretch>
            <a:fillRect/>
          </a:stretch>
        </p:blipFill>
        <p:spPr>
          <a:xfrm>
            <a:off x="2152583" y="3466030"/>
            <a:ext cx="1046296" cy="1209429"/>
          </a:xfrm>
          <a:prstGeom prst="rect">
            <a:avLst/>
          </a:prstGeom>
        </p:spPr>
      </p:pic>
      <p:pic>
        <p:nvPicPr>
          <p:cNvPr id="16" name="Picture 15" descr="check.png"/>
          <p:cNvPicPr>
            <a:picLocks noChangeAspect="1"/>
          </p:cNvPicPr>
          <p:nvPr/>
        </p:nvPicPr>
        <p:blipFill>
          <a:blip r:embed="rId6"/>
          <a:stretch>
            <a:fillRect/>
          </a:stretch>
        </p:blipFill>
        <p:spPr>
          <a:xfrm>
            <a:off x="2166077" y="4106461"/>
            <a:ext cx="1046296" cy="1209429"/>
          </a:xfrm>
          <a:prstGeom prst="rect">
            <a:avLst/>
          </a:prstGeom>
        </p:spPr>
      </p:pic>
      <p:graphicFrame>
        <p:nvGraphicFramePr>
          <p:cNvPr id="11" name="Table 10"/>
          <p:cNvGraphicFramePr>
            <a:graphicFrameLocks noGrp="1"/>
          </p:cNvGraphicFramePr>
          <p:nvPr/>
        </p:nvGraphicFramePr>
        <p:xfrm>
          <a:off x="698500" y="1820863"/>
          <a:ext cx="7505700" cy="3937000"/>
        </p:xfrm>
        <a:graphic>
          <a:graphicData uri="http://schemas.openxmlformats.org/drawingml/2006/table">
            <a:tbl>
              <a:tblPr>
                <a:tableStyleId>{2D5ABB26-0587-4C30-8999-92F81FD0307C}</a:tableStyleId>
              </a:tblPr>
              <a:tblGrid>
                <a:gridCol w="1206500"/>
                <a:gridCol w="1473200"/>
                <a:gridCol w="4826000"/>
              </a:tblGrid>
              <a:tr h="3937000">
                <a:tc>
                  <a:txBody>
                    <a:bodyPr/>
                    <a:lstStyle/>
                    <a:p>
                      <a:endParaRPr lang="en-US" dirty="0"/>
                    </a:p>
                  </a:txBody>
                  <a:tcPr>
                    <a:lnR w="12700" cap="flat" cmpd="sng" algn="ctr">
                      <a:noFill/>
                      <a:prstDash val="solid"/>
                      <a:round/>
                      <a:headEnd type="none" w="med" len="med"/>
                      <a:tailEnd type="none" w="med" len="med"/>
                    </a:lnR>
                  </a:tcPr>
                </a:tc>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endParaRPr lang="en-US" dirty="0"/>
                    </a:p>
                  </a:txBody>
                  <a:tcPr>
                    <a:lnL w="12700" cap="flat" cmpd="sng" algn="ctr">
                      <a:noFill/>
                      <a:prstDash val="solid"/>
                      <a:round/>
                      <a:headEnd type="none" w="med" len="med"/>
                      <a:tailEnd type="none" w="med" len="med"/>
                    </a:lnL>
                  </a:tcPr>
                </a:tc>
              </a:tr>
            </a:tbl>
          </a:graphicData>
        </a:graphic>
      </p:graphicFrame>
    </p:spTree>
    <p:extLst>
      <p:ext uri="{BB962C8B-B14F-4D97-AF65-F5344CB8AC3E}">
        <p14:creationId xmlns:p14="http://schemas.microsoft.com/office/powerpoint/2010/main" val="2401640781"/>
      </p:ext>
    </p:extLst>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3" name="Picture 4" descr="Blank Background Bandaid.jpg"/>
          <p:cNvPicPr>
            <a:picLocks noChangeAspect="1"/>
          </p:cNvPicPr>
          <p:nvPr/>
        </p:nvPicPr>
        <p:blipFill>
          <a:blip r:embed="rId3"/>
          <a:srcRect/>
          <a:stretch>
            <a:fillRect/>
          </a:stretch>
        </p:blipFill>
        <p:spPr bwMode="auto">
          <a:xfrm>
            <a:off x="6581775" y="0"/>
            <a:ext cx="2562225" cy="6858000"/>
          </a:xfrm>
          <a:prstGeom prst="rect">
            <a:avLst/>
          </a:prstGeom>
          <a:noFill/>
          <a:ln w="9525">
            <a:noFill/>
            <a:miter lim="800000"/>
            <a:headEnd/>
            <a:tailEnd/>
          </a:ln>
        </p:spPr>
      </p:pic>
      <p:sp>
        <p:nvSpPr>
          <p:cNvPr id="13" name="TextBox 12"/>
          <p:cNvSpPr txBox="1"/>
          <p:nvPr/>
        </p:nvSpPr>
        <p:spPr>
          <a:xfrm>
            <a:off x="1493838" y="379413"/>
            <a:ext cx="6156325" cy="1200150"/>
          </a:xfrm>
          <a:prstGeom prst="rect">
            <a:avLst/>
          </a:prstGeom>
          <a:noFill/>
        </p:spPr>
        <p:txBody>
          <a:bodyPr>
            <a:spAutoFit/>
          </a:bodyPr>
          <a:lstStyle/>
          <a:p>
            <a:pPr algn="ctr" fontAlgn="auto">
              <a:spcBef>
                <a:spcPts val="0"/>
              </a:spcBef>
              <a:spcAft>
                <a:spcPts val="0"/>
              </a:spcAft>
              <a:defRPr/>
            </a:pPr>
            <a:r>
              <a:rPr lang="en-US" sz="7200" b="1" dirty="0">
                <a:solidFill>
                  <a:schemeClr val="tx2">
                    <a:lumMod val="20000"/>
                    <a:lumOff val="80000"/>
                  </a:schemeClr>
                </a:solidFill>
                <a:latin typeface="Times New Roman" pitchFamily="18" charset="0"/>
                <a:cs typeface="Times New Roman" pitchFamily="18" charset="0"/>
              </a:rPr>
              <a:t>Introduction</a:t>
            </a:r>
          </a:p>
        </p:txBody>
      </p:sp>
      <p:pic>
        <p:nvPicPr>
          <p:cNvPr id="38915" name="Picture 8" descr="evidence002.jpg"/>
          <p:cNvPicPr>
            <a:picLocks noChangeAspect="1"/>
          </p:cNvPicPr>
          <p:nvPr/>
        </p:nvPicPr>
        <p:blipFill>
          <a:blip r:embed="rId4"/>
          <a:srcRect/>
          <a:stretch>
            <a:fillRect/>
          </a:stretch>
        </p:blipFill>
        <p:spPr bwMode="auto">
          <a:xfrm>
            <a:off x="1546225" y="2505075"/>
            <a:ext cx="7616825" cy="3840163"/>
          </a:xfrm>
          <a:prstGeom prst="rect">
            <a:avLst/>
          </a:prstGeom>
          <a:noFill/>
          <a:ln w="9525">
            <a:noFill/>
            <a:miter lim="800000"/>
            <a:headEnd/>
            <a:tailEnd/>
          </a:ln>
        </p:spPr>
      </p:pic>
      <p:sp>
        <p:nvSpPr>
          <p:cNvPr id="2" name="TextBox 1"/>
          <p:cNvSpPr txBox="1"/>
          <p:nvPr/>
        </p:nvSpPr>
        <p:spPr>
          <a:xfrm>
            <a:off x="2600325" y="3453330"/>
            <a:ext cx="5561807" cy="2685351"/>
          </a:xfrm>
          <a:prstGeom prst="rect">
            <a:avLst/>
          </a:prstGeom>
          <a:noFill/>
        </p:spPr>
        <p:txBody>
          <a:bodyPr wrap="square" rtlCol="0" anchor="t">
            <a:spAutoFit/>
          </a:bodyPr>
          <a:lstStyle/>
          <a:p>
            <a:r>
              <a:rPr lang="en-US" sz="3200" b="1" dirty="0" err="1" smtClean="0">
                <a:latin typeface="Times New Roman" pitchFamily="18" charset="0"/>
                <a:cs typeface="Times New Roman" pitchFamily="18" charset="0"/>
              </a:rPr>
              <a:t>Zaninotto</a:t>
            </a:r>
            <a:r>
              <a:rPr lang="en-US" sz="3200" b="1" dirty="0" smtClean="0">
                <a:latin typeface="Times New Roman" pitchFamily="18" charset="0"/>
                <a:cs typeface="Times New Roman" pitchFamily="18" charset="0"/>
              </a:rPr>
              <a:t> </a:t>
            </a:r>
            <a:r>
              <a:rPr lang="en-US" sz="3200" b="1" dirty="0">
                <a:latin typeface="Times New Roman" pitchFamily="18" charset="0"/>
                <a:cs typeface="Times New Roman" pitchFamily="18" charset="0"/>
              </a:rPr>
              <a:t>et al. (</a:t>
            </a:r>
            <a:r>
              <a:rPr lang="en-US" sz="3200" b="1" dirty="0" smtClean="0">
                <a:latin typeface="Times New Roman" pitchFamily="18" charset="0"/>
                <a:cs typeface="Times New Roman" pitchFamily="18" charset="0"/>
              </a:rPr>
              <a:t>2010)</a:t>
            </a:r>
          </a:p>
          <a:p>
            <a:endParaRPr lang="en-US" sz="1000" b="1" dirty="0" smtClean="0">
              <a:latin typeface="Times New Roman" pitchFamily="18" charset="0"/>
              <a:cs typeface="Times New Roman" pitchFamily="18" charset="0"/>
            </a:endParaRPr>
          </a:p>
          <a:p>
            <a:r>
              <a:rPr lang="en-US" sz="3200" b="1" dirty="0" err="1" smtClean="0">
                <a:latin typeface="Times New Roman" pitchFamily="18" charset="0"/>
                <a:cs typeface="Times New Roman" pitchFamily="18" charset="0"/>
              </a:rPr>
              <a:t>Vogelzangs</a:t>
            </a:r>
            <a:r>
              <a:rPr lang="en-US" sz="3200" b="1" dirty="0" smtClean="0">
                <a:latin typeface="Times New Roman" pitchFamily="18" charset="0"/>
                <a:cs typeface="Times New Roman" pitchFamily="18" charset="0"/>
              </a:rPr>
              <a:t> et al. (2008) </a:t>
            </a:r>
          </a:p>
          <a:p>
            <a:endParaRPr lang="en-US" sz="1000" b="1" dirty="0" smtClean="0">
              <a:latin typeface="Times New Roman" pitchFamily="18" charset="0"/>
              <a:cs typeface="Times New Roman" pitchFamily="18" charset="0"/>
            </a:endParaRPr>
          </a:p>
          <a:p>
            <a:r>
              <a:rPr lang="en-US" sz="3200" b="1" dirty="0" smtClean="0">
                <a:latin typeface="Times New Roman" pitchFamily="18" charset="0"/>
                <a:cs typeface="Times New Roman" pitchFamily="18" charset="0"/>
              </a:rPr>
              <a:t>Weber-</a:t>
            </a:r>
            <a:r>
              <a:rPr lang="en-US" sz="3200" b="1" dirty="0" err="1" smtClean="0">
                <a:latin typeface="Times New Roman" pitchFamily="18" charset="0"/>
                <a:cs typeface="Times New Roman" pitchFamily="18" charset="0"/>
              </a:rPr>
              <a:t>Hamann</a:t>
            </a:r>
            <a:r>
              <a:rPr lang="en-US" sz="3200" b="1" dirty="0" smtClean="0">
                <a:latin typeface="Times New Roman" pitchFamily="18" charset="0"/>
                <a:cs typeface="Times New Roman" pitchFamily="18" charset="0"/>
              </a:rPr>
              <a:t> et al. (2006)</a:t>
            </a:r>
          </a:p>
          <a:p>
            <a:endParaRPr lang="en-US" sz="1000" b="1" dirty="0" smtClean="0">
              <a:latin typeface="Times New Roman" pitchFamily="18" charset="0"/>
              <a:cs typeface="Times New Roman" pitchFamily="18" charset="0"/>
            </a:endParaRPr>
          </a:p>
          <a:p>
            <a:r>
              <a:rPr lang="en-US" sz="3200" b="1" dirty="0" err="1" smtClean="0">
                <a:latin typeface="Times New Roman" pitchFamily="18" charset="0"/>
                <a:cs typeface="Times New Roman" pitchFamily="18" charset="0"/>
              </a:rPr>
              <a:t>Hachet</a:t>
            </a:r>
            <a:r>
              <a:rPr lang="en-US" sz="3200" b="1" dirty="0" smtClean="0">
                <a:latin typeface="Times New Roman" pitchFamily="18" charset="0"/>
                <a:cs typeface="Times New Roman" pitchFamily="18" charset="0"/>
              </a:rPr>
              <a:t> al. (2006)</a:t>
            </a:r>
          </a:p>
          <a:p>
            <a:endParaRPr lang="en-US" sz="1050" dirty="0" smtClean="0">
              <a:latin typeface="Times New Roman" pitchFamily="18" charset="0"/>
              <a:cs typeface="Times New Roman" pitchFamily="18" charset="0"/>
            </a:endParaRPr>
          </a:p>
        </p:txBody>
      </p:sp>
      <p:pic>
        <p:nvPicPr>
          <p:cNvPr id="6" name="Picture 7" descr="Waist Circ.png"/>
          <p:cNvPicPr>
            <a:picLocks noChangeAspect="1"/>
          </p:cNvPicPr>
          <p:nvPr/>
        </p:nvPicPr>
        <p:blipFill>
          <a:blip r:embed="rId5"/>
          <a:srcRect/>
          <a:stretch>
            <a:fillRect/>
          </a:stretch>
        </p:blipFill>
        <p:spPr bwMode="auto">
          <a:xfrm>
            <a:off x="2828131" y="1820863"/>
            <a:ext cx="3530600" cy="1243012"/>
          </a:xfrm>
          <a:prstGeom prst="rect">
            <a:avLst/>
          </a:prstGeom>
          <a:noFill/>
          <a:ln w="9525">
            <a:noFill/>
            <a:miter lim="800000"/>
            <a:headEnd/>
            <a:tailEnd/>
          </a:ln>
        </p:spPr>
      </p:pic>
      <p:pic>
        <p:nvPicPr>
          <p:cNvPr id="14" name="Picture 13" descr="check.png"/>
          <p:cNvPicPr>
            <a:picLocks noChangeAspect="1"/>
          </p:cNvPicPr>
          <p:nvPr/>
        </p:nvPicPr>
        <p:blipFill>
          <a:blip r:embed="rId6"/>
          <a:stretch>
            <a:fillRect/>
          </a:stretch>
        </p:blipFill>
        <p:spPr>
          <a:xfrm>
            <a:off x="2216877" y="2858932"/>
            <a:ext cx="1046296" cy="1209429"/>
          </a:xfrm>
          <a:prstGeom prst="rect">
            <a:avLst/>
          </a:prstGeom>
        </p:spPr>
      </p:pic>
      <p:pic>
        <p:nvPicPr>
          <p:cNvPr id="15" name="Picture 14" descr="check.png"/>
          <p:cNvPicPr>
            <a:picLocks noChangeAspect="1"/>
          </p:cNvPicPr>
          <p:nvPr/>
        </p:nvPicPr>
        <p:blipFill>
          <a:blip r:embed="rId6"/>
          <a:stretch>
            <a:fillRect/>
          </a:stretch>
        </p:blipFill>
        <p:spPr>
          <a:xfrm>
            <a:off x="2152583" y="3466030"/>
            <a:ext cx="1046296" cy="1209429"/>
          </a:xfrm>
          <a:prstGeom prst="rect">
            <a:avLst/>
          </a:prstGeom>
        </p:spPr>
      </p:pic>
      <p:pic>
        <p:nvPicPr>
          <p:cNvPr id="16" name="Picture 15" descr="check.png"/>
          <p:cNvPicPr>
            <a:picLocks noChangeAspect="1"/>
          </p:cNvPicPr>
          <p:nvPr/>
        </p:nvPicPr>
        <p:blipFill>
          <a:blip r:embed="rId6"/>
          <a:stretch>
            <a:fillRect/>
          </a:stretch>
        </p:blipFill>
        <p:spPr>
          <a:xfrm>
            <a:off x="2166077" y="4106461"/>
            <a:ext cx="1046296" cy="1209429"/>
          </a:xfrm>
          <a:prstGeom prst="rect">
            <a:avLst/>
          </a:prstGeom>
        </p:spPr>
      </p:pic>
      <p:pic>
        <p:nvPicPr>
          <p:cNvPr id="17" name="Picture 16" descr="x.png"/>
          <p:cNvPicPr>
            <a:picLocks noChangeAspect="1"/>
          </p:cNvPicPr>
          <p:nvPr/>
        </p:nvPicPr>
        <p:blipFill>
          <a:blip r:embed="rId7"/>
          <a:stretch>
            <a:fillRect/>
          </a:stretch>
        </p:blipFill>
        <p:spPr>
          <a:xfrm>
            <a:off x="2077177" y="5194069"/>
            <a:ext cx="1046296" cy="1263502"/>
          </a:xfrm>
          <a:prstGeom prst="rect">
            <a:avLst/>
          </a:prstGeom>
        </p:spPr>
      </p:pic>
    </p:spTree>
    <p:extLst>
      <p:ext uri="{BB962C8B-B14F-4D97-AF65-F5344CB8AC3E}">
        <p14:creationId xmlns:p14="http://schemas.microsoft.com/office/powerpoint/2010/main" val="2401640781"/>
      </p:ext>
    </p:extLst>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3" name="Picture 4" descr="Blank Background Bandaid.jpg"/>
          <p:cNvPicPr>
            <a:picLocks noChangeAspect="1"/>
          </p:cNvPicPr>
          <p:nvPr/>
        </p:nvPicPr>
        <p:blipFill>
          <a:blip r:embed="rId3"/>
          <a:srcRect/>
          <a:stretch>
            <a:fillRect/>
          </a:stretch>
        </p:blipFill>
        <p:spPr bwMode="auto">
          <a:xfrm>
            <a:off x="6581775" y="0"/>
            <a:ext cx="2562225" cy="6858000"/>
          </a:xfrm>
          <a:prstGeom prst="rect">
            <a:avLst/>
          </a:prstGeom>
          <a:noFill/>
          <a:ln w="9525">
            <a:noFill/>
            <a:miter lim="800000"/>
            <a:headEnd/>
            <a:tailEnd/>
          </a:ln>
        </p:spPr>
      </p:pic>
      <p:sp>
        <p:nvSpPr>
          <p:cNvPr id="13" name="TextBox 12"/>
          <p:cNvSpPr txBox="1"/>
          <p:nvPr/>
        </p:nvSpPr>
        <p:spPr>
          <a:xfrm>
            <a:off x="1493838" y="379413"/>
            <a:ext cx="6156325" cy="1200150"/>
          </a:xfrm>
          <a:prstGeom prst="rect">
            <a:avLst/>
          </a:prstGeom>
          <a:noFill/>
        </p:spPr>
        <p:txBody>
          <a:bodyPr>
            <a:spAutoFit/>
          </a:bodyPr>
          <a:lstStyle/>
          <a:p>
            <a:pPr algn="ctr" fontAlgn="auto">
              <a:spcBef>
                <a:spcPts val="0"/>
              </a:spcBef>
              <a:spcAft>
                <a:spcPts val="0"/>
              </a:spcAft>
              <a:defRPr/>
            </a:pPr>
            <a:r>
              <a:rPr lang="en-US" sz="7200" b="1" dirty="0">
                <a:solidFill>
                  <a:schemeClr val="tx2">
                    <a:lumMod val="20000"/>
                    <a:lumOff val="80000"/>
                  </a:schemeClr>
                </a:solidFill>
                <a:latin typeface="Times New Roman" pitchFamily="18" charset="0"/>
                <a:cs typeface="Times New Roman" pitchFamily="18" charset="0"/>
              </a:rPr>
              <a:t>Introduction</a:t>
            </a:r>
          </a:p>
        </p:txBody>
      </p:sp>
      <p:pic>
        <p:nvPicPr>
          <p:cNvPr id="38915" name="Picture 8" descr="evidence002.jpg"/>
          <p:cNvPicPr>
            <a:picLocks noChangeAspect="1"/>
          </p:cNvPicPr>
          <p:nvPr/>
        </p:nvPicPr>
        <p:blipFill>
          <a:blip r:embed="rId4"/>
          <a:srcRect/>
          <a:stretch>
            <a:fillRect/>
          </a:stretch>
        </p:blipFill>
        <p:spPr bwMode="auto">
          <a:xfrm>
            <a:off x="1546225" y="2505075"/>
            <a:ext cx="7616825" cy="3840163"/>
          </a:xfrm>
          <a:prstGeom prst="rect">
            <a:avLst/>
          </a:prstGeom>
          <a:noFill/>
          <a:ln w="9525">
            <a:noFill/>
            <a:miter lim="800000"/>
            <a:headEnd/>
            <a:tailEnd/>
          </a:ln>
        </p:spPr>
      </p:pic>
      <p:pic>
        <p:nvPicPr>
          <p:cNvPr id="6" name="Picture 7" descr="Omron.png"/>
          <p:cNvPicPr>
            <a:picLocks noChangeAspect="1"/>
          </p:cNvPicPr>
          <p:nvPr/>
        </p:nvPicPr>
        <p:blipFill>
          <a:blip r:embed="rId5"/>
          <a:srcRect/>
          <a:stretch>
            <a:fillRect/>
          </a:stretch>
        </p:blipFill>
        <p:spPr bwMode="auto">
          <a:xfrm>
            <a:off x="3240881" y="1666876"/>
            <a:ext cx="2563019" cy="1665892"/>
          </a:xfrm>
          <a:prstGeom prst="rect">
            <a:avLst/>
          </a:prstGeom>
          <a:noFill/>
          <a:ln w="9525">
            <a:noFill/>
            <a:miter lim="800000"/>
            <a:headEnd/>
            <a:tailEnd/>
          </a:ln>
        </p:spPr>
      </p:pic>
      <p:sp>
        <p:nvSpPr>
          <p:cNvPr id="7" name="TextBox 6"/>
          <p:cNvSpPr txBox="1"/>
          <p:nvPr/>
        </p:nvSpPr>
        <p:spPr>
          <a:xfrm>
            <a:off x="2997200" y="3676650"/>
            <a:ext cx="4876800" cy="2431435"/>
          </a:xfrm>
          <a:prstGeom prst="rect">
            <a:avLst/>
          </a:prstGeom>
          <a:noFill/>
        </p:spPr>
        <p:txBody>
          <a:bodyPr wrap="square" rtlCol="0">
            <a:spAutoFit/>
          </a:bodyPr>
          <a:lstStyle/>
          <a:p>
            <a:r>
              <a:rPr lang="en-US" sz="2400" b="1" dirty="0" err="1" smtClean="0">
                <a:latin typeface="Times New Roman" pitchFamily="18" charset="0"/>
                <a:cs typeface="Times New Roman" pitchFamily="18" charset="0"/>
              </a:rPr>
              <a:t>Rosengren</a:t>
            </a:r>
            <a:r>
              <a:rPr lang="en-US" sz="2400" b="1" dirty="0" smtClean="0">
                <a:latin typeface="Times New Roman" pitchFamily="18" charset="0"/>
                <a:cs typeface="Times New Roman" pitchFamily="18" charset="0"/>
              </a:rPr>
              <a:t> et al. (1993)</a:t>
            </a:r>
          </a:p>
          <a:p>
            <a:endParaRPr lang="en-US" sz="800" b="1" dirty="0" smtClean="0">
              <a:latin typeface="Times New Roman" pitchFamily="18" charset="0"/>
              <a:cs typeface="Times New Roman" pitchFamily="18" charset="0"/>
            </a:endParaRPr>
          </a:p>
          <a:p>
            <a:r>
              <a:rPr lang="en-US" sz="2400" b="1" dirty="0" smtClean="0">
                <a:latin typeface="Times New Roman" pitchFamily="18" charset="0"/>
                <a:cs typeface="Times New Roman" pitchFamily="18" charset="0"/>
              </a:rPr>
              <a:t>Pilgrim et al. (1992)</a:t>
            </a:r>
          </a:p>
          <a:p>
            <a:endParaRPr lang="en-US" sz="800" b="1" dirty="0" smtClean="0">
              <a:latin typeface="Times New Roman" pitchFamily="18" charset="0"/>
              <a:cs typeface="Times New Roman" pitchFamily="18" charset="0"/>
            </a:endParaRPr>
          </a:p>
          <a:p>
            <a:r>
              <a:rPr lang="en-US" sz="2400" b="1" dirty="0" smtClean="0">
                <a:latin typeface="Times New Roman" pitchFamily="18" charset="0"/>
                <a:cs typeface="Times New Roman" pitchFamily="18" charset="0"/>
              </a:rPr>
              <a:t>Barrett-Connor et al. (1994)</a:t>
            </a:r>
          </a:p>
          <a:p>
            <a:endParaRPr lang="en-US" sz="800" b="1" dirty="0" smtClean="0">
              <a:latin typeface="Times New Roman" pitchFamily="18" charset="0"/>
              <a:cs typeface="Times New Roman" pitchFamily="18" charset="0"/>
            </a:endParaRPr>
          </a:p>
          <a:p>
            <a:r>
              <a:rPr lang="en-US" sz="2400" b="1" dirty="0" smtClean="0">
                <a:latin typeface="Times New Roman" pitchFamily="18" charset="0"/>
                <a:cs typeface="Times New Roman" pitchFamily="18" charset="0"/>
              </a:rPr>
              <a:t>Donner-</a:t>
            </a:r>
            <a:r>
              <a:rPr lang="en-US" sz="2400" b="1" dirty="0" err="1" smtClean="0">
                <a:latin typeface="Times New Roman" pitchFamily="18" charset="0"/>
                <a:cs typeface="Times New Roman" pitchFamily="18" charset="0"/>
              </a:rPr>
              <a:t>Banzhoff</a:t>
            </a:r>
            <a:r>
              <a:rPr lang="en-US" sz="2400" b="1" dirty="0" smtClean="0">
                <a:latin typeface="Times New Roman" pitchFamily="18" charset="0"/>
                <a:cs typeface="Times New Roman" pitchFamily="18" charset="0"/>
              </a:rPr>
              <a:t> et al. (1997)</a:t>
            </a:r>
          </a:p>
          <a:p>
            <a:endParaRPr lang="en-US" sz="800" b="1" dirty="0" smtClean="0">
              <a:latin typeface="Times New Roman" pitchFamily="18" charset="0"/>
              <a:cs typeface="Times New Roman" pitchFamily="18" charset="0"/>
            </a:endParaRPr>
          </a:p>
          <a:p>
            <a:r>
              <a:rPr lang="en-US" sz="2400" b="1" dirty="0" smtClean="0">
                <a:latin typeface="Times New Roman" pitchFamily="18" charset="0"/>
                <a:cs typeface="Times New Roman" pitchFamily="18" charset="0"/>
              </a:rPr>
              <a:t>Wright et al. (2009)</a:t>
            </a:r>
            <a:endParaRPr lang="en-US" sz="2400" b="1" dirty="0"/>
          </a:p>
        </p:txBody>
      </p:sp>
    </p:spTree>
    <p:extLst>
      <p:ext uri="{BB962C8B-B14F-4D97-AF65-F5344CB8AC3E}">
        <p14:creationId xmlns:p14="http://schemas.microsoft.com/office/powerpoint/2010/main" val="2401640781"/>
      </p:ext>
    </p:extLst>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5" name="Picture 4" descr="Blank Background Bandaid.jpg"/>
          <p:cNvPicPr>
            <a:picLocks noChangeAspect="1"/>
          </p:cNvPicPr>
          <p:nvPr/>
        </p:nvPicPr>
        <p:blipFill>
          <a:blip r:embed="rId3"/>
          <a:srcRect/>
          <a:stretch>
            <a:fillRect/>
          </a:stretch>
        </p:blipFill>
        <p:spPr bwMode="auto">
          <a:xfrm>
            <a:off x="6581775" y="0"/>
            <a:ext cx="2562225" cy="6858000"/>
          </a:xfrm>
          <a:prstGeom prst="rect">
            <a:avLst/>
          </a:prstGeom>
          <a:noFill/>
          <a:ln w="9525">
            <a:noFill/>
            <a:miter lim="800000"/>
            <a:headEnd/>
            <a:tailEnd/>
          </a:ln>
        </p:spPr>
      </p:pic>
      <p:sp>
        <p:nvSpPr>
          <p:cNvPr id="13" name="TextBox 12"/>
          <p:cNvSpPr txBox="1"/>
          <p:nvPr/>
        </p:nvSpPr>
        <p:spPr>
          <a:xfrm>
            <a:off x="1493838" y="379413"/>
            <a:ext cx="6156325" cy="1200150"/>
          </a:xfrm>
          <a:prstGeom prst="rect">
            <a:avLst/>
          </a:prstGeom>
          <a:noFill/>
        </p:spPr>
        <p:txBody>
          <a:bodyPr>
            <a:spAutoFit/>
          </a:bodyPr>
          <a:lstStyle/>
          <a:p>
            <a:pPr algn="ctr" fontAlgn="auto">
              <a:spcBef>
                <a:spcPts val="0"/>
              </a:spcBef>
              <a:spcAft>
                <a:spcPts val="0"/>
              </a:spcAft>
              <a:defRPr/>
            </a:pPr>
            <a:r>
              <a:rPr lang="en-US" sz="7200" b="1" dirty="0">
                <a:solidFill>
                  <a:schemeClr val="tx2">
                    <a:lumMod val="20000"/>
                    <a:lumOff val="80000"/>
                  </a:schemeClr>
                </a:solidFill>
                <a:latin typeface="Times New Roman" pitchFamily="18" charset="0"/>
                <a:cs typeface="Times New Roman" pitchFamily="18" charset="0"/>
              </a:rPr>
              <a:t>Introduction</a:t>
            </a:r>
          </a:p>
        </p:txBody>
      </p:sp>
      <p:pic>
        <p:nvPicPr>
          <p:cNvPr id="7" name="Picture 6" descr="firstQ.png"/>
          <p:cNvPicPr>
            <a:picLocks noChangeAspect="1"/>
          </p:cNvPicPr>
          <p:nvPr/>
        </p:nvPicPr>
        <p:blipFill>
          <a:blip r:embed="rId4"/>
          <a:stretch>
            <a:fillRect/>
          </a:stretch>
        </p:blipFill>
        <p:spPr>
          <a:xfrm>
            <a:off x="0" y="3345"/>
            <a:ext cx="9144000" cy="6851309"/>
          </a:xfrm>
          <a:prstGeom prst="rect">
            <a:avLst/>
          </a:prstGeom>
        </p:spPr>
      </p:pic>
      <p:sp>
        <p:nvSpPr>
          <p:cNvPr id="16387" name="TextBox 3"/>
          <p:cNvSpPr txBox="1">
            <a:spLocks noChangeArrowheads="1"/>
          </p:cNvSpPr>
          <p:nvPr/>
        </p:nvSpPr>
        <p:spPr bwMode="auto">
          <a:xfrm>
            <a:off x="1046163" y="2974975"/>
            <a:ext cx="7051675" cy="646331"/>
          </a:xfrm>
          <a:prstGeom prst="rect">
            <a:avLst/>
          </a:prstGeom>
          <a:noFill/>
          <a:ln w="9525">
            <a:noFill/>
            <a:miter lim="800000"/>
            <a:headEnd/>
            <a:tailEnd/>
          </a:ln>
        </p:spPr>
        <p:txBody>
          <a:bodyPr>
            <a:spAutoFit/>
          </a:bodyPr>
          <a:lstStyle/>
          <a:p>
            <a:pPr algn="ctr"/>
            <a:r>
              <a:rPr lang="en-US" sz="3600" b="1" dirty="0">
                <a:latin typeface="Times New Roman" pitchFamily="18" charset="0"/>
                <a:cs typeface="Times New Roman" pitchFamily="18" charset="0"/>
              </a:rPr>
              <a:t>Why is mental health important?</a:t>
            </a:r>
          </a:p>
        </p:txBody>
      </p:sp>
    </p:spTree>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3" name="Picture 4" descr="Blank Background Bandaid.jpg"/>
          <p:cNvPicPr>
            <a:picLocks noChangeAspect="1"/>
          </p:cNvPicPr>
          <p:nvPr/>
        </p:nvPicPr>
        <p:blipFill>
          <a:blip r:embed="rId3"/>
          <a:srcRect/>
          <a:stretch>
            <a:fillRect/>
          </a:stretch>
        </p:blipFill>
        <p:spPr bwMode="auto">
          <a:xfrm>
            <a:off x="6581775" y="0"/>
            <a:ext cx="2562225" cy="6858000"/>
          </a:xfrm>
          <a:prstGeom prst="rect">
            <a:avLst/>
          </a:prstGeom>
          <a:noFill/>
          <a:ln w="9525">
            <a:noFill/>
            <a:miter lim="800000"/>
            <a:headEnd/>
            <a:tailEnd/>
          </a:ln>
        </p:spPr>
      </p:pic>
      <p:sp>
        <p:nvSpPr>
          <p:cNvPr id="13" name="TextBox 12"/>
          <p:cNvSpPr txBox="1"/>
          <p:nvPr/>
        </p:nvSpPr>
        <p:spPr>
          <a:xfrm>
            <a:off x="1493838" y="379413"/>
            <a:ext cx="6156325" cy="1200150"/>
          </a:xfrm>
          <a:prstGeom prst="rect">
            <a:avLst/>
          </a:prstGeom>
          <a:noFill/>
        </p:spPr>
        <p:txBody>
          <a:bodyPr>
            <a:spAutoFit/>
          </a:bodyPr>
          <a:lstStyle/>
          <a:p>
            <a:pPr algn="ctr" fontAlgn="auto">
              <a:spcBef>
                <a:spcPts val="0"/>
              </a:spcBef>
              <a:spcAft>
                <a:spcPts val="0"/>
              </a:spcAft>
              <a:defRPr/>
            </a:pPr>
            <a:r>
              <a:rPr lang="en-US" sz="7200" b="1" dirty="0">
                <a:solidFill>
                  <a:schemeClr val="tx2">
                    <a:lumMod val="20000"/>
                    <a:lumOff val="80000"/>
                  </a:schemeClr>
                </a:solidFill>
                <a:latin typeface="Times New Roman" pitchFamily="18" charset="0"/>
                <a:cs typeface="Times New Roman" pitchFamily="18" charset="0"/>
              </a:rPr>
              <a:t>Introduction</a:t>
            </a:r>
          </a:p>
        </p:txBody>
      </p:sp>
      <p:pic>
        <p:nvPicPr>
          <p:cNvPr id="38915" name="Picture 8" descr="evidence002.jpg"/>
          <p:cNvPicPr>
            <a:picLocks noChangeAspect="1"/>
          </p:cNvPicPr>
          <p:nvPr/>
        </p:nvPicPr>
        <p:blipFill>
          <a:blip r:embed="rId4"/>
          <a:srcRect/>
          <a:stretch>
            <a:fillRect/>
          </a:stretch>
        </p:blipFill>
        <p:spPr bwMode="auto">
          <a:xfrm>
            <a:off x="1546225" y="2505075"/>
            <a:ext cx="7616825" cy="3840163"/>
          </a:xfrm>
          <a:prstGeom prst="rect">
            <a:avLst/>
          </a:prstGeom>
          <a:noFill/>
          <a:ln w="9525">
            <a:noFill/>
            <a:miter lim="800000"/>
            <a:headEnd/>
            <a:tailEnd/>
          </a:ln>
        </p:spPr>
      </p:pic>
      <p:pic>
        <p:nvPicPr>
          <p:cNvPr id="6" name="Picture 7" descr="Omron.png"/>
          <p:cNvPicPr>
            <a:picLocks noChangeAspect="1"/>
          </p:cNvPicPr>
          <p:nvPr/>
        </p:nvPicPr>
        <p:blipFill>
          <a:blip r:embed="rId5"/>
          <a:srcRect/>
          <a:stretch>
            <a:fillRect/>
          </a:stretch>
        </p:blipFill>
        <p:spPr bwMode="auto">
          <a:xfrm>
            <a:off x="3240881" y="1666876"/>
            <a:ext cx="2563019" cy="1665892"/>
          </a:xfrm>
          <a:prstGeom prst="rect">
            <a:avLst/>
          </a:prstGeom>
          <a:noFill/>
          <a:ln w="9525">
            <a:noFill/>
            <a:miter lim="800000"/>
            <a:headEnd/>
            <a:tailEnd/>
          </a:ln>
        </p:spPr>
      </p:pic>
      <p:sp>
        <p:nvSpPr>
          <p:cNvPr id="7" name="TextBox 6"/>
          <p:cNvSpPr txBox="1"/>
          <p:nvPr/>
        </p:nvSpPr>
        <p:spPr>
          <a:xfrm>
            <a:off x="2997200" y="3676650"/>
            <a:ext cx="4876800" cy="2431435"/>
          </a:xfrm>
          <a:prstGeom prst="rect">
            <a:avLst/>
          </a:prstGeom>
          <a:noFill/>
        </p:spPr>
        <p:txBody>
          <a:bodyPr wrap="square" rtlCol="0">
            <a:spAutoFit/>
          </a:bodyPr>
          <a:lstStyle/>
          <a:p>
            <a:r>
              <a:rPr lang="en-US" sz="2400" b="1" dirty="0" err="1" smtClean="0">
                <a:latin typeface="Times New Roman" pitchFamily="18" charset="0"/>
                <a:cs typeface="Times New Roman" pitchFamily="18" charset="0"/>
              </a:rPr>
              <a:t>Rosengren</a:t>
            </a:r>
            <a:r>
              <a:rPr lang="en-US" sz="2400" b="1" dirty="0" smtClean="0">
                <a:latin typeface="Times New Roman" pitchFamily="18" charset="0"/>
                <a:cs typeface="Times New Roman" pitchFamily="18" charset="0"/>
              </a:rPr>
              <a:t> et al. (1993)</a:t>
            </a:r>
          </a:p>
          <a:p>
            <a:endParaRPr lang="en-US" sz="800" b="1" dirty="0" smtClean="0">
              <a:latin typeface="Times New Roman" pitchFamily="18" charset="0"/>
              <a:cs typeface="Times New Roman" pitchFamily="18" charset="0"/>
            </a:endParaRPr>
          </a:p>
          <a:p>
            <a:r>
              <a:rPr lang="en-US" sz="2400" b="1" dirty="0" smtClean="0">
                <a:latin typeface="Times New Roman" pitchFamily="18" charset="0"/>
                <a:cs typeface="Times New Roman" pitchFamily="18" charset="0"/>
              </a:rPr>
              <a:t>Pilgrim et al. (1992)</a:t>
            </a:r>
          </a:p>
          <a:p>
            <a:endParaRPr lang="en-US" sz="800" b="1" dirty="0" smtClean="0">
              <a:latin typeface="Times New Roman" pitchFamily="18" charset="0"/>
              <a:cs typeface="Times New Roman" pitchFamily="18" charset="0"/>
            </a:endParaRPr>
          </a:p>
          <a:p>
            <a:r>
              <a:rPr lang="en-US" sz="2400" b="1" dirty="0" smtClean="0">
                <a:latin typeface="Times New Roman" pitchFamily="18" charset="0"/>
                <a:cs typeface="Times New Roman" pitchFamily="18" charset="0"/>
              </a:rPr>
              <a:t>Barrett-Connor et al. (1994)</a:t>
            </a:r>
          </a:p>
          <a:p>
            <a:endParaRPr lang="en-US" sz="800" b="1" dirty="0" smtClean="0">
              <a:latin typeface="Times New Roman" pitchFamily="18" charset="0"/>
              <a:cs typeface="Times New Roman" pitchFamily="18" charset="0"/>
            </a:endParaRPr>
          </a:p>
          <a:p>
            <a:r>
              <a:rPr lang="en-US" sz="2400" b="1" dirty="0" smtClean="0">
                <a:latin typeface="Times New Roman" pitchFamily="18" charset="0"/>
                <a:cs typeface="Times New Roman" pitchFamily="18" charset="0"/>
              </a:rPr>
              <a:t>Donner-</a:t>
            </a:r>
            <a:r>
              <a:rPr lang="en-US" sz="2400" b="1" dirty="0" err="1" smtClean="0">
                <a:latin typeface="Times New Roman" pitchFamily="18" charset="0"/>
                <a:cs typeface="Times New Roman" pitchFamily="18" charset="0"/>
              </a:rPr>
              <a:t>Banzhoff</a:t>
            </a:r>
            <a:r>
              <a:rPr lang="en-US" sz="2400" b="1" dirty="0" smtClean="0">
                <a:latin typeface="Times New Roman" pitchFamily="18" charset="0"/>
                <a:cs typeface="Times New Roman" pitchFamily="18" charset="0"/>
              </a:rPr>
              <a:t> et al. (1997)</a:t>
            </a:r>
          </a:p>
          <a:p>
            <a:endParaRPr lang="en-US" sz="800" b="1" dirty="0" smtClean="0">
              <a:latin typeface="Times New Roman" pitchFamily="18" charset="0"/>
              <a:cs typeface="Times New Roman" pitchFamily="18" charset="0"/>
            </a:endParaRPr>
          </a:p>
          <a:p>
            <a:r>
              <a:rPr lang="en-US" sz="2400" b="1" dirty="0" smtClean="0">
                <a:latin typeface="Times New Roman" pitchFamily="18" charset="0"/>
                <a:cs typeface="Times New Roman" pitchFamily="18" charset="0"/>
              </a:rPr>
              <a:t>Wright et al. (2009)</a:t>
            </a:r>
            <a:endParaRPr lang="en-US" sz="2400" b="1" dirty="0"/>
          </a:p>
        </p:txBody>
      </p:sp>
      <p:pic>
        <p:nvPicPr>
          <p:cNvPr id="8" name="Picture 7" descr="check.png"/>
          <p:cNvPicPr>
            <a:picLocks noChangeAspect="1"/>
          </p:cNvPicPr>
          <p:nvPr/>
        </p:nvPicPr>
        <p:blipFill>
          <a:blip r:embed="rId6"/>
          <a:stretch>
            <a:fillRect/>
          </a:stretch>
        </p:blipFill>
        <p:spPr>
          <a:xfrm>
            <a:off x="2673525" y="3113745"/>
            <a:ext cx="864085" cy="998809"/>
          </a:xfrm>
          <a:prstGeom prst="rect">
            <a:avLst/>
          </a:prstGeom>
        </p:spPr>
      </p:pic>
      <p:pic>
        <p:nvPicPr>
          <p:cNvPr id="9" name="Picture 8" descr="check.png"/>
          <p:cNvPicPr>
            <a:picLocks noChangeAspect="1"/>
          </p:cNvPicPr>
          <p:nvPr/>
        </p:nvPicPr>
        <p:blipFill>
          <a:blip r:embed="rId6"/>
          <a:stretch>
            <a:fillRect/>
          </a:stretch>
        </p:blipFill>
        <p:spPr>
          <a:xfrm>
            <a:off x="2635425" y="3570945"/>
            <a:ext cx="864085" cy="998809"/>
          </a:xfrm>
          <a:prstGeom prst="rect">
            <a:avLst/>
          </a:prstGeom>
        </p:spPr>
      </p:pic>
      <p:pic>
        <p:nvPicPr>
          <p:cNvPr id="10" name="Picture 9" descr="check.png"/>
          <p:cNvPicPr>
            <a:picLocks noChangeAspect="1"/>
          </p:cNvPicPr>
          <p:nvPr/>
        </p:nvPicPr>
        <p:blipFill>
          <a:blip r:embed="rId6"/>
          <a:stretch>
            <a:fillRect/>
          </a:stretch>
        </p:blipFill>
        <p:spPr>
          <a:xfrm>
            <a:off x="2622725" y="4023654"/>
            <a:ext cx="864085" cy="998809"/>
          </a:xfrm>
          <a:prstGeom prst="rect">
            <a:avLst/>
          </a:prstGeom>
        </p:spPr>
      </p:pic>
    </p:spTree>
    <p:extLst>
      <p:ext uri="{BB962C8B-B14F-4D97-AF65-F5344CB8AC3E}">
        <p14:creationId xmlns:p14="http://schemas.microsoft.com/office/powerpoint/2010/main" val="2401640781"/>
      </p:ext>
    </p:extLst>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3" name="Picture 4" descr="Blank Background Bandaid.jpg"/>
          <p:cNvPicPr>
            <a:picLocks noChangeAspect="1"/>
          </p:cNvPicPr>
          <p:nvPr/>
        </p:nvPicPr>
        <p:blipFill>
          <a:blip r:embed="rId3"/>
          <a:srcRect/>
          <a:stretch>
            <a:fillRect/>
          </a:stretch>
        </p:blipFill>
        <p:spPr bwMode="auto">
          <a:xfrm>
            <a:off x="6581775" y="0"/>
            <a:ext cx="2562225" cy="6858000"/>
          </a:xfrm>
          <a:prstGeom prst="rect">
            <a:avLst/>
          </a:prstGeom>
          <a:noFill/>
          <a:ln w="9525">
            <a:noFill/>
            <a:miter lim="800000"/>
            <a:headEnd/>
            <a:tailEnd/>
          </a:ln>
        </p:spPr>
      </p:pic>
      <p:sp>
        <p:nvSpPr>
          <p:cNvPr id="13" name="TextBox 12"/>
          <p:cNvSpPr txBox="1"/>
          <p:nvPr/>
        </p:nvSpPr>
        <p:spPr>
          <a:xfrm>
            <a:off x="1493838" y="379413"/>
            <a:ext cx="6156325" cy="1200150"/>
          </a:xfrm>
          <a:prstGeom prst="rect">
            <a:avLst/>
          </a:prstGeom>
          <a:noFill/>
        </p:spPr>
        <p:txBody>
          <a:bodyPr>
            <a:spAutoFit/>
          </a:bodyPr>
          <a:lstStyle/>
          <a:p>
            <a:pPr algn="ctr" fontAlgn="auto">
              <a:spcBef>
                <a:spcPts val="0"/>
              </a:spcBef>
              <a:spcAft>
                <a:spcPts val="0"/>
              </a:spcAft>
              <a:defRPr/>
            </a:pPr>
            <a:r>
              <a:rPr lang="en-US" sz="7200" b="1" dirty="0">
                <a:solidFill>
                  <a:schemeClr val="tx2">
                    <a:lumMod val="20000"/>
                    <a:lumOff val="80000"/>
                  </a:schemeClr>
                </a:solidFill>
                <a:latin typeface="Times New Roman" pitchFamily="18" charset="0"/>
                <a:cs typeface="Times New Roman" pitchFamily="18" charset="0"/>
              </a:rPr>
              <a:t>Introduction</a:t>
            </a:r>
          </a:p>
        </p:txBody>
      </p:sp>
      <p:pic>
        <p:nvPicPr>
          <p:cNvPr id="38915" name="Picture 8" descr="evidence002.jpg"/>
          <p:cNvPicPr>
            <a:picLocks noChangeAspect="1"/>
          </p:cNvPicPr>
          <p:nvPr/>
        </p:nvPicPr>
        <p:blipFill>
          <a:blip r:embed="rId4"/>
          <a:srcRect/>
          <a:stretch>
            <a:fillRect/>
          </a:stretch>
        </p:blipFill>
        <p:spPr bwMode="auto">
          <a:xfrm>
            <a:off x="1546225" y="2505075"/>
            <a:ext cx="7616825" cy="3840163"/>
          </a:xfrm>
          <a:prstGeom prst="rect">
            <a:avLst/>
          </a:prstGeom>
          <a:noFill/>
          <a:ln w="9525">
            <a:noFill/>
            <a:miter lim="800000"/>
            <a:headEnd/>
            <a:tailEnd/>
          </a:ln>
        </p:spPr>
      </p:pic>
      <p:pic>
        <p:nvPicPr>
          <p:cNvPr id="6" name="Picture 7" descr="Omron.png"/>
          <p:cNvPicPr>
            <a:picLocks noChangeAspect="1"/>
          </p:cNvPicPr>
          <p:nvPr/>
        </p:nvPicPr>
        <p:blipFill>
          <a:blip r:embed="rId5"/>
          <a:srcRect/>
          <a:stretch>
            <a:fillRect/>
          </a:stretch>
        </p:blipFill>
        <p:spPr bwMode="auto">
          <a:xfrm>
            <a:off x="3240881" y="1666876"/>
            <a:ext cx="2563019" cy="1665892"/>
          </a:xfrm>
          <a:prstGeom prst="rect">
            <a:avLst/>
          </a:prstGeom>
          <a:noFill/>
          <a:ln w="9525">
            <a:noFill/>
            <a:miter lim="800000"/>
            <a:headEnd/>
            <a:tailEnd/>
          </a:ln>
        </p:spPr>
      </p:pic>
      <p:sp>
        <p:nvSpPr>
          <p:cNvPr id="7" name="TextBox 6"/>
          <p:cNvSpPr txBox="1"/>
          <p:nvPr/>
        </p:nvSpPr>
        <p:spPr>
          <a:xfrm>
            <a:off x="2997200" y="3676650"/>
            <a:ext cx="4876800" cy="2431435"/>
          </a:xfrm>
          <a:prstGeom prst="rect">
            <a:avLst/>
          </a:prstGeom>
          <a:noFill/>
        </p:spPr>
        <p:txBody>
          <a:bodyPr wrap="square" rtlCol="0">
            <a:spAutoFit/>
          </a:bodyPr>
          <a:lstStyle/>
          <a:p>
            <a:r>
              <a:rPr lang="en-US" sz="2400" b="1" dirty="0" err="1" smtClean="0">
                <a:latin typeface="Times New Roman" pitchFamily="18" charset="0"/>
                <a:cs typeface="Times New Roman" pitchFamily="18" charset="0"/>
              </a:rPr>
              <a:t>Rosengren</a:t>
            </a:r>
            <a:r>
              <a:rPr lang="en-US" sz="2400" b="1" dirty="0" smtClean="0">
                <a:latin typeface="Times New Roman" pitchFamily="18" charset="0"/>
                <a:cs typeface="Times New Roman" pitchFamily="18" charset="0"/>
              </a:rPr>
              <a:t> et al. (1993)</a:t>
            </a:r>
          </a:p>
          <a:p>
            <a:endParaRPr lang="en-US" sz="800" b="1" dirty="0" smtClean="0">
              <a:latin typeface="Times New Roman" pitchFamily="18" charset="0"/>
              <a:cs typeface="Times New Roman" pitchFamily="18" charset="0"/>
            </a:endParaRPr>
          </a:p>
          <a:p>
            <a:r>
              <a:rPr lang="en-US" sz="2400" b="1" dirty="0" smtClean="0">
                <a:latin typeface="Times New Roman" pitchFamily="18" charset="0"/>
                <a:cs typeface="Times New Roman" pitchFamily="18" charset="0"/>
              </a:rPr>
              <a:t>Pilgrim et al. (1992)</a:t>
            </a:r>
          </a:p>
          <a:p>
            <a:endParaRPr lang="en-US" sz="800" b="1" dirty="0" smtClean="0">
              <a:latin typeface="Times New Roman" pitchFamily="18" charset="0"/>
              <a:cs typeface="Times New Roman" pitchFamily="18" charset="0"/>
            </a:endParaRPr>
          </a:p>
          <a:p>
            <a:r>
              <a:rPr lang="en-US" sz="2400" b="1" dirty="0" smtClean="0">
                <a:latin typeface="Times New Roman" pitchFamily="18" charset="0"/>
                <a:cs typeface="Times New Roman" pitchFamily="18" charset="0"/>
              </a:rPr>
              <a:t>Barrett-Connor et al. (1994)</a:t>
            </a:r>
          </a:p>
          <a:p>
            <a:endParaRPr lang="en-US" sz="800" b="1" dirty="0" smtClean="0">
              <a:latin typeface="Times New Roman" pitchFamily="18" charset="0"/>
              <a:cs typeface="Times New Roman" pitchFamily="18" charset="0"/>
            </a:endParaRPr>
          </a:p>
          <a:p>
            <a:r>
              <a:rPr lang="en-US" sz="2400" b="1" dirty="0" smtClean="0">
                <a:latin typeface="Times New Roman" pitchFamily="18" charset="0"/>
                <a:cs typeface="Times New Roman" pitchFamily="18" charset="0"/>
              </a:rPr>
              <a:t>Donner-</a:t>
            </a:r>
            <a:r>
              <a:rPr lang="en-US" sz="2400" b="1" dirty="0" err="1" smtClean="0">
                <a:latin typeface="Times New Roman" pitchFamily="18" charset="0"/>
                <a:cs typeface="Times New Roman" pitchFamily="18" charset="0"/>
              </a:rPr>
              <a:t>Banzhoff</a:t>
            </a:r>
            <a:r>
              <a:rPr lang="en-US" sz="2400" b="1" dirty="0" smtClean="0">
                <a:latin typeface="Times New Roman" pitchFamily="18" charset="0"/>
                <a:cs typeface="Times New Roman" pitchFamily="18" charset="0"/>
              </a:rPr>
              <a:t> et al. (1997)</a:t>
            </a:r>
          </a:p>
          <a:p>
            <a:endParaRPr lang="en-US" sz="800" b="1" dirty="0" smtClean="0">
              <a:latin typeface="Times New Roman" pitchFamily="18" charset="0"/>
              <a:cs typeface="Times New Roman" pitchFamily="18" charset="0"/>
            </a:endParaRPr>
          </a:p>
          <a:p>
            <a:r>
              <a:rPr lang="en-US" sz="2400" b="1" dirty="0" smtClean="0">
                <a:latin typeface="Times New Roman" pitchFamily="18" charset="0"/>
                <a:cs typeface="Times New Roman" pitchFamily="18" charset="0"/>
              </a:rPr>
              <a:t>Wright et al. (2009)</a:t>
            </a:r>
            <a:endParaRPr lang="en-US" sz="2400" b="1" dirty="0"/>
          </a:p>
        </p:txBody>
      </p:sp>
      <p:pic>
        <p:nvPicPr>
          <p:cNvPr id="8" name="Picture 7" descr="check.png"/>
          <p:cNvPicPr>
            <a:picLocks noChangeAspect="1"/>
          </p:cNvPicPr>
          <p:nvPr/>
        </p:nvPicPr>
        <p:blipFill>
          <a:blip r:embed="rId6"/>
          <a:stretch>
            <a:fillRect/>
          </a:stretch>
        </p:blipFill>
        <p:spPr>
          <a:xfrm>
            <a:off x="2673525" y="3113745"/>
            <a:ext cx="864085" cy="998809"/>
          </a:xfrm>
          <a:prstGeom prst="rect">
            <a:avLst/>
          </a:prstGeom>
        </p:spPr>
      </p:pic>
      <p:pic>
        <p:nvPicPr>
          <p:cNvPr id="9" name="Picture 8" descr="check.png"/>
          <p:cNvPicPr>
            <a:picLocks noChangeAspect="1"/>
          </p:cNvPicPr>
          <p:nvPr/>
        </p:nvPicPr>
        <p:blipFill>
          <a:blip r:embed="rId6"/>
          <a:stretch>
            <a:fillRect/>
          </a:stretch>
        </p:blipFill>
        <p:spPr>
          <a:xfrm>
            <a:off x="2635425" y="3570945"/>
            <a:ext cx="864085" cy="998809"/>
          </a:xfrm>
          <a:prstGeom prst="rect">
            <a:avLst/>
          </a:prstGeom>
        </p:spPr>
      </p:pic>
      <p:pic>
        <p:nvPicPr>
          <p:cNvPr id="10" name="Picture 9" descr="check.png"/>
          <p:cNvPicPr>
            <a:picLocks noChangeAspect="1"/>
          </p:cNvPicPr>
          <p:nvPr/>
        </p:nvPicPr>
        <p:blipFill>
          <a:blip r:embed="rId6"/>
          <a:stretch>
            <a:fillRect/>
          </a:stretch>
        </p:blipFill>
        <p:spPr>
          <a:xfrm>
            <a:off x="2622725" y="4023654"/>
            <a:ext cx="864085" cy="998809"/>
          </a:xfrm>
          <a:prstGeom prst="rect">
            <a:avLst/>
          </a:prstGeom>
        </p:spPr>
      </p:pic>
      <p:pic>
        <p:nvPicPr>
          <p:cNvPr id="11" name="Picture 10" descr="x.png"/>
          <p:cNvPicPr>
            <a:picLocks noChangeAspect="1"/>
          </p:cNvPicPr>
          <p:nvPr/>
        </p:nvPicPr>
        <p:blipFill>
          <a:blip r:embed="rId7"/>
          <a:stretch>
            <a:fillRect/>
          </a:stretch>
        </p:blipFill>
        <p:spPr>
          <a:xfrm>
            <a:off x="2582548" y="4920863"/>
            <a:ext cx="721833" cy="871682"/>
          </a:xfrm>
          <a:prstGeom prst="rect">
            <a:avLst/>
          </a:prstGeom>
        </p:spPr>
      </p:pic>
      <p:pic>
        <p:nvPicPr>
          <p:cNvPr id="14" name="Picture 13" descr="x.png"/>
          <p:cNvPicPr>
            <a:picLocks noChangeAspect="1"/>
          </p:cNvPicPr>
          <p:nvPr/>
        </p:nvPicPr>
        <p:blipFill>
          <a:blip r:embed="rId7"/>
          <a:stretch>
            <a:fillRect/>
          </a:stretch>
        </p:blipFill>
        <p:spPr>
          <a:xfrm>
            <a:off x="2595248" y="5479663"/>
            <a:ext cx="721833" cy="871682"/>
          </a:xfrm>
          <a:prstGeom prst="rect">
            <a:avLst/>
          </a:prstGeom>
        </p:spPr>
      </p:pic>
    </p:spTree>
    <p:extLst>
      <p:ext uri="{BB962C8B-B14F-4D97-AF65-F5344CB8AC3E}">
        <p14:creationId xmlns:p14="http://schemas.microsoft.com/office/powerpoint/2010/main" val="2401640781"/>
      </p:ext>
    </p:extLst>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3" name="Picture 4" descr="Blank Background Bandaid.jpg"/>
          <p:cNvPicPr>
            <a:picLocks noChangeAspect="1"/>
          </p:cNvPicPr>
          <p:nvPr/>
        </p:nvPicPr>
        <p:blipFill>
          <a:blip r:embed="rId3"/>
          <a:srcRect/>
          <a:stretch>
            <a:fillRect/>
          </a:stretch>
        </p:blipFill>
        <p:spPr bwMode="auto">
          <a:xfrm>
            <a:off x="6581775" y="0"/>
            <a:ext cx="2562225" cy="6858000"/>
          </a:xfrm>
          <a:prstGeom prst="rect">
            <a:avLst/>
          </a:prstGeom>
          <a:noFill/>
          <a:ln w="9525">
            <a:noFill/>
            <a:miter lim="800000"/>
            <a:headEnd/>
            <a:tailEnd/>
          </a:ln>
        </p:spPr>
      </p:pic>
      <p:sp>
        <p:nvSpPr>
          <p:cNvPr id="13" name="TextBox 12"/>
          <p:cNvSpPr txBox="1"/>
          <p:nvPr/>
        </p:nvSpPr>
        <p:spPr>
          <a:xfrm>
            <a:off x="1493838" y="379413"/>
            <a:ext cx="6156325" cy="1200150"/>
          </a:xfrm>
          <a:prstGeom prst="rect">
            <a:avLst/>
          </a:prstGeom>
          <a:noFill/>
        </p:spPr>
        <p:txBody>
          <a:bodyPr>
            <a:spAutoFit/>
          </a:bodyPr>
          <a:lstStyle/>
          <a:p>
            <a:pPr algn="ctr" fontAlgn="auto">
              <a:spcBef>
                <a:spcPts val="0"/>
              </a:spcBef>
              <a:spcAft>
                <a:spcPts val="0"/>
              </a:spcAft>
              <a:defRPr/>
            </a:pPr>
            <a:r>
              <a:rPr lang="en-US" sz="7200" b="1" dirty="0">
                <a:solidFill>
                  <a:schemeClr val="tx2">
                    <a:lumMod val="20000"/>
                    <a:lumOff val="80000"/>
                  </a:schemeClr>
                </a:solidFill>
                <a:latin typeface="Times New Roman" pitchFamily="18" charset="0"/>
                <a:cs typeface="Times New Roman" pitchFamily="18" charset="0"/>
              </a:rPr>
              <a:t>Introduction</a:t>
            </a:r>
          </a:p>
        </p:txBody>
      </p:sp>
      <p:pic>
        <p:nvPicPr>
          <p:cNvPr id="38915" name="Picture 8" descr="evidence002.jpg"/>
          <p:cNvPicPr>
            <a:picLocks noChangeAspect="1"/>
          </p:cNvPicPr>
          <p:nvPr/>
        </p:nvPicPr>
        <p:blipFill>
          <a:blip r:embed="rId4"/>
          <a:srcRect/>
          <a:stretch>
            <a:fillRect/>
          </a:stretch>
        </p:blipFill>
        <p:spPr bwMode="auto">
          <a:xfrm>
            <a:off x="1546225" y="2505075"/>
            <a:ext cx="7616825" cy="3840163"/>
          </a:xfrm>
          <a:prstGeom prst="rect">
            <a:avLst/>
          </a:prstGeom>
          <a:noFill/>
          <a:ln w="9525">
            <a:noFill/>
            <a:miter lim="800000"/>
            <a:headEnd/>
            <a:tailEnd/>
          </a:ln>
        </p:spPr>
      </p:pic>
      <p:pic>
        <p:nvPicPr>
          <p:cNvPr id="12" name="Picture 9" descr="Cholesterol.png"/>
          <p:cNvPicPr>
            <a:picLocks noChangeAspect="1"/>
          </p:cNvPicPr>
          <p:nvPr/>
        </p:nvPicPr>
        <p:blipFill>
          <a:blip r:embed="rId5"/>
          <a:srcRect/>
          <a:stretch>
            <a:fillRect/>
          </a:stretch>
        </p:blipFill>
        <p:spPr bwMode="auto">
          <a:xfrm>
            <a:off x="3599288" y="1706563"/>
            <a:ext cx="1595011" cy="2281237"/>
          </a:xfrm>
          <a:prstGeom prst="rect">
            <a:avLst/>
          </a:prstGeom>
          <a:noFill/>
          <a:ln w="9525">
            <a:noFill/>
            <a:miter lim="800000"/>
            <a:headEnd/>
            <a:tailEnd/>
          </a:ln>
        </p:spPr>
      </p:pic>
      <p:sp>
        <p:nvSpPr>
          <p:cNvPr id="15" name="Rectangle 14"/>
          <p:cNvSpPr/>
          <p:nvPr/>
        </p:nvSpPr>
        <p:spPr>
          <a:xfrm>
            <a:off x="1079500" y="4229100"/>
            <a:ext cx="7518400" cy="1569660"/>
          </a:xfrm>
          <a:prstGeom prst="rect">
            <a:avLst/>
          </a:prstGeom>
        </p:spPr>
        <p:txBody>
          <a:bodyPr wrap="square">
            <a:spAutoFit/>
          </a:bodyPr>
          <a:lstStyle/>
          <a:p>
            <a:r>
              <a:rPr lang="en-US" sz="2400" b="1" dirty="0" err="1" smtClean="0">
                <a:latin typeface="Times New Roman" pitchFamily="18" charset="0"/>
                <a:cs typeface="Times New Roman" pitchFamily="18" charset="0"/>
              </a:rPr>
              <a:t>Steegmans</a:t>
            </a:r>
            <a:r>
              <a:rPr lang="en-US" sz="2400" b="1" dirty="0" smtClean="0">
                <a:latin typeface="Times New Roman" pitchFamily="18" charset="0"/>
                <a:cs typeface="Times New Roman" pitchFamily="18" charset="0"/>
              </a:rPr>
              <a:t> et al. (2000) found a positive relationship</a:t>
            </a:r>
          </a:p>
          <a:p>
            <a:endParaRPr lang="en-US" sz="1200" b="1" dirty="0" smtClean="0">
              <a:latin typeface="Times New Roman" pitchFamily="18" charset="0"/>
              <a:cs typeface="Times New Roman" pitchFamily="18" charset="0"/>
            </a:endParaRPr>
          </a:p>
          <a:p>
            <a:r>
              <a:rPr lang="en-US" sz="2400" b="1" dirty="0" err="1" smtClean="0">
                <a:latin typeface="Times New Roman" pitchFamily="18" charset="0"/>
                <a:cs typeface="Times New Roman" pitchFamily="18" charset="0"/>
              </a:rPr>
              <a:t>Ledochowski</a:t>
            </a:r>
            <a:r>
              <a:rPr lang="en-US" sz="2400" b="1" dirty="0" smtClean="0">
                <a:latin typeface="Times New Roman" pitchFamily="18" charset="0"/>
                <a:cs typeface="Times New Roman" pitchFamily="18" charset="0"/>
              </a:rPr>
              <a:t> et al. (2003) found a negative relationship</a:t>
            </a:r>
          </a:p>
          <a:p>
            <a:endParaRPr lang="en-US" sz="1200" b="1" dirty="0" smtClean="0">
              <a:latin typeface="Times New Roman" pitchFamily="18" charset="0"/>
              <a:cs typeface="Times New Roman" pitchFamily="18" charset="0"/>
            </a:endParaRPr>
          </a:p>
          <a:p>
            <a:r>
              <a:rPr lang="en-US" sz="2400" b="1" dirty="0" smtClean="0">
                <a:latin typeface="Times New Roman" pitchFamily="18" charset="0"/>
                <a:cs typeface="Times New Roman" pitchFamily="18" charset="0"/>
              </a:rPr>
              <a:t>Brown et al. (1994) found no relationship at all</a:t>
            </a:r>
            <a:endParaRPr lang="en-US" sz="2400" b="1" dirty="0"/>
          </a:p>
        </p:txBody>
      </p:sp>
    </p:spTree>
    <p:extLst>
      <p:ext uri="{BB962C8B-B14F-4D97-AF65-F5344CB8AC3E}">
        <p14:creationId xmlns:p14="http://schemas.microsoft.com/office/powerpoint/2010/main" val="2401640781"/>
      </p:ext>
    </p:extLst>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3" name="Picture 4" descr="Blank Background Bandaid.jpg"/>
          <p:cNvPicPr>
            <a:picLocks noChangeAspect="1"/>
          </p:cNvPicPr>
          <p:nvPr/>
        </p:nvPicPr>
        <p:blipFill>
          <a:blip r:embed="rId3"/>
          <a:srcRect/>
          <a:stretch>
            <a:fillRect/>
          </a:stretch>
        </p:blipFill>
        <p:spPr bwMode="auto">
          <a:xfrm>
            <a:off x="6581775" y="0"/>
            <a:ext cx="2562225" cy="6858000"/>
          </a:xfrm>
          <a:prstGeom prst="rect">
            <a:avLst/>
          </a:prstGeom>
          <a:noFill/>
          <a:ln w="9525">
            <a:noFill/>
            <a:miter lim="800000"/>
            <a:headEnd/>
            <a:tailEnd/>
          </a:ln>
        </p:spPr>
      </p:pic>
      <p:sp>
        <p:nvSpPr>
          <p:cNvPr id="13" name="TextBox 12"/>
          <p:cNvSpPr txBox="1"/>
          <p:nvPr/>
        </p:nvSpPr>
        <p:spPr>
          <a:xfrm>
            <a:off x="1493838" y="379413"/>
            <a:ext cx="6156325" cy="1200150"/>
          </a:xfrm>
          <a:prstGeom prst="rect">
            <a:avLst/>
          </a:prstGeom>
          <a:noFill/>
        </p:spPr>
        <p:txBody>
          <a:bodyPr>
            <a:spAutoFit/>
          </a:bodyPr>
          <a:lstStyle/>
          <a:p>
            <a:pPr algn="ctr" fontAlgn="auto">
              <a:spcBef>
                <a:spcPts val="0"/>
              </a:spcBef>
              <a:spcAft>
                <a:spcPts val="0"/>
              </a:spcAft>
              <a:defRPr/>
            </a:pPr>
            <a:r>
              <a:rPr lang="en-US" sz="7200" b="1" dirty="0">
                <a:solidFill>
                  <a:schemeClr val="tx2">
                    <a:lumMod val="20000"/>
                    <a:lumOff val="80000"/>
                  </a:schemeClr>
                </a:solidFill>
                <a:latin typeface="Times New Roman" pitchFamily="18" charset="0"/>
                <a:cs typeface="Times New Roman" pitchFamily="18" charset="0"/>
              </a:rPr>
              <a:t>Introduction</a:t>
            </a:r>
          </a:p>
        </p:txBody>
      </p:sp>
      <p:pic>
        <p:nvPicPr>
          <p:cNvPr id="38915" name="Picture 8" descr="evidence002.jpg"/>
          <p:cNvPicPr>
            <a:picLocks noChangeAspect="1"/>
          </p:cNvPicPr>
          <p:nvPr/>
        </p:nvPicPr>
        <p:blipFill>
          <a:blip r:embed="rId4"/>
          <a:srcRect/>
          <a:stretch>
            <a:fillRect/>
          </a:stretch>
        </p:blipFill>
        <p:spPr bwMode="auto">
          <a:xfrm>
            <a:off x="1546225" y="2505075"/>
            <a:ext cx="7616825" cy="3840163"/>
          </a:xfrm>
          <a:prstGeom prst="rect">
            <a:avLst/>
          </a:prstGeom>
          <a:noFill/>
          <a:ln w="9525">
            <a:noFill/>
            <a:miter lim="800000"/>
            <a:headEnd/>
            <a:tailEnd/>
          </a:ln>
        </p:spPr>
      </p:pic>
      <p:sp>
        <p:nvSpPr>
          <p:cNvPr id="6" name="TextBox 5"/>
          <p:cNvSpPr txBox="1"/>
          <p:nvPr/>
        </p:nvSpPr>
        <p:spPr>
          <a:xfrm>
            <a:off x="808236" y="1984443"/>
            <a:ext cx="7752104" cy="3416320"/>
          </a:xfrm>
          <a:prstGeom prst="rect">
            <a:avLst/>
          </a:prstGeom>
          <a:noFill/>
        </p:spPr>
        <p:txBody>
          <a:bodyPr wrap="square" rtlCol="0">
            <a:spAutoFit/>
          </a:bodyPr>
          <a:lstStyle/>
          <a:p>
            <a:r>
              <a:rPr lang="en-US" sz="3200" b="1" dirty="0" smtClean="0">
                <a:latin typeface="Times New Roman" pitchFamily="18" charset="0"/>
                <a:cs typeface="Times New Roman" pitchFamily="18" charset="0"/>
              </a:rPr>
              <a:t>HDL and mental well-being:</a:t>
            </a:r>
          </a:p>
          <a:p>
            <a:endParaRPr lang="en-US" sz="1000" b="1" dirty="0" smtClean="0">
              <a:latin typeface="Times New Roman" pitchFamily="18" charset="0"/>
              <a:cs typeface="Times New Roman" pitchFamily="18" charset="0"/>
            </a:endParaRPr>
          </a:p>
          <a:p>
            <a:r>
              <a:rPr lang="en-US" sz="2200" dirty="0" smtClean="0">
                <a:latin typeface="Times New Roman" pitchFamily="18" charset="0"/>
                <a:cs typeface="Times New Roman" pitchFamily="18" charset="0"/>
              </a:rPr>
              <a:t>Negative relationship: </a:t>
            </a:r>
            <a:r>
              <a:rPr lang="en-US" sz="2200" dirty="0" err="1" smtClean="0">
                <a:latin typeface="Times New Roman" pitchFamily="18" charset="0"/>
                <a:cs typeface="Times New Roman" pitchFamily="18" charset="0"/>
              </a:rPr>
              <a:t>Olusi</a:t>
            </a:r>
            <a:r>
              <a:rPr lang="en-US" sz="2200" dirty="0" smtClean="0">
                <a:latin typeface="Times New Roman" pitchFamily="18" charset="0"/>
                <a:cs typeface="Times New Roman" pitchFamily="18" charset="0"/>
              </a:rPr>
              <a:t> &amp; Fido (1996)</a:t>
            </a:r>
          </a:p>
          <a:p>
            <a:r>
              <a:rPr lang="en-US" sz="2200" dirty="0" smtClean="0">
                <a:latin typeface="Times New Roman" pitchFamily="18" charset="0"/>
                <a:cs typeface="Times New Roman" pitchFamily="18" charset="0"/>
              </a:rPr>
              <a:t>Positive relationship: </a:t>
            </a:r>
            <a:r>
              <a:rPr lang="en-US" sz="2200" dirty="0" err="1" smtClean="0">
                <a:latin typeface="Times New Roman" pitchFamily="18" charset="0"/>
                <a:cs typeface="Times New Roman" pitchFamily="18" charset="0"/>
              </a:rPr>
              <a:t>Lehto</a:t>
            </a:r>
            <a:r>
              <a:rPr lang="en-US" sz="2200" dirty="0" smtClean="0">
                <a:latin typeface="Times New Roman" pitchFamily="18" charset="0"/>
                <a:cs typeface="Times New Roman" pitchFamily="18" charset="0"/>
              </a:rPr>
              <a:t> et al. (2010) and </a:t>
            </a:r>
            <a:r>
              <a:rPr lang="en-US" sz="2200" dirty="0" err="1" smtClean="0">
                <a:latin typeface="Times New Roman" pitchFamily="18" charset="0"/>
                <a:cs typeface="Times New Roman" pitchFamily="18" charset="0"/>
              </a:rPr>
              <a:t>Koponen</a:t>
            </a:r>
            <a:r>
              <a:rPr lang="en-US" sz="2200" dirty="0" smtClean="0">
                <a:latin typeface="Times New Roman" pitchFamily="18" charset="0"/>
                <a:cs typeface="Times New Roman" pitchFamily="18" charset="0"/>
              </a:rPr>
              <a:t> et al. (2008)</a:t>
            </a:r>
          </a:p>
          <a:p>
            <a:endParaRPr lang="en-US" sz="2200" dirty="0" smtClean="0">
              <a:latin typeface="Times New Roman" pitchFamily="18" charset="0"/>
              <a:cs typeface="Times New Roman" pitchFamily="18" charset="0"/>
            </a:endParaRPr>
          </a:p>
          <a:p>
            <a:endParaRPr lang="en-US" sz="2200" dirty="0" smtClean="0">
              <a:latin typeface="Times New Roman" pitchFamily="18" charset="0"/>
              <a:cs typeface="Times New Roman" pitchFamily="18" charset="0"/>
            </a:endParaRPr>
          </a:p>
          <a:p>
            <a:r>
              <a:rPr lang="en-US" sz="3200" b="1" dirty="0" smtClean="0">
                <a:latin typeface="Times New Roman" pitchFamily="18" charset="0"/>
                <a:cs typeface="Times New Roman" pitchFamily="18" charset="0"/>
              </a:rPr>
              <a:t>LDL and mental well-being:</a:t>
            </a:r>
          </a:p>
          <a:p>
            <a:endParaRPr lang="en-US" sz="1000" b="1" dirty="0" smtClean="0">
              <a:latin typeface="Times New Roman" pitchFamily="18" charset="0"/>
              <a:cs typeface="Times New Roman" pitchFamily="18" charset="0"/>
            </a:endParaRPr>
          </a:p>
          <a:p>
            <a:r>
              <a:rPr lang="en-US" sz="2200" dirty="0" smtClean="0">
                <a:latin typeface="Times New Roman" pitchFamily="18" charset="0"/>
                <a:cs typeface="Times New Roman" pitchFamily="18" charset="0"/>
              </a:rPr>
              <a:t>Positive relationship: </a:t>
            </a:r>
            <a:r>
              <a:rPr lang="en-US" sz="2200" dirty="0" err="1" smtClean="0">
                <a:latin typeface="Times New Roman" pitchFamily="18" charset="0"/>
                <a:cs typeface="Times New Roman" pitchFamily="18" charset="0"/>
              </a:rPr>
              <a:t>Strick</a:t>
            </a:r>
            <a:r>
              <a:rPr lang="en-US" sz="2200" dirty="0" smtClean="0">
                <a:latin typeface="Times New Roman" pitchFamily="18" charset="0"/>
                <a:cs typeface="Times New Roman" pitchFamily="18" charset="0"/>
              </a:rPr>
              <a:t> et al. (2002)</a:t>
            </a:r>
          </a:p>
          <a:p>
            <a:r>
              <a:rPr lang="en-US" sz="2200" dirty="0" smtClean="0">
                <a:latin typeface="Times New Roman" pitchFamily="18" charset="0"/>
                <a:cs typeface="Times New Roman" pitchFamily="18" charset="0"/>
              </a:rPr>
              <a:t>No relationship: Muldoon et al. (2000)</a:t>
            </a:r>
          </a:p>
        </p:txBody>
      </p:sp>
    </p:spTree>
    <p:extLst>
      <p:ext uri="{BB962C8B-B14F-4D97-AF65-F5344CB8AC3E}">
        <p14:creationId xmlns:p14="http://schemas.microsoft.com/office/powerpoint/2010/main" val="3625672885"/>
      </p:ext>
    </p:extLst>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3" name="Picture 4" descr="Blank Background Bandaid.jpg"/>
          <p:cNvPicPr>
            <a:picLocks noChangeAspect="1"/>
          </p:cNvPicPr>
          <p:nvPr/>
        </p:nvPicPr>
        <p:blipFill>
          <a:blip r:embed="rId3"/>
          <a:srcRect/>
          <a:stretch>
            <a:fillRect/>
          </a:stretch>
        </p:blipFill>
        <p:spPr bwMode="auto">
          <a:xfrm>
            <a:off x="6581775" y="0"/>
            <a:ext cx="2562225" cy="6858000"/>
          </a:xfrm>
          <a:prstGeom prst="rect">
            <a:avLst/>
          </a:prstGeom>
          <a:noFill/>
          <a:ln w="9525">
            <a:noFill/>
            <a:miter lim="800000"/>
            <a:headEnd/>
            <a:tailEnd/>
          </a:ln>
        </p:spPr>
      </p:pic>
      <p:sp>
        <p:nvSpPr>
          <p:cNvPr id="13" name="TextBox 12"/>
          <p:cNvSpPr txBox="1"/>
          <p:nvPr/>
        </p:nvSpPr>
        <p:spPr>
          <a:xfrm>
            <a:off x="1493838" y="379413"/>
            <a:ext cx="6156325" cy="1200150"/>
          </a:xfrm>
          <a:prstGeom prst="rect">
            <a:avLst/>
          </a:prstGeom>
          <a:noFill/>
        </p:spPr>
        <p:txBody>
          <a:bodyPr>
            <a:spAutoFit/>
          </a:bodyPr>
          <a:lstStyle/>
          <a:p>
            <a:pPr algn="ctr" fontAlgn="auto">
              <a:spcBef>
                <a:spcPts val="0"/>
              </a:spcBef>
              <a:spcAft>
                <a:spcPts val="0"/>
              </a:spcAft>
              <a:defRPr/>
            </a:pPr>
            <a:r>
              <a:rPr lang="en-US" sz="7200" b="1" dirty="0">
                <a:solidFill>
                  <a:schemeClr val="tx2">
                    <a:lumMod val="20000"/>
                    <a:lumOff val="80000"/>
                  </a:schemeClr>
                </a:solidFill>
                <a:latin typeface="Times New Roman" pitchFamily="18" charset="0"/>
                <a:cs typeface="Times New Roman" pitchFamily="18" charset="0"/>
              </a:rPr>
              <a:t>Introduction</a:t>
            </a:r>
          </a:p>
        </p:txBody>
      </p:sp>
      <p:pic>
        <p:nvPicPr>
          <p:cNvPr id="38915" name="Picture 8" descr="evidence002.jpg"/>
          <p:cNvPicPr>
            <a:picLocks noChangeAspect="1"/>
          </p:cNvPicPr>
          <p:nvPr/>
        </p:nvPicPr>
        <p:blipFill>
          <a:blip r:embed="rId4"/>
          <a:srcRect/>
          <a:stretch>
            <a:fillRect/>
          </a:stretch>
        </p:blipFill>
        <p:spPr bwMode="auto">
          <a:xfrm>
            <a:off x="1546225" y="2505075"/>
            <a:ext cx="7616825" cy="3840163"/>
          </a:xfrm>
          <a:prstGeom prst="rect">
            <a:avLst/>
          </a:prstGeom>
          <a:noFill/>
          <a:ln w="9525">
            <a:noFill/>
            <a:miter lim="800000"/>
            <a:headEnd/>
            <a:tailEnd/>
          </a:ln>
        </p:spPr>
      </p:pic>
      <p:pic>
        <p:nvPicPr>
          <p:cNvPr id="6" name="Picture 7" descr="Waist Circ.png"/>
          <p:cNvPicPr>
            <a:picLocks noChangeAspect="1"/>
          </p:cNvPicPr>
          <p:nvPr/>
        </p:nvPicPr>
        <p:blipFill>
          <a:blip r:embed="rId5"/>
          <a:srcRect/>
          <a:stretch>
            <a:fillRect/>
          </a:stretch>
        </p:blipFill>
        <p:spPr bwMode="auto">
          <a:xfrm>
            <a:off x="3760532" y="3300622"/>
            <a:ext cx="1419191" cy="499652"/>
          </a:xfrm>
          <a:prstGeom prst="rect">
            <a:avLst/>
          </a:prstGeom>
          <a:noFill/>
          <a:ln w="9525">
            <a:noFill/>
            <a:miter lim="800000"/>
            <a:headEnd/>
            <a:tailEnd/>
          </a:ln>
        </p:spPr>
      </p:pic>
      <p:pic>
        <p:nvPicPr>
          <p:cNvPr id="7" name="Picture 9" descr="Cholesterol.png"/>
          <p:cNvPicPr>
            <a:picLocks noChangeAspect="1"/>
          </p:cNvPicPr>
          <p:nvPr/>
        </p:nvPicPr>
        <p:blipFill>
          <a:blip r:embed="rId6"/>
          <a:srcRect/>
          <a:stretch>
            <a:fillRect/>
          </a:stretch>
        </p:blipFill>
        <p:spPr bwMode="auto">
          <a:xfrm>
            <a:off x="1716252" y="2639049"/>
            <a:ext cx="925126" cy="1323146"/>
          </a:xfrm>
          <a:prstGeom prst="rect">
            <a:avLst/>
          </a:prstGeom>
          <a:noFill/>
          <a:ln w="9525">
            <a:noFill/>
            <a:miter lim="800000"/>
            <a:headEnd/>
            <a:tailEnd/>
          </a:ln>
        </p:spPr>
      </p:pic>
      <p:pic>
        <p:nvPicPr>
          <p:cNvPr id="8" name="Picture 7" descr="Omron.png"/>
          <p:cNvPicPr>
            <a:picLocks noChangeAspect="1"/>
          </p:cNvPicPr>
          <p:nvPr/>
        </p:nvPicPr>
        <p:blipFill>
          <a:blip r:embed="rId7"/>
          <a:srcRect/>
          <a:stretch>
            <a:fillRect/>
          </a:stretch>
        </p:blipFill>
        <p:spPr bwMode="auto">
          <a:xfrm>
            <a:off x="1943440" y="3300622"/>
            <a:ext cx="2190306" cy="1423639"/>
          </a:xfrm>
          <a:prstGeom prst="rect">
            <a:avLst/>
          </a:prstGeom>
          <a:noFill/>
          <a:ln w="9525">
            <a:noFill/>
            <a:miter lim="800000"/>
            <a:headEnd/>
            <a:tailEnd/>
          </a:ln>
        </p:spPr>
      </p:pic>
      <p:pic>
        <p:nvPicPr>
          <p:cNvPr id="9" name="Picture 8" descr="question.png"/>
          <p:cNvPicPr>
            <a:picLocks noChangeAspect="1"/>
          </p:cNvPicPr>
          <p:nvPr/>
        </p:nvPicPr>
        <p:blipFill>
          <a:blip r:embed="rId8"/>
          <a:stretch>
            <a:fillRect/>
          </a:stretch>
        </p:blipFill>
        <p:spPr>
          <a:xfrm>
            <a:off x="4945862" y="2146501"/>
            <a:ext cx="2704301" cy="2750430"/>
          </a:xfrm>
          <a:prstGeom prst="rect">
            <a:avLst/>
          </a:prstGeom>
        </p:spPr>
      </p:pic>
    </p:spTree>
    <p:extLst>
      <p:ext uri="{BB962C8B-B14F-4D97-AF65-F5344CB8AC3E}">
        <p14:creationId xmlns:p14="http://schemas.microsoft.com/office/powerpoint/2010/main" val="1880030013"/>
      </p:ext>
    </p:extLst>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057" name="Picture 4" descr="Blank Background Bandaid.jpg"/>
          <p:cNvPicPr>
            <a:picLocks noChangeAspect="1"/>
          </p:cNvPicPr>
          <p:nvPr/>
        </p:nvPicPr>
        <p:blipFill>
          <a:blip r:embed="rId3"/>
          <a:srcRect/>
          <a:stretch>
            <a:fillRect/>
          </a:stretch>
        </p:blipFill>
        <p:spPr bwMode="auto">
          <a:xfrm>
            <a:off x="6581775" y="0"/>
            <a:ext cx="2562225" cy="6858000"/>
          </a:xfrm>
          <a:prstGeom prst="rect">
            <a:avLst/>
          </a:prstGeom>
          <a:noFill/>
          <a:ln w="9525">
            <a:noFill/>
            <a:miter lim="800000"/>
            <a:headEnd/>
            <a:tailEnd/>
          </a:ln>
        </p:spPr>
      </p:pic>
      <p:sp>
        <p:nvSpPr>
          <p:cNvPr id="45058" name="TextBox 11"/>
          <p:cNvSpPr txBox="1">
            <a:spLocks noChangeArrowheads="1"/>
          </p:cNvSpPr>
          <p:nvPr/>
        </p:nvSpPr>
        <p:spPr bwMode="auto">
          <a:xfrm>
            <a:off x="2115418" y="2535985"/>
            <a:ext cx="5421856" cy="1815882"/>
          </a:xfrm>
          <a:prstGeom prst="rect">
            <a:avLst/>
          </a:prstGeom>
          <a:noFill/>
          <a:ln w="9525">
            <a:noFill/>
            <a:miter lim="800000"/>
            <a:headEnd/>
            <a:tailEnd/>
          </a:ln>
        </p:spPr>
        <p:txBody>
          <a:bodyPr wrap="square">
            <a:spAutoFit/>
          </a:bodyPr>
          <a:lstStyle/>
          <a:p>
            <a:r>
              <a:rPr lang="en-US" sz="2800" b="1" dirty="0">
                <a:latin typeface="Times New Roman" pitchFamily="18" charset="0"/>
                <a:cs typeface="Times New Roman" pitchFamily="18" charset="0"/>
              </a:rPr>
              <a:t>Examine the associations </a:t>
            </a:r>
            <a:r>
              <a:rPr lang="en-US" sz="2800" b="1" dirty="0" smtClean="0">
                <a:latin typeface="Times New Roman" pitchFamily="18" charset="0"/>
                <a:cs typeface="Times New Roman" pitchFamily="18" charset="0"/>
              </a:rPr>
              <a:t>between</a:t>
            </a:r>
          </a:p>
          <a:p>
            <a:r>
              <a:rPr lang="en-US" sz="2800" b="1" dirty="0" err="1" smtClean="0">
                <a:latin typeface="Times New Roman" pitchFamily="18" charset="0"/>
                <a:cs typeface="Times New Roman" pitchFamily="18" charset="0"/>
              </a:rPr>
              <a:t>cardiometabolic</a:t>
            </a:r>
            <a:r>
              <a:rPr lang="en-US" sz="2800" b="1" dirty="0" smtClean="0">
                <a:latin typeface="Times New Roman" pitchFamily="18" charset="0"/>
                <a:cs typeface="Times New Roman" pitchFamily="18" charset="0"/>
              </a:rPr>
              <a:t>  </a:t>
            </a:r>
            <a:r>
              <a:rPr lang="en-US" sz="2800" b="1" dirty="0">
                <a:latin typeface="Times New Roman" pitchFamily="18" charset="0"/>
                <a:cs typeface="Times New Roman" pitchFamily="18" charset="0"/>
              </a:rPr>
              <a:t>risk </a:t>
            </a:r>
            <a:r>
              <a:rPr lang="en-US" sz="2800" b="1" dirty="0" smtClean="0">
                <a:latin typeface="Times New Roman" pitchFamily="18" charset="0"/>
                <a:cs typeface="Times New Roman" pitchFamily="18" charset="0"/>
              </a:rPr>
              <a:t>factors and</a:t>
            </a:r>
          </a:p>
          <a:p>
            <a:r>
              <a:rPr lang="en-US" sz="2800" b="1" dirty="0" smtClean="0">
                <a:latin typeface="Times New Roman" pitchFamily="18" charset="0"/>
                <a:cs typeface="Times New Roman" pitchFamily="18" charset="0"/>
              </a:rPr>
              <a:t>mental </a:t>
            </a:r>
            <a:r>
              <a:rPr lang="en-US" sz="2800" b="1" dirty="0">
                <a:latin typeface="Times New Roman" pitchFamily="18" charset="0"/>
                <a:cs typeface="Times New Roman" pitchFamily="18" charset="0"/>
              </a:rPr>
              <a:t>health </a:t>
            </a:r>
            <a:r>
              <a:rPr lang="en-US" sz="2800" b="1" dirty="0" smtClean="0">
                <a:latin typeface="Times New Roman" pitchFamily="18" charset="0"/>
                <a:cs typeface="Times New Roman" pitchFamily="18" charset="0"/>
              </a:rPr>
              <a:t>among men and</a:t>
            </a:r>
          </a:p>
          <a:p>
            <a:r>
              <a:rPr lang="en-US" sz="2800" b="1" dirty="0" smtClean="0">
                <a:latin typeface="Times New Roman" pitchFamily="18" charset="0"/>
                <a:cs typeface="Times New Roman" pitchFamily="18" charset="0"/>
              </a:rPr>
              <a:t>women </a:t>
            </a:r>
            <a:r>
              <a:rPr lang="en-US" sz="2800" b="1" dirty="0">
                <a:latin typeface="Times New Roman" pitchFamily="18" charset="0"/>
                <a:cs typeface="Times New Roman" pitchFamily="18" charset="0"/>
              </a:rPr>
              <a:t>across the life span</a:t>
            </a:r>
          </a:p>
        </p:txBody>
      </p:sp>
      <p:sp>
        <p:nvSpPr>
          <p:cNvPr id="13" name="TextBox 12"/>
          <p:cNvSpPr txBox="1"/>
          <p:nvPr/>
        </p:nvSpPr>
        <p:spPr>
          <a:xfrm>
            <a:off x="1493838" y="379413"/>
            <a:ext cx="6156325" cy="1200150"/>
          </a:xfrm>
          <a:prstGeom prst="rect">
            <a:avLst/>
          </a:prstGeom>
          <a:noFill/>
        </p:spPr>
        <p:txBody>
          <a:bodyPr>
            <a:spAutoFit/>
          </a:bodyPr>
          <a:lstStyle/>
          <a:p>
            <a:pPr algn="ctr" fontAlgn="auto">
              <a:spcBef>
                <a:spcPts val="0"/>
              </a:spcBef>
              <a:spcAft>
                <a:spcPts val="0"/>
              </a:spcAft>
              <a:defRPr/>
            </a:pPr>
            <a:r>
              <a:rPr lang="en-US" sz="7200" b="1" dirty="0">
                <a:solidFill>
                  <a:schemeClr val="tx2">
                    <a:lumMod val="20000"/>
                    <a:lumOff val="80000"/>
                  </a:schemeClr>
                </a:solidFill>
                <a:latin typeface="Times New Roman" pitchFamily="18" charset="0"/>
                <a:cs typeface="Times New Roman" pitchFamily="18" charset="0"/>
              </a:rPr>
              <a:t>Purpose</a:t>
            </a:r>
          </a:p>
        </p:txBody>
      </p:sp>
    </p:spTree>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105" name="Picture 4" descr="Blank Background Bandaid.jpg"/>
          <p:cNvPicPr>
            <a:picLocks noChangeAspect="1"/>
          </p:cNvPicPr>
          <p:nvPr/>
        </p:nvPicPr>
        <p:blipFill>
          <a:blip r:embed="rId3"/>
          <a:srcRect/>
          <a:stretch>
            <a:fillRect/>
          </a:stretch>
        </p:blipFill>
        <p:spPr bwMode="auto">
          <a:xfrm>
            <a:off x="6581775" y="0"/>
            <a:ext cx="2562225" cy="6858000"/>
          </a:xfrm>
          <a:prstGeom prst="rect">
            <a:avLst/>
          </a:prstGeom>
          <a:noFill/>
          <a:ln w="9525">
            <a:noFill/>
            <a:miter lim="800000"/>
            <a:headEnd/>
            <a:tailEnd/>
          </a:ln>
        </p:spPr>
      </p:pic>
      <p:sp>
        <p:nvSpPr>
          <p:cNvPr id="13" name="TextBox 12"/>
          <p:cNvSpPr txBox="1"/>
          <p:nvPr/>
        </p:nvSpPr>
        <p:spPr>
          <a:xfrm>
            <a:off x="1493838" y="379413"/>
            <a:ext cx="6156325" cy="1200150"/>
          </a:xfrm>
          <a:prstGeom prst="rect">
            <a:avLst/>
          </a:prstGeom>
          <a:noFill/>
        </p:spPr>
        <p:txBody>
          <a:bodyPr>
            <a:spAutoFit/>
          </a:bodyPr>
          <a:lstStyle/>
          <a:p>
            <a:pPr algn="ctr" fontAlgn="auto">
              <a:spcBef>
                <a:spcPts val="0"/>
              </a:spcBef>
              <a:spcAft>
                <a:spcPts val="0"/>
              </a:spcAft>
              <a:defRPr/>
            </a:pPr>
            <a:r>
              <a:rPr lang="en-US" sz="7200" b="1" dirty="0">
                <a:solidFill>
                  <a:schemeClr val="tx2">
                    <a:lumMod val="20000"/>
                    <a:lumOff val="80000"/>
                  </a:schemeClr>
                </a:solidFill>
                <a:latin typeface="Times New Roman" pitchFamily="18" charset="0"/>
                <a:cs typeface="Times New Roman" pitchFamily="18" charset="0"/>
              </a:rPr>
              <a:t>Subject Profile</a:t>
            </a:r>
          </a:p>
        </p:txBody>
      </p:sp>
      <p:pic>
        <p:nvPicPr>
          <p:cNvPr id="47107" name="Picture 5" descr="Population1.png"/>
          <p:cNvPicPr>
            <a:picLocks noChangeAspect="1"/>
          </p:cNvPicPr>
          <p:nvPr/>
        </p:nvPicPr>
        <p:blipFill>
          <a:blip r:embed="rId4"/>
          <a:srcRect/>
          <a:stretch>
            <a:fillRect/>
          </a:stretch>
        </p:blipFill>
        <p:spPr bwMode="auto">
          <a:xfrm>
            <a:off x="0" y="3227388"/>
            <a:ext cx="9144000" cy="3125787"/>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153" name="Picture 4" descr="Blank Background Bandaid.jpg"/>
          <p:cNvPicPr>
            <a:picLocks noChangeAspect="1"/>
          </p:cNvPicPr>
          <p:nvPr/>
        </p:nvPicPr>
        <p:blipFill>
          <a:blip r:embed="rId3"/>
          <a:srcRect/>
          <a:stretch>
            <a:fillRect/>
          </a:stretch>
        </p:blipFill>
        <p:spPr bwMode="auto">
          <a:xfrm>
            <a:off x="6581775" y="0"/>
            <a:ext cx="2562225" cy="6858000"/>
          </a:xfrm>
          <a:prstGeom prst="rect">
            <a:avLst/>
          </a:prstGeom>
          <a:noFill/>
          <a:ln w="9525">
            <a:noFill/>
            <a:miter lim="800000"/>
            <a:headEnd/>
            <a:tailEnd/>
          </a:ln>
        </p:spPr>
      </p:pic>
      <p:pic>
        <p:nvPicPr>
          <p:cNvPr id="49154" name="Picture 2"/>
          <p:cNvPicPr>
            <a:picLocks noChangeAspect="1" noChangeArrowheads="1"/>
          </p:cNvPicPr>
          <p:nvPr/>
        </p:nvPicPr>
        <p:blipFill>
          <a:blip r:embed="rId4"/>
          <a:srcRect/>
          <a:stretch>
            <a:fillRect/>
          </a:stretch>
        </p:blipFill>
        <p:spPr bwMode="auto">
          <a:xfrm>
            <a:off x="0" y="-19050"/>
            <a:ext cx="9144000" cy="6365875"/>
          </a:xfrm>
          <a:prstGeom prst="rect">
            <a:avLst/>
          </a:prstGeom>
          <a:noFill/>
          <a:ln w="9525">
            <a:noFill/>
            <a:miter lim="800000"/>
            <a:headEnd/>
            <a:tailEnd/>
          </a:ln>
        </p:spPr>
      </p:pic>
      <p:sp>
        <p:nvSpPr>
          <p:cNvPr id="14" name="TextBox 13"/>
          <p:cNvSpPr txBox="1"/>
          <p:nvPr/>
        </p:nvSpPr>
        <p:spPr>
          <a:xfrm>
            <a:off x="0" y="379413"/>
            <a:ext cx="9144000" cy="1200150"/>
          </a:xfrm>
          <a:prstGeom prst="rect">
            <a:avLst/>
          </a:prstGeom>
          <a:noFill/>
        </p:spPr>
        <p:txBody>
          <a:bodyPr>
            <a:spAutoFit/>
          </a:bodyPr>
          <a:lstStyle/>
          <a:p>
            <a:pPr algn="ctr" fontAlgn="auto">
              <a:spcBef>
                <a:spcPts val="0"/>
              </a:spcBef>
              <a:spcAft>
                <a:spcPts val="0"/>
              </a:spcAft>
              <a:defRPr/>
            </a:pPr>
            <a:r>
              <a:rPr lang="en-US" sz="7200" b="1" dirty="0">
                <a:solidFill>
                  <a:schemeClr val="tx2">
                    <a:lumMod val="75000"/>
                  </a:schemeClr>
                </a:solidFill>
                <a:latin typeface="Times New Roman" pitchFamily="18" charset="0"/>
                <a:cs typeface="Times New Roman" pitchFamily="18" charset="0"/>
              </a:rPr>
              <a:t>Subject Profile</a:t>
            </a:r>
          </a:p>
        </p:txBody>
      </p:sp>
      <p:pic>
        <p:nvPicPr>
          <p:cNvPr id="49156" name="Picture 7" descr="Population1.png"/>
          <p:cNvPicPr>
            <a:picLocks noChangeAspect="1"/>
          </p:cNvPicPr>
          <p:nvPr/>
        </p:nvPicPr>
        <p:blipFill>
          <a:blip r:embed="rId5"/>
          <a:srcRect/>
          <a:stretch>
            <a:fillRect/>
          </a:stretch>
        </p:blipFill>
        <p:spPr bwMode="auto">
          <a:xfrm>
            <a:off x="0" y="3227388"/>
            <a:ext cx="9144000" cy="3125787"/>
          </a:xfrm>
          <a:prstGeom prst="rect">
            <a:avLst/>
          </a:prstGeom>
          <a:noFill/>
          <a:ln w="9525">
            <a:noFill/>
            <a:miter lim="800000"/>
            <a:headEnd/>
            <a:tailEnd/>
          </a:ln>
        </p:spPr>
      </p:pic>
      <p:sp>
        <p:nvSpPr>
          <p:cNvPr id="49157" name="TextBox 5"/>
          <p:cNvSpPr txBox="1">
            <a:spLocks noChangeArrowheads="1"/>
          </p:cNvSpPr>
          <p:nvPr/>
        </p:nvSpPr>
        <p:spPr bwMode="auto">
          <a:xfrm>
            <a:off x="1308100" y="1992313"/>
            <a:ext cx="6469063" cy="646112"/>
          </a:xfrm>
          <a:prstGeom prst="rect">
            <a:avLst/>
          </a:prstGeom>
          <a:noFill/>
          <a:ln w="9525">
            <a:noFill/>
            <a:miter lim="800000"/>
            <a:headEnd/>
            <a:tailEnd/>
          </a:ln>
        </p:spPr>
        <p:txBody>
          <a:bodyPr>
            <a:spAutoFit/>
          </a:bodyPr>
          <a:lstStyle/>
          <a:p>
            <a:pPr algn="ctr"/>
            <a:r>
              <a:rPr lang="en-US" sz="3600" b="1">
                <a:solidFill>
                  <a:srgbClr val="22397C"/>
                </a:solidFill>
                <a:latin typeface="Times New Roman" pitchFamily="18" charset="0"/>
                <a:cs typeface="Times New Roman" pitchFamily="18" charset="0"/>
              </a:rPr>
              <a:t>N = 147</a:t>
            </a:r>
          </a:p>
        </p:txBody>
      </p:sp>
    </p:spTree>
  </p:cSld>
  <p:clrMapOvr>
    <a:masterClrMapping/>
  </p:clrMapOvr>
  <p:transition spd="med">
    <p:fade/>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01" name="Picture 4" descr="Blank Background Bandaid.jpg"/>
          <p:cNvPicPr>
            <a:picLocks noChangeAspect="1"/>
          </p:cNvPicPr>
          <p:nvPr/>
        </p:nvPicPr>
        <p:blipFill>
          <a:blip r:embed="rId3"/>
          <a:srcRect/>
          <a:stretch>
            <a:fillRect/>
          </a:stretch>
        </p:blipFill>
        <p:spPr bwMode="auto">
          <a:xfrm>
            <a:off x="6581775" y="0"/>
            <a:ext cx="2562225" cy="6858000"/>
          </a:xfrm>
          <a:prstGeom prst="rect">
            <a:avLst/>
          </a:prstGeom>
          <a:noFill/>
          <a:ln w="9525">
            <a:noFill/>
            <a:miter lim="800000"/>
            <a:headEnd/>
            <a:tailEnd/>
          </a:ln>
        </p:spPr>
      </p:pic>
      <p:pic>
        <p:nvPicPr>
          <p:cNvPr id="51202" name="Picture 2"/>
          <p:cNvPicPr>
            <a:picLocks noChangeAspect="1" noChangeArrowheads="1"/>
          </p:cNvPicPr>
          <p:nvPr/>
        </p:nvPicPr>
        <p:blipFill>
          <a:blip r:embed="rId4"/>
          <a:srcRect/>
          <a:stretch>
            <a:fillRect/>
          </a:stretch>
        </p:blipFill>
        <p:spPr bwMode="auto">
          <a:xfrm>
            <a:off x="0" y="-19050"/>
            <a:ext cx="9144000" cy="6365875"/>
          </a:xfrm>
          <a:prstGeom prst="rect">
            <a:avLst/>
          </a:prstGeom>
          <a:noFill/>
          <a:ln w="9525">
            <a:noFill/>
            <a:miter lim="800000"/>
            <a:headEnd/>
            <a:tailEnd/>
          </a:ln>
        </p:spPr>
      </p:pic>
      <p:sp>
        <p:nvSpPr>
          <p:cNvPr id="14" name="TextBox 13"/>
          <p:cNvSpPr txBox="1"/>
          <p:nvPr/>
        </p:nvSpPr>
        <p:spPr>
          <a:xfrm>
            <a:off x="0" y="379413"/>
            <a:ext cx="9144000" cy="1200150"/>
          </a:xfrm>
          <a:prstGeom prst="rect">
            <a:avLst/>
          </a:prstGeom>
          <a:noFill/>
        </p:spPr>
        <p:txBody>
          <a:bodyPr>
            <a:spAutoFit/>
          </a:bodyPr>
          <a:lstStyle/>
          <a:p>
            <a:pPr algn="ctr" fontAlgn="auto">
              <a:spcBef>
                <a:spcPts val="0"/>
              </a:spcBef>
              <a:spcAft>
                <a:spcPts val="0"/>
              </a:spcAft>
              <a:defRPr/>
            </a:pPr>
            <a:r>
              <a:rPr lang="en-US" sz="7200" b="1" dirty="0">
                <a:solidFill>
                  <a:schemeClr val="tx2">
                    <a:lumMod val="75000"/>
                  </a:schemeClr>
                </a:solidFill>
                <a:latin typeface="Times New Roman" pitchFamily="18" charset="0"/>
                <a:cs typeface="Times New Roman" pitchFamily="18" charset="0"/>
              </a:rPr>
              <a:t>Subject Profile</a:t>
            </a:r>
          </a:p>
        </p:txBody>
      </p:sp>
      <p:pic>
        <p:nvPicPr>
          <p:cNvPr id="51204" name="Picture 7" descr="Population1.png"/>
          <p:cNvPicPr>
            <a:picLocks noChangeAspect="1"/>
          </p:cNvPicPr>
          <p:nvPr/>
        </p:nvPicPr>
        <p:blipFill>
          <a:blip r:embed="rId5"/>
          <a:srcRect/>
          <a:stretch>
            <a:fillRect/>
          </a:stretch>
        </p:blipFill>
        <p:spPr bwMode="auto">
          <a:xfrm>
            <a:off x="0" y="3227388"/>
            <a:ext cx="9144000" cy="3125787"/>
          </a:xfrm>
          <a:prstGeom prst="rect">
            <a:avLst/>
          </a:prstGeom>
          <a:noFill/>
          <a:ln w="9525">
            <a:noFill/>
            <a:miter lim="800000"/>
            <a:headEnd/>
            <a:tailEnd/>
          </a:ln>
        </p:spPr>
      </p:pic>
      <p:sp>
        <p:nvSpPr>
          <p:cNvPr id="51205" name="TextBox 5"/>
          <p:cNvSpPr txBox="1">
            <a:spLocks noChangeArrowheads="1"/>
          </p:cNvSpPr>
          <p:nvPr/>
        </p:nvSpPr>
        <p:spPr bwMode="auto">
          <a:xfrm>
            <a:off x="1308100" y="1992313"/>
            <a:ext cx="6469063" cy="646112"/>
          </a:xfrm>
          <a:prstGeom prst="rect">
            <a:avLst/>
          </a:prstGeom>
          <a:noFill/>
          <a:ln w="9525">
            <a:noFill/>
            <a:miter lim="800000"/>
            <a:headEnd/>
            <a:tailEnd/>
          </a:ln>
        </p:spPr>
        <p:txBody>
          <a:bodyPr>
            <a:spAutoFit/>
          </a:bodyPr>
          <a:lstStyle/>
          <a:p>
            <a:pPr algn="ctr"/>
            <a:r>
              <a:rPr lang="en-US" sz="3600" b="1">
                <a:solidFill>
                  <a:srgbClr val="22397C"/>
                </a:solidFill>
                <a:latin typeface="Times New Roman" pitchFamily="18" charset="0"/>
                <a:cs typeface="Times New Roman" pitchFamily="18" charset="0"/>
              </a:rPr>
              <a:t>♂ = 74   ♀ = 73</a:t>
            </a:r>
          </a:p>
        </p:txBody>
      </p:sp>
    </p:spTree>
  </p:cSld>
  <p:clrMapOvr>
    <a:masterClrMapping/>
  </p:clrMapOvr>
  <p:transition spd="med"/>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3249" name="Picture 4" descr="Blank Background Bandaid.jpg"/>
          <p:cNvPicPr>
            <a:picLocks noChangeAspect="1"/>
          </p:cNvPicPr>
          <p:nvPr/>
        </p:nvPicPr>
        <p:blipFill>
          <a:blip r:embed="rId3"/>
          <a:srcRect/>
          <a:stretch>
            <a:fillRect/>
          </a:stretch>
        </p:blipFill>
        <p:spPr bwMode="auto">
          <a:xfrm>
            <a:off x="6581775" y="0"/>
            <a:ext cx="2562225" cy="6858000"/>
          </a:xfrm>
          <a:prstGeom prst="rect">
            <a:avLst/>
          </a:prstGeom>
          <a:noFill/>
          <a:ln w="9525">
            <a:noFill/>
            <a:miter lim="800000"/>
            <a:headEnd/>
            <a:tailEnd/>
          </a:ln>
        </p:spPr>
      </p:pic>
      <p:pic>
        <p:nvPicPr>
          <p:cNvPr id="53250" name="Picture 2"/>
          <p:cNvPicPr>
            <a:picLocks noChangeAspect="1" noChangeArrowheads="1"/>
          </p:cNvPicPr>
          <p:nvPr/>
        </p:nvPicPr>
        <p:blipFill>
          <a:blip r:embed="rId4"/>
          <a:srcRect/>
          <a:stretch>
            <a:fillRect/>
          </a:stretch>
        </p:blipFill>
        <p:spPr bwMode="auto">
          <a:xfrm>
            <a:off x="0" y="-19050"/>
            <a:ext cx="9144000" cy="6365875"/>
          </a:xfrm>
          <a:prstGeom prst="rect">
            <a:avLst/>
          </a:prstGeom>
          <a:noFill/>
          <a:ln w="9525">
            <a:noFill/>
            <a:miter lim="800000"/>
            <a:headEnd/>
            <a:tailEnd/>
          </a:ln>
        </p:spPr>
      </p:pic>
      <p:sp>
        <p:nvSpPr>
          <p:cNvPr id="14" name="TextBox 13"/>
          <p:cNvSpPr txBox="1"/>
          <p:nvPr/>
        </p:nvSpPr>
        <p:spPr>
          <a:xfrm>
            <a:off x="0" y="379413"/>
            <a:ext cx="9144000" cy="1200150"/>
          </a:xfrm>
          <a:prstGeom prst="rect">
            <a:avLst/>
          </a:prstGeom>
          <a:noFill/>
        </p:spPr>
        <p:txBody>
          <a:bodyPr>
            <a:spAutoFit/>
          </a:bodyPr>
          <a:lstStyle/>
          <a:p>
            <a:pPr algn="ctr" fontAlgn="auto">
              <a:spcBef>
                <a:spcPts val="0"/>
              </a:spcBef>
              <a:spcAft>
                <a:spcPts val="0"/>
              </a:spcAft>
              <a:defRPr/>
            </a:pPr>
            <a:r>
              <a:rPr lang="en-US" sz="7200" b="1" dirty="0">
                <a:solidFill>
                  <a:schemeClr val="tx2">
                    <a:lumMod val="75000"/>
                  </a:schemeClr>
                </a:solidFill>
                <a:latin typeface="Times New Roman" pitchFamily="18" charset="0"/>
                <a:cs typeface="Times New Roman" pitchFamily="18" charset="0"/>
              </a:rPr>
              <a:t>Subject Profile</a:t>
            </a:r>
          </a:p>
        </p:txBody>
      </p:sp>
      <p:pic>
        <p:nvPicPr>
          <p:cNvPr id="53252" name="Picture 7" descr="Population1.png"/>
          <p:cNvPicPr>
            <a:picLocks noChangeAspect="1"/>
          </p:cNvPicPr>
          <p:nvPr/>
        </p:nvPicPr>
        <p:blipFill>
          <a:blip r:embed="rId5"/>
          <a:srcRect/>
          <a:stretch>
            <a:fillRect/>
          </a:stretch>
        </p:blipFill>
        <p:spPr bwMode="auto">
          <a:xfrm>
            <a:off x="0" y="3227388"/>
            <a:ext cx="9144000" cy="3125787"/>
          </a:xfrm>
          <a:prstGeom prst="rect">
            <a:avLst/>
          </a:prstGeom>
          <a:noFill/>
          <a:ln w="9525">
            <a:noFill/>
            <a:miter lim="800000"/>
            <a:headEnd/>
            <a:tailEnd/>
          </a:ln>
        </p:spPr>
      </p:pic>
      <p:sp>
        <p:nvSpPr>
          <p:cNvPr id="53253" name="TextBox 5"/>
          <p:cNvSpPr txBox="1">
            <a:spLocks noChangeArrowheads="1"/>
          </p:cNvSpPr>
          <p:nvPr/>
        </p:nvSpPr>
        <p:spPr bwMode="auto">
          <a:xfrm>
            <a:off x="1289050" y="1992313"/>
            <a:ext cx="6469063" cy="646112"/>
          </a:xfrm>
          <a:prstGeom prst="rect">
            <a:avLst/>
          </a:prstGeom>
          <a:noFill/>
          <a:ln w="9525">
            <a:noFill/>
            <a:miter lim="800000"/>
            <a:headEnd/>
            <a:tailEnd/>
          </a:ln>
        </p:spPr>
        <p:txBody>
          <a:bodyPr>
            <a:spAutoFit/>
          </a:bodyPr>
          <a:lstStyle/>
          <a:p>
            <a:pPr algn="ctr"/>
            <a:r>
              <a:rPr lang="en-US" sz="3600">
                <a:solidFill>
                  <a:srgbClr val="22397C"/>
                </a:solidFill>
                <a:latin typeface="Times New Roman" pitchFamily="18" charset="0"/>
                <a:cs typeface="Times New Roman" pitchFamily="18" charset="0"/>
              </a:rPr>
              <a:t>Ages </a:t>
            </a:r>
            <a:r>
              <a:rPr lang="en-US" sz="3600" b="1">
                <a:solidFill>
                  <a:srgbClr val="22397C"/>
                </a:solidFill>
                <a:latin typeface="Times New Roman" pitchFamily="18" charset="0"/>
                <a:cs typeface="Times New Roman" pitchFamily="18" charset="0"/>
              </a:rPr>
              <a:t>20 – 76</a:t>
            </a:r>
          </a:p>
        </p:txBody>
      </p:sp>
    </p:spTree>
  </p:cSld>
  <p:clrMapOvr>
    <a:masterClrMapping/>
  </p:clrMapOvr>
  <p:transition spd="med"/>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3" name="Picture 4" descr="Blank Background Bandaid.jpg"/>
          <p:cNvPicPr>
            <a:picLocks noChangeAspect="1"/>
          </p:cNvPicPr>
          <p:nvPr/>
        </p:nvPicPr>
        <p:blipFill>
          <a:blip r:embed="rId3"/>
          <a:srcRect/>
          <a:stretch>
            <a:fillRect/>
          </a:stretch>
        </p:blipFill>
        <p:spPr bwMode="auto">
          <a:xfrm>
            <a:off x="6581775" y="0"/>
            <a:ext cx="2562225" cy="6858000"/>
          </a:xfrm>
          <a:prstGeom prst="rect">
            <a:avLst/>
          </a:prstGeom>
          <a:noFill/>
          <a:ln w="9525">
            <a:noFill/>
            <a:miter lim="800000"/>
            <a:headEnd/>
            <a:tailEnd/>
          </a:ln>
        </p:spPr>
      </p:pic>
      <p:pic>
        <p:nvPicPr>
          <p:cNvPr id="18434" name="Picture 2"/>
          <p:cNvPicPr>
            <a:picLocks noChangeAspect="1" noChangeArrowheads="1"/>
          </p:cNvPicPr>
          <p:nvPr/>
        </p:nvPicPr>
        <p:blipFill>
          <a:blip r:embed="rId4"/>
          <a:srcRect/>
          <a:stretch>
            <a:fillRect/>
          </a:stretch>
        </p:blipFill>
        <p:spPr bwMode="auto">
          <a:xfrm>
            <a:off x="0" y="5087938"/>
            <a:ext cx="9144000" cy="1254125"/>
          </a:xfrm>
          <a:prstGeom prst="rect">
            <a:avLst/>
          </a:prstGeom>
          <a:noFill/>
          <a:ln w="9525">
            <a:noFill/>
            <a:miter lim="800000"/>
            <a:headEnd/>
            <a:tailEnd/>
          </a:ln>
        </p:spPr>
      </p:pic>
      <p:pic>
        <p:nvPicPr>
          <p:cNvPr id="18435" name="Picture 13" descr="Mental health.jpg"/>
          <p:cNvPicPr>
            <a:picLocks noChangeAspect="1"/>
          </p:cNvPicPr>
          <p:nvPr/>
        </p:nvPicPr>
        <p:blipFill>
          <a:blip r:embed="rId5"/>
          <a:srcRect/>
          <a:stretch>
            <a:fillRect/>
          </a:stretch>
        </p:blipFill>
        <p:spPr bwMode="auto">
          <a:xfrm>
            <a:off x="0" y="0"/>
            <a:ext cx="9144000" cy="5865813"/>
          </a:xfrm>
          <a:prstGeom prst="rect">
            <a:avLst/>
          </a:prstGeom>
          <a:noFill/>
          <a:ln w="9525">
            <a:noFill/>
            <a:miter lim="800000"/>
            <a:headEnd/>
            <a:tailEnd/>
          </a:ln>
        </p:spPr>
      </p:pic>
      <p:pic>
        <p:nvPicPr>
          <p:cNvPr id="18436" name="Picture 16" descr="GoogleSearch.png"/>
          <p:cNvPicPr>
            <a:picLocks noChangeAspect="1"/>
          </p:cNvPicPr>
          <p:nvPr/>
        </p:nvPicPr>
        <p:blipFill>
          <a:blip r:embed="rId6"/>
          <a:srcRect/>
          <a:stretch>
            <a:fillRect/>
          </a:stretch>
        </p:blipFill>
        <p:spPr bwMode="auto">
          <a:xfrm>
            <a:off x="1147763" y="5445125"/>
            <a:ext cx="6761162" cy="839788"/>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5297" name="Picture 4" descr="Blank Background Bandaid.jpg"/>
          <p:cNvPicPr>
            <a:picLocks noChangeAspect="1"/>
          </p:cNvPicPr>
          <p:nvPr/>
        </p:nvPicPr>
        <p:blipFill>
          <a:blip r:embed="rId3"/>
          <a:srcRect/>
          <a:stretch>
            <a:fillRect/>
          </a:stretch>
        </p:blipFill>
        <p:spPr bwMode="auto">
          <a:xfrm>
            <a:off x="6581775" y="0"/>
            <a:ext cx="2562225" cy="6858000"/>
          </a:xfrm>
          <a:prstGeom prst="rect">
            <a:avLst/>
          </a:prstGeom>
          <a:noFill/>
          <a:ln w="9525">
            <a:noFill/>
            <a:miter lim="800000"/>
            <a:headEnd/>
            <a:tailEnd/>
          </a:ln>
        </p:spPr>
      </p:pic>
      <p:pic>
        <p:nvPicPr>
          <p:cNvPr id="55298" name="Picture 2"/>
          <p:cNvPicPr>
            <a:picLocks noChangeAspect="1" noChangeArrowheads="1"/>
          </p:cNvPicPr>
          <p:nvPr/>
        </p:nvPicPr>
        <p:blipFill>
          <a:blip r:embed="rId4"/>
          <a:srcRect/>
          <a:stretch>
            <a:fillRect/>
          </a:stretch>
        </p:blipFill>
        <p:spPr bwMode="auto">
          <a:xfrm>
            <a:off x="0" y="0"/>
            <a:ext cx="9144000" cy="6367463"/>
          </a:xfrm>
          <a:prstGeom prst="rect">
            <a:avLst/>
          </a:prstGeom>
          <a:noFill/>
          <a:ln w="9525">
            <a:noFill/>
            <a:miter lim="800000"/>
            <a:headEnd/>
            <a:tailEnd/>
          </a:ln>
        </p:spPr>
      </p:pic>
      <p:pic>
        <p:nvPicPr>
          <p:cNvPr id="55299" name="Picture 5" descr="PopulationLight.jpg"/>
          <p:cNvPicPr>
            <a:picLocks noChangeAspect="1"/>
          </p:cNvPicPr>
          <p:nvPr/>
        </p:nvPicPr>
        <p:blipFill>
          <a:blip r:embed="rId5"/>
          <a:srcRect/>
          <a:stretch>
            <a:fillRect/>
          </a:stretch>
        </p:blipFill>
        <p:spPr bwMode="auto">
          <a:xfrm>
            <a:off x="0" y="3241675"/>
            <a:ext cx="9144000" cy="3125788"/>
          </a:xfrm>
          <a:prstGeom prst="rect">
            <a:avLst/>
          </a:prstGeom>
          <a:noFill/>
          <a:ln w="9525">
            <a:noFill/>
            <a:miter lim="800000"/>
            <a:headEnd/>
            <a:tailEnd/>
          </a:ln>
        </p:spPr>
      </p:pic>
    </p:spTree>
  </p:cSld>
  <p:clrMapOvr>
    <a:masterClrMapping/>
  </p:clrMapOvr>
  <p:transition spd="med">
    <p:fade/>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7345" name="Picture 4" descr="Blank Background Bandaid.jpg"/>
          <p:cNvPicPr>
            <a:picLocks noChangeAspect="1"/>
          </p:cNvPicPr>
          <p:nvPr/>
        </p:nvPicPr>
        <p:blipFill>
          <a:blip r:embed="rId3"/>
          <a:srcRect/>
          <a:stretch>
            <a:fillRect/>
          </a:stretch>
        </p:blipFill>
        <p:spPr bwMode="auto">
          <a:xfrm>
            <a:off x="6581775" y="0"/>
            <a:ext cx="2562225" cy="6858000"/>
          </a:xfrm>
          <a:prstGeom prst="rect">
            <a:avLst/>
          </a:prstGeom>
          <a:noFill/>
          <a:ln w="9525">
            <a:noFill/>
            <a:miter lim="800000"/>
            <a:headEnd/>
            <a:tailEnd/>
          </a:ln>
        </p:spPr>
      </p:pic>
      <p:pic>
        <p:nvPicPr>
          <p:cNvPr id="57346" name="Picture 2"/>
          <p:cNvPicPr>
            <a:picLocks noChangeAspect="1" noChangeArrowheads="1"/>
          </p:cNvPicPr>
          <p:nvPr/>
        </p:nvPicPr>
        <p:blipFill>
          <a:blip r:embed="rId4"/>
          <a:srcRect/>
          <a:stretch>
            <a:fillRect/>
          </a:stretch>
        </p:blipFill>
        <p:spPr bwMode="auto">
          <a:xfrm>
            <a:off x="0" y="0"/>
            <a:ext cx="9144000" cy="6367463"/>
          </a:xfrm>
          <a:prstGeom prst="rect">
            <a:avLst/>
          </a:prstGeom>
          <a:noFill/>
          <a:ln w="9525">
            <a:noFill/>
            <a:miter lim="800000"/>
            <a:headEnd/>
            <a:tailEnd/>
          </a:ln>
        </p:spPr>
      </p:pic>
      <p:pic>
        <p:nvPicPr>
          <p:cNvPr id="57347" name="Picture 5" descr="PopulationLight.jpg"/>
          <p:cNvPicPr>
            <a:picLocks noChangeAspect="1"/>
          </p:cNvPicPr>
          <p:nvPr/>
        </p:nvPicPr>
        <p:blipFill>
          <a:blip r:embed="rId5"/>
          <a:srcRect/>
          <a:stretch>
            <a:fillRect/>
          </a:stretch>
        </p:blipFill>
        <p:spPr bwMode="auto">
          <a:xfrm>
            <a:off x="0" y="3241675"/>
            <a:ext cx="9144000" cy="3125788"/>
          </a:xfrm>
          <a:prstGeom prst="rect">
            <a:avLst/>
          </a:prstGeom>
          <a:noFill/>
          <a:ln w="9525">
            <a:noFill/>
            <a:miter lim="800000"/>
            <a:headEnd/>
            <a:tailEnd/>
          </a:ln>
        </p:spPr>
      </p:pic>
      <p:pic>
        <p:nvPicPr>
          <p:cNvPr id="7" name="Picture 6" descr="TABLE----1.png"/>
          <p:cNvPicPr>
            <a:picLocks noChangeAspect="1"/>
          </p:cNvPicPr>
          <p:nvPr/>
        </p:nvPicPr>
        <p:blipFill>
          <a:blip r:embed="rId6"/>
          <a:stretch>
            <a:fillRect/>
          </a:stretch>
        </p:blipFill>
        <p:spPr>
          <a:xfrm>
            <a:off x="309059" y="878847"/>
            <a:ext cx="8525882" cy="5100306"/>
          </a:xfrm>
          <a:prstGeom prst="rect">
            <a:avLst/>
          </a:prstGeom>
        </p:spPr>
      </p:pic>
    </p:spTree>
  </p:cSld>
  <p:clrMapOvr>
    <a:masterClrMapping/>
  </p:clrMapOvr>
  <p:transition spd="med"/>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7345" name="Picture 4" descr="Blank Background Bandaid.jpg"/>
          <p:cNvPicPr>
            <a:picLocks noChangeAspect="1"/>
          </p:cNvPicPr>
          <p:nvPr/>
        </p:nvPicPr>
        <p:blipFill>
          <a:blip r:embed="rId3"/>
          <a:srcRect/>
          <a:stretch>
            <a:fillRect/>
          </a:stretch>
        </p:blipFill>
        <p:spPr bwMode="auto">
          <a:xfrm>
            <a:off x="6581775" y="0"/>
            <a:ext cx="2562225" cy="6858000"/>
          </a:xfrm>
          <a:prstGeom prst="rect">
            <a:avLst/>
          </a:prstGeom>
          <a:noFill/>
          <a:ln w="9525">
            <a:noFill/>
            <a:miter lim="800000"/>
            <a:headEnd/>
            <a:tailEnd/>
          </a:ln>
        </p:spPr>
      </p:pic>
      <p:pic>
        <p:nvPicPr>
          <p:cNvPr id="57346" name="Picture 2"/>
          <p:cNvPicPr>
            <a:picLocks noChangeAspect="1" noChangeArrowheads="1"/>
          </p:cNvPicPr>
          <p:nvPr/>
        </p:nvPicPr>
        <p:blipFill>
          <a:blip r:embed="rId4"/>
          <a:srcRect/>
          <a:stretch>
            <a:fillRect/>
          </a:stretch>
        </p:blipFill>
        <p:spPr bwMode="auto">
          <a:xfrm>
            <a:off x="0" y="0"/>
            <a:ext cx="9144000" cy="6367463"/>
          </a:xfrm>
          <a:prstGeom prst="rect">
            <a:avLst/>
          </a:prstGeom>
          <a:noFill/>
          <a:ln w="9525">
            <a:noFill/>
            <a:miter lim="800000"/>
            <a:headEnd/>
            <a:tailEnd/>
          </a:ln>
        </p:spPr>
      </p:pic>
      <p:pic>
        <p:nvPicPr>
          <p:cNvPr id="57347" name="Picture 5" descr="PopulationLight.jpg"/>
          <p:cNvPicPr>
            <a:picLocks noChangeAspect="1"/>
          </p:cNvPicPr>
          <p:nvPr/>
        </p:nvPicPr>
        <p:blipFill>
          <a:blip r:embed="rId5"/>
          <a:srcRect/>
          <a:stretch>
            <a:fillRect/>
          </a:stretch>
        </p:blipFill>
        <p:spPr bwMode="auto">
          <a:xfrm>
            <a:off x="0" y="3241675"/>
            <a:ext cx="9144000" cy="3125788"/>
          </a:xfrm>
          <a:prstGeom prst="rect">
            <a:avLst/>
          </a:prstGeom>
          <a:noFill/>
          <a:ln w="9525">
            <a:noFill/>
            <a:miter lim="800000"/>
            <a:headEnd/>
            <a:tailEnd/>
          </a:ln>
        </p:spPr>
      </p:pic>
      <p:pic>
        <p:nvPicPr>
          <p:cNvPr id="8" name="Picture 7" descr="TABLE----2.png"/>
          <p:cNvPicPr>
            <a:picLocks noChangeAspect="1"/>
          </p:cNvPicPr>
          <p:nvPr/>
        </p:nvPicPr>
        <p:blipFill>
          <a:blip r:embed="rId6"/>
          <a:stretch>
            <a:fillRect/>
          </a:stretch>
        </p:blipFill>
        <p:spPr>
          <a:xfrm>
            <a:off x="318787" y="888575"/>
            <a:ext cx="8525882" cy="5100306"/>
          </a:xfrm>
          <a:prstGeom prst="rect">
            <a:avLst/>
          </a:prstGeom>
        </p:spPr>
      </p:pic>
    </p:spTree>
  </p:cSld>
  <p:clrMapOvr>
    <a:masterClrMapping/>
  </p:clrMapOvr>
  <p:transition spd="med"/>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41" name="Picture 4" descr="Blank Background Bandaid.jpg"/>
          <p:cNvPicPr>
            <a:picLocks noChangeAspect="1"/>
          </p:cNvPicPr>
          <p:nvPr/>
        </p:nvPicPr>
        <p:blipFill>
          <a:blip r:embed="rId3"/>
          <a:srcRect/>
          <a:stretch>
            <a:fillRect/>
          </a:stretch>
        </p:blipFill>
        <p:spPr bwMode="auto">
          <a:xfrm>
            <a:off x="6581775" y="0"/>
            <a:ext cx="2562225" cy="6858000"/>
          </a:xfrm>
          <a:prstGeom prst="rect">
            <a:avLst/>
          </a:prstGeom>
          <a:noFill/>
          <a:ln w="9525">
            <a:noFill/>
            <a:miter lim="800000"/>
            <a:headEnd/>
            <a:tailEnd/>
          </a:ln>
        </p:spPr>
      </p:pic>
      <p:sp>
        <p:nvSpPr>
          <p:cNvPr id="13" name="TextBox 12"/>
          <p:cNvSpPr txBox="1"/>
          <p:nvPr/>
        </p:nvSpPr>
        <p:spPr>
          <a:xfrm>
            <a:off x="1493838" y="379413"/>
            <a:ext cx="6156325" cy="1200150"/>
          </a:xfrm>
          <a:prstGeom prst="rect">
            <a:avLst/>
          </a:prstGeom>
          <a:noFill/>
        </p:spPr>
        <p:txBody>
          <a:bodyPr>
            <a:spAutoFit/>
          </a:bodyPr>
          <a:lstStyle/>
          <a:p>
            <a:pPr algn="ctr" fontAlgn="auto">
              <a:spcBef>
                <a:spcPts val="0"/>
              </a:spcBef>
              <a:spcAft>
                <a:spcPts val="0"/>
              </a:spcAft>
              <a:defRPr/>
            </a:pPr>
            <a:r>
              <a:rPr lang="en-US" sz="7200" b="1" dirty="0">
                <a:solidFill>
                  <a:schemeClr val="tx2">
                    <a:lumMod val="20000"/>
                    <a:lumOff val="80000"/>
                  </a:schemeClr>
                </a:solidFill>
                <a:latin typeface="Times New Roman" pitchFamily="18" charset="0"/>
                <a:cs typeface="Times New Roman" pitchFamily="18" charset="0"/>
              </a:rPr>
              <a:t>Data Collected</a:t>
            </a:r>
          </a:p>
        </p:txBody>
      </p:sp>
      <p:sp>
        <p:nvSpPr>
          <p:cNvPr id="61443" name="TextBox 5"/>
          <p:cNvSpPr txBox="1">
            <a:spLocks noChangeArrowheads="1"/>
          </p:cNvSpPr>
          <p:nvPr/>
        </p:nvSpPr>
        <p:spPr bwMode="auto">
          <a:xfrm>
            <a:off x="641350" y="1946275"/>
            <a:ext cx="8201025" cy="614363"/>
          </a:xfrm>
          <a:prstGeom prst="rect">
            <a:avLst/>
          </a:prstGeom>
          <a:noFill/>
          <a:ln w="9525">
            <a:noFill/>
            <a:miter lim="800000"/>
            <a:headEnd/>
            <a:tailEnd/>
          </a:ln>
        </p:spPr>
        <p:txBody>
          <a:bodyPr>
            <a:spAutoFit/>
          </a:bodyPr>
          <a:lstStyle/>
          <a:p>
            <a:r>
              <a:rPr lang="en-US" sz="3400" b="1">
                <a:solidFill>
                  <a:schemeClr val="bg1"/>
                </a:solidFill>
                <a:latin typeface="Times New Roman" pitchFamily="18" charset="0"/>
                <a:cs typeface="Times New Roman" pitchFamily="18" charset="0"/>
              </a:rPr>
              <a:t>Cardiometabolic</a:t>
            </a:r>
            <a:r>
              <a:rPr lang="en-US" sz="3200" b="1">
                <a:solidFill>
                  <a:schemeClr val="bg1"/>
                </a:solidFill>
                <a:latin typeface="Times New Roman" pitchFamily="18" charset="0"/>
                <a:cs typeface="Times New Roman" pitchFamily="18" charset="0"/>
              </a:rPr>
              <a:t>                   </a:t>
            </a:r>
            <a:r>
              <a:rPr lang="en-US" sz="3400" b="1">
                <a:solidFill>
                  <a:schemeClr val="bg1"/>
                </a:solidFill>
                <a:latin typeface="Times New Roman" pitchFamily="18" charset="0"/>
                <a:cs typeface="Times New Roman" pitchFamily="18" charset="0"/>
              </a:rPr>
              <a:t>Mental Health</a:t>
            </a:r>
          </a:p>
        </p:txBody>
      </p:sp>
      <p:sp>
        <p:nvSpPr>
          <p:cNvPr id="61444" name="TextBox 7"/>
          <p:cNvSpPr txBox="1">
            <a:spLocks noChangeArrowheads="1"/>
          </p:cNvSpPr>
          <p:nvPr/>
        </p:nvSpPr>
        <p:spPr bwMode="auto">
          <a:xfrm>
            <a:off x="5535613" y="2770188"/>
            <a:ext cx="3141662" cy="922337"/>
          </a:xfrm>
          <a:prstGeom prst="rect">
            <a:avLst/>
          </a:prstGeom>
          <a:noFill/>
          <a:ln w="9525">
            <a:noFill/>
            <a:miter lim="800000"/>
            <a:headEnd/>
            <a:tailEnd/>
          </a:ln>
        </p:spPr>
        <p:txBody>
          <a:bodyPr>
            <a:spAutoFit/>
          </a:bodyPr>
          <a:lstStyle/>
          <a:p>
            <a:pPr algn="ctr"/>
            <a:r>
              <a:rPr lang="en-US" b="1">
                <a:latin typeface="Times New Roman" pitchFamily="18" charset="0"/>
                <a:cs typeface="Times New Roman" pitchFamily="18" charset="0"/>
              </a:rPr>
              <a:t>Psychological General</a:t>
            </a:r>
          </a:p>
          <a:p>
            <a:pPr algn="ctr"/>
            <a:r>
              <a:rPr lang="en-US" b="1">
                <a:latin typeface="Times New Roman" pitchFamily="18" charset="0"/>
                <a:cs typeface="Times New Roman" pitchFamily="18" charset="0"/>
              </a:rPr>
              <a:t>Well Being Index</a:t>
            </a:r>
          </a:p>
          <a:p>
            <a:endParaRPr lang="en-US" b="1">
              <a:latin typeface="Times New Roman" pitchFamily="18" charset="0"/>
              <a:cs typeface="Times New Roman" pitchFamily="18" charset="0"/>
            </a:endParaRPr>
          </a:p>
        </p:txBody>
      </p:sp>
      <p:sp>
        <p:nvSpPr>
          <p:cNvPr id="61445" name="TextBox 8"/>
          <p:cNvSpPr txBox="1">
            <a:spLocks noChangeArrowheads="1"/>
          </p:cNvSpPr>
          <p:nvPr/>
        </p:nvSpPr>
        <p:spPr bwMode="auto">
          <a:xfrm>
            <a:off x="787400" y="2770188"/>
            <a:ext cx="2820988" cy="2908300"/>
          </a:xfrm>
          <a:prstGeom prst="rect">
            <a:avLst/>
          </a:prstGeom>
          <a:noFill/>
          <a:ln w="9525">
            <a:noFill/>
            <a:miter lim="800000"/>
            <a:headEnd/>
            <a:tailEnd/>
          </a:ln>
        </p:spPr>
        <p:txBody>
          <a:bodyPr>
            <a:spAutoFit/>
          </a:bodyPr>
          <a:lstStyle/>
          <a:p>
            <a:pPr algn="ctr"/>
            <a:r>
              <a:rPr lang="en-US" b="1">
                <a:latin typeface="Times New Roman" pitchFamily="18" charset="0"/>
                <a:cs typeface="Times New Roman" pitchFamily="18" charset="0"/>
              </a:rPr>
              <a:t>Total Cholesterol</a:t>
            </a:r>
          </a:p>
          <a:p>
            <a:pPr algn="ctr"/>
            <a:endParaRPr lang="en-US" sz="800" b="1">
              <a:latin typeface="Times New Roman" pitchFamily="18" charset="0"/>
              <a:cs typeface="Times New Roman" pitchFamily="18" charset="0"/>
            </a:endParaRPr>
          </a:p>
          <a:p>
            <a:pPr algn="ctr"/>
            <a:r>
              <a:rPr lang="en-US" b="1">
                <a:latin typeface="Times New Roman" pitchFamily="18" charset="0"/>
                <a:cs typeface="Times New Roman" pitchFamily="18" charset="0"/>
              </a:rPr>
              <a:t>HDL Cholesterol</a:t>
            </a:r>
          </a:p>
          <a:p>
            <a:pPr algn="ctr"/>
            <a:endParaRPr lang="en-US" sz="800" b="1">
              <a:latin typeface="Times New Roman" pitchFamily="18" charset="0"/>
              <a:cs typeface="Times New Roman" pitchFamily="18" charset="0"/>
            </a:endParaRPr>
          </a:p>
          <a:p>
            <a:pPr algn="ctr"/>
            <a:r>
              <a:rPr lang="en-US" b="1">
                <a:latin typeface="Times New Roman" pitchFamily="18" charset="0"/>
                <a:cs typeface="Times New Roman" pitchFamily="18" charset="0"/>
              </a:rPr>
              <a:t>LDL Cholesterol</a:t>
            </a:r>
          </a:p>
          <a:p>
            <a:pPr algn="ctr"/>
            <a:endParaRPr lang="en-US" sz="800" b="1">
              <a:latin typeface="Times New Roman" pitchFamily="18" charset="0"/>
              <a:cs typeface="Times New Roman" pitchFamily="18" charset="0"/>
            </a:endParaRPr>
          </a:p>
          <a:p>
            <a:pPr algn="ctr"/>
            <a:r>
              <a:rPr lang="en-US" b="1">
                <a:latin typeface="Times New Roman" pitchFamily="18" charset="0"/>
                <a:cs typeface="Times New Roman" pitchFamily="18" charset="0"/>
              </a:rPr>
              <a:t>Triglycerides</a:t>
            </a:r>
          </a:p>
          <a:p>
            <a:pPr algn="ctr"/>
            <a:endParaRPr lang="en-US" sz="800" b="1">
              <a:latin typeface="Times New Roman" pitchFamily="18" charset="0"/>
              <a:cs typeface="Times New Roman" pitchFamily="18" charset="0"/>
            </a:endParaRPr>
          </a:p>
          <a:p>
            <a:pPr algn="ctr"/>
            <a:r>
              <a:rPr lang="en-US" b="1">
                <a:latin typeface="Times New Roman" pitchFamily="18" charset="0"/>
                <a:cs typeface="Times New Roman" pitchFamily="18" charset="0"/>
              </a:rPr>
              <a:t>Blood Pressure</a:t>
            </a:r>
          </a:p>
          <a:p>
            <a:pPr algn="ctr"/>
            <a:endParaRPr lang="en-US" sz="900" b="1">
              <a:latin typeface="Times New Roman" pitchFamily="18" charset="0"/>
              <a:cs typeface="Times New Roman" pitchFamily="18" charset="0"/>
            </a:endParaRPr>
          </a:p>
          <a:p>
            <a:pPr algn="ctr"/>
            <a:r>
              <a:rPr lang="en-US" b="1">
                <a:latin typeface="Times New Roman" pitchFamily="18" charset="0"/>
                <a:cs typeface="Times New Roman" pitchFamily="18" charset="0"/>
              </a:rPr>
              <a:t>Waist Circumference</a:t>
            </a:r>
          </a:p>
          <a:p>
            <a:pPr algn="ctr"/>
            <a:endParaRPr lang="en-US" sz="800" b="1">
              <a:latin typeface="Times New Roman" pitchFamily="18" charset="0"/>
              <a:cs typeface="Times New Roman" pitchFamily="18" charset="0"/>
            </a:endParaRPr>
          </a:p>
          <a:p>
            <a:pPr algn="ctr"/>
            <a:r>
              <a:rPr lang="en-US" b="1">
                <a:latin typeface="Times New Roman" pitchFamily="18" charset="0"/>
                <a:cs typeface="Times New Roman" pitchFamily="18" charset="0"/>
              </a:rPr>
              <a:t>Body Mass Index</a:t>
            </a:r>
          </a:p>
          <a:p>
            <a:pPr algn="ctr"/>
            <a:endParaRPr lang="en-US" sz="800" b="1">
              <a:latin typeface="Times New Roman" pitchFamily="18" charset="0"/>
              <a:cs typeface="Times New Roman" pitchFamily="18" charset="0"/>
            </a:endParaRPr>
          </a:p>
        </p:txBody>
      </p:sp>
    </p:spTree>
  </p:cSld>
  <p:clrMapOvr>
    <a:masterClrMapping/>
  </p:clrMapOvr>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41" name="Picture 4" descr="Blank Background Bandaid.jpg"/>
          <p:cNvPicPr>
            <a:picLocks noChangeAspect="1"/>
          </p:cNvPicPr>
          <p:nvPr/>
        </p:nvPicPr>
        <p:blipFill>
          <a:blip r:embed="rId3"/>
          <a:srcRect/>
          <a:stretch>
            <a:fillRect/>
          </a:stretch>
        </p:blipFill>
        <p:spPr bwMode="auto">
          <a:xfrm>
            <a:off x="6581775" y="0"/>
            <a:ext cx="2562225" cy="6858000"/>
          </a:xfrm>
          <a:prstGeom prst="rect">
            <a:avLst/>
          </a:prstGeom>
          <a:noFill/>
          <a:ln w="9525">
            <a:noFill/>
            <a:miter lim="800000"/>
            <a:headEnd/>
            <a:tailEnd/>
          </a:ln>
        </p:spPr>
      </p:pic>
      <p:sp>
        <p:nvSpPr>
          <p:cNvPr id="13" name="TextBox 12"/>
          <p:cNvSpPr txBox="1"/>
          <p:nvPr/>
        </p:nvSpPr>
        <p:spPr>
          <a:xfrm>
            <a:off x="1493838" y="379413"/>
            <a:ext cx="6156325" cy="1200150"/>
          </a:xfrm>
          <a:prstGeom prst="rect">
            <a:avLst/>
          </a:prstGeom>
          <a:noFill/>
        </p:spPr>
        <p:txBody>
          <a:bodyPr>
            <a:spAutoFit/>
          </a:bodyPr>
          <a:lstStyle/>
          <a:p>
            <a:pPr algn="ctr" fontAlgn="auto">
              <a:spcBef>
                <a:spcPts val="0"/>
              </a:spcBef>
              <a:spcAft>
                <a:spcPts val="0"/>
              </a:spcAft>
              <a:defRPr/>
            </a:pPr>
            <a:r>
              <a:rPr lang="en-US" sz="7200" b="1" dirty="0">
                <a:solidFill>
                  <a:schemeClr val="tx2">
                    <a:lumMod val="20000"/>
                    <a:lumOff val="80000"/>
                  </a:schemeClr>
                </a:solidFill>
                <a:latin typeface="Times New Roman" pitchFamily="18" charset="0"/>
                <a:cs typeface="Times New Roman" pitchFamily="18" charset="0"/>
              </a:rPr>
              <a:t>Data Collected</a:t>
            </a:r>
          </a:p>
        </p:txBody>
      </p:sp>
      <p:sp>
        <p:nvSpPr>
          <p:cNvPr id="61443" name="TextBox 5"/>
          <p:cNvSpPr txBox="1">
            <a:spLocks noChangeArrowheads="1"/>
          </p:cNvSpPr>
          <p:nvPr/>
        </p:nvSpPr>
        <p:spPr bwMode="auto">
          <a:xfrm>
            <a:off x="641350" y="1946275"/>
            <a:ext cx="8201025" cy="614363"/>
          </a:xfrm>
          <a:prstGeom prst="rect">
            <a:avLst/>
          </a:prstGeom>
          <a:noFill/>
          <a:ln w="9525">
            <a:noFill/>
            <a:miter lim="800000"/>
            <a:headEnd/>
            <a:tailEnd/>
          </a:ln>
        </p:spPr>
        <p:txBody>
          <a:bodyPr>
            <a:spAutoFit/>
          </a:bodyPr>
          <a:lstStyle/>
          <a:p>
            <a:r>
              <a:rPr lang="en-US" sz="3400" b="1">
                <a:solidFill>
                  <a:schemeClr val="bg1"/>
                </a:solidFill>
                <a:latin typeface="Times New Roman" pitchFamily="18" charset="0"/>
                <a:cs typeface="Times New Roman" pitchFamily="18" charset="0"/>
              </a:rPr>
              <a:t>Cardiometabolic</a:t>
            </a:r>
            <a:r>
              <a:rPr lang="en-US" sz="3200" b="1">
                <a:solidFill>
                  <a:schemeClr val="bg1"/>
                </a:solidFill>
                <a:latin typeface="Times New Roman" pitchFamily="18" charset="0"/>
                <a:cs typeface="Times New Roman" pitchFamily="18" charset="0"/>
              </a:rPr>
              <a:t>                   </a:t>
            </a:r>
            <a:r>
              <a:rPr lang="en-US" sz="3400" b="1">
                <a:solidFill>
                  <a:schemeClr val="bg1"/>
                </a:solidFill>
                <a:latin typeface="Times New Roman" pitchFamily="18" charset="0"/>
                <a:cs typeface="Times New Roman" pitchFamily="18" charset="0"/>
              </a:rPr>
              <a:t>Mental Health</a:t>
            </a:r>
          </a:p>
        </p:txBody>
      </p:sp>
      <p:sp>
        <p:nvSpPr>
          <p:cNvPr id="61444" name="TextBox 7"/>
          <p:cNvSpPr txBox="1">
            <a:spLocks noChangeArrowheads="1"/>
          </p:cNvSpPr>
          <p:nvPr/>
        </p:nvSpPr>
        <p:spPr bwMode="auto">
          <a:xfrm>
            <a:off x="5535613" y="2770188"/>
            <a:ext cx="3141662" cy="922337"/>
          </a:xfrm>
          <a:prstGeom prst="rect">
            <a:avLst/>
          </a:prstGeom>
          <a:noFill/>
          <a:ln w="9525">
            <a:noFill/>
            <a:miter lim="800000"/>
            <a:headEnd/>
            <a:tailEnd/>
          </a:ln>
        </p:spPr>
        <p:txBody>
          <a:bodyPr>
            <a:spAutoFit/>
          </a:bodyPr>
          <a:lstStyle/>
          <a:p>
            <a:pPr algn="ctr"/>
            <a:r>
              <a:rPr lang="en-US" b="1">
                <a:latin typeface="Times New Roman" pitchFamily="18" charset="0"/>
                <a:cs typeface="Times New Roman" pitchFamily="18" charset="0"/>
              </a:rPr>
              <a:t>Psychological General</a:t>
            </a:r>
          </a:p>
          <a:p>
            <a:pPr algn="ctr"/>
            <a:r>
              <a:rPr lang="en-US" b="1">
                <a:latin typeface="Times New Roman" pitchFamily="18" charset="0"/>
                <a:cs typeface="Times New Roman" pitchFamily="18" charset="0"/>
              </a:rPr>
              <a:t>Well Being Index</a:t>
            </a:r>
          </a:p>
          <a:p>
            <a:endParaRPr lang="en-US" b="1">
              <a:latin typeface="Times New Roman" pitchFamily="18" charset="0"/>
              <a:cs typeface="Times New Roman" pitchFamily="18" charset="0"/>
            </a:endParaRPr>
          </a:p>
        </p:txBody>
      </p:sp>
      <p:sp>
        <p:nvSpPr>
          <p:cNvPr id="61445" name="TextBox 8"/>
          <p:cNvSpPr txBox="1">
            <a:spLocks noChangeArrowheads="1"/>
          </p:cNvSpPr>
          <p:nvPr/>
        </p:nvSpPr>
        <p:spPr bwMode="auto">
          <a:xfrm>
            <a:off x="787400" y="2770188"/>
            <a:ext cx="2820988" cy="2908300"/>
          </a:xfrm>
          <a:prstGeom prst="rect">
            <a:avLst/>
          </a:prstGeom>
          <a:noFill/>
          <a:ln w="9525">
            <a:noFill/>
            <a:miter lim="800000"/>
            <a:headEnd/>
            <a:tailEnd/>
          </a:ln>
        </p:spPr>
        <p:txBody>
          <a:bodyPr>
            <a:spAutoFit/>
          </a:bodyPr>
          <a:lstStyle/>
          <a:p>
            <a:pPr algn="ctr"/>
            <a:r>
              <a:rPr lang="en-US" b="1">
                <a:latin typeface="Times New Roman" pitchFamily="18" charset="0"/>
                <a:cs typeface="Times New Roman" pitchFamily="18" charset="0"/>
              </a:rPr>
              <a:t>Total Cholesterol</a:t>
            </a:r>
          </a:p>
          <a:p>
            <a:pPr algn="ctr"/>
            <a:endParaRPr lang="en-US" sz="800" b="1">
              <a:latin typeface="Times New Roman" pitchFamily="18" charset="0"/>
              <a:cs typeface="Times New Roman" pitchFamily="18" charset="0"/>
            </a:endParaRPr>
          </a:p>
          <a:p>
            <a:pPr algn="ctr"/>
            <a:r>
              <a:rPr lang="en-US" b="1">
                <a:latin typeface="Times New Roman" pitchFamily="18" charset="0"/>
                <a:cs typeface="Times New Roman" pitchFamily="18" charset="0"/>
              </a:rPr>
              <a:t>HDL Cholesterol</a:t>
            </a:r>
          </a:p>
          <a:p>
            <a:pPr algn="ctr"/>
            <a:endParaRPr lang="en-US" sz="800" b="1">
              <a:latin typeface="Times New Roman" pitchFamily="18" charset="0"/>
              <a:cs typeface="Times New Roman" pitchFamily="18" charset="0"/>
            </a:endParaRPr>
          </a:p>
          <a:p>
            <a:pPr algn="ctr"/>
            <a:r>
              <a:rPr lang="en-US" b="1">
                <a:latin typeface="Times New Roman" pitchFamily="18" charset="0"/>
                <a:cs typeface="Times New Roman" pitchFamily="18" charset="0"/>
              </a:rPr>
              <a:t>LDL Cholesterol</a:t>
            </a:r>
          </a:p>
          <a:p>
            <a:pPr algn="ctr"/>
            <a:endParaRPr lang="en-US" sz="800" b="1">
              <a:latin typeface="Times New Roman" pitchFamily="18" charset="0"/>
              <a:cs typeface="Times New Roman" pitchFamily="18" charset="0"/>
            </a:endParaRPr>
          </a:p>
          <a:p>
            <a:pPr algn="ctr"/>
            <a:r>
              <a:rPr lang="en-US" b="1">
                <a:latin typeface="Times New Roman" pitchFamily="18" charset="0"/>
                <a:cs typeface="Times New Roman" pitchFamily="18" charset="0"/>
              </a:rPr>
              <a:t>Triglycerides</a:t>
            </a:r>
          </a:p>
          <a:p>
            <a:pPr algn="ctr"/>
            <a:endParaRPr lang="en-US" sz="800" b="1">
              <a:latin typeface="Times New Roman" pitchFamily="18" charset="0"/>
              <a:cs typeface="Times New Roman" pitchFamily="18" charset="0"/>
            </a:endParaRPr>
          </a:p>
          <a:p>
            <a:pPr algn="ctr"/>
            <a:r>
              <a:rPr lang="en-US" b="1">
                <a:latin typeface="Times New Roman" pitchFamily="18" charset="0"/>
                <a:cs typeface="Times New Roman" pitchFamily="18" charset="0"/>
              </a:rPr>
              <a:t>Blood Pressure</a:t>
            </a:r>
          </a:p>
          <a:p>
            <a:pPr algn="ctr"/>
            <a:endParaRPr lang="en-US" sz="900" b="1">
              <a:latin typeface="Times New Roman" pitchFamily="18" charset="0"/>
              <a:cs typeface="Times New Roman" pitchFamily="18" charset="0"/>
            </a:endParaRPr>
          </a:p>
          <a:p>
            <a:pPr algn="ctr"/>
            <a:r>
              <a:rPr lang="en-US" b="1">
                <a:latin typeface="Times New Roman" pitchFamily="18" charset="0"/>
                <a:cs typeface="Times New Roman" pitchFamily="18" charset="0"/>
              </a:rPr>
              <a:t>Waist Circumference</a:t>
            </a:r>
          </a:p>
          <a:p>
            <a:pPr algn="ctr"/>
            <a:endParaRPr lang="en-US" sz="800" b="1">
              <a:latin typeface="Times New Roman" pitchFamily="18" charset="0"/>
              <a:cs typeface="Times New Roman" pitchFamily="18" charset="0"/>
            </a:endParaRPr>
          </a:p>
          <a:p>
            <a:pPr algn="ctr"/>
            <a:r>
              <a:rPr lang="en-US" b="1">
                <a:latin typeface="Times New Roman" pitchFamily="18" charset="0"/>
                <a:cs typeface="Times New Roman" pitchFamily="18" charset="0"/>
              </a:rPr>
              <a:t>Body Mass Index</a:t>
            </a:r>
          </a:p>
          <a:p>
            <a:pPr algn="ctr"/>
            <a:endParaRPr lang="en-US" sz="800" b="1">
              <a:latin typeface="Times New Roman" pitchFamily="18" charset="0"/>
              <a:cs typeface="Times New Roman" pitchFamily="18" charset="0"/>
            </a:endParaRPr>
          </a:p>
        </p:txBody>
      </p:sp>
      <p:cxnSp>
        <p:nvCxnSpPr>
          <p:cNvPr id="7" name="Straight Arrow Connector 6"/>
          <p:cNvCxnSpPr/>
          <p:nvPr/>
        </p:nvCxnSpPr>
        <p:spPr>
          <a:xfrm flipV="1">
            <a:off x="3141663" y="3263900"/>
            <a:ext cx="2957512" cy="468313"/>
          </a:xfrm>
          <a:prstGeom prst="straightConnector1">
            <a:avLst/>
          </a:prstGeom>
          <a:ln>
            <a:tailEnd type="arrow"/>
          </a:ln>
        </p:spPr>
        <p:style>
          <a:lnRef idx="3">
            <a:schemeClr val="accent3"/>
          </a:lnRef>
          <a:fillRef idx="0">
            <a:schemeClr val="accent3"/>
          </a:fillRef>
          <a:effectRef idx="2">
            <a:schemeClr val="accent3"/>
          </a:effectRef>
          <a:fontRef idx="minor">
            <a:schemeClr val="tx1"/>
          </a:fontRef>
        </p:style>
      </p:cxnSp>
      <p:cxnSp>
        <p:nvCxnSpPr>
          <p:cNvPr id="10" name="Straight Arrow Connector 9"/>
          <p:cNvCxnSpPr/>
          <p:nvPr/>
        </p:nvCxnSpPr>
        <p:spPr>
          <a:xfrm flipV="1">
            <a:off x="2976563" y="2973388"/>
            <a:ext cx="2879725" cy="1179512"/>
          </a:xfrm>
          <a:prstGeom prst="straightConnector1">
            <a:avLst/>
          </a:prstGeom>
          <a:ln>
            <a:tailEnd type="arrow"/>
          </a:ln>
        </p:spPr>
        <p:style>
          <a:lnRef idx="3">
            <a:schemeClr val="accent3"/>
          </a:lnRef>
          <a:fillRef idx="0">
            <a:schemeClr val="accent3"/>
          </a:fillRef>
          <a:effectRef idx="2">
            <a:schemeClr val="accent3"/>
          </a:effectRef>
          <a:fontRef idx="minor">
            <a:schemeClr val="tx1"/>
          </a:fontRef>
        </p:style>
      </p:cxnSp>
      <p:cxnSp>
        <p:nvCxnSpPr>
          <p:cNvPr id="11" name="Straight Arrow Connector 10"/>
          <p:cNvCxnSpPr/>
          <p:nvPr/>
        </p:nvCxnSpPr>
        <p:spPr>
          <a:xfrm flipV="1">
            <a:off x="3249613" y="3225800"/>
            <a:ext cx="2606675" cy="130175"/>
          </a:xfrm>
          <a:prstGeom prst="straightConnector1">
            <a:avLst/>
          </a:prstGeom>
          <a:ln>
            <a:tailEnd type="arrow"/>
          </a:ln>
        </p:spPr>
        <p:style>
          <a:lnRef idx="3">
            <a:schemeClr val="accent3"/>
          </a:lnRef>
          <a:fillRef idx="0">
            <a:schemeClr val="accent3"/>
          </a:fillRef>
          <a:effectRef idx="2">
            <a:schemeClr val="accent3"/>
          </a:effectRef>
          <a:fontRef idx="minor">
            <a:schemeClr val="tx1"/>
          </a:fontRef>
        </p:style>
      </p:cxnSp>
      <p:cxnSp>
        <p:nvCxnSpPr>
          <p:cNvPr id="12" name="Straight Arrow Connector 11"/>
          <p:cNvCxnSpPr/>
          <p:nvPr/>
        </p:nvCxnSpPr>
        <p:spPr>
          <a:xfrm>
            <a:off x="3249613" y="2992438"/>
            <a:ext cx="2441575" cy="49212"/>
          </a:xfrm>
          <a:prstGeom prst="straightConnector1">
            <a:avLst/>
          </a:prstGeom>
          <a:ln>
            <a:tailEnd type="arrow"/>
          </a:ln>
        </p:spPr>
        <p:style>
          <a:lnRef idx="3">
            <a:schemeClr val="accent3"/>
          </a:lnRef>
          <a:fillRef idx="0">
            <a:schemeClr val="accent3"/>
          </a:fillRef>
          <a:effectRef idx="2">
            <a:schemeClr val="accent3"/>
          </a:effectRef>
          <a:fontRef idx="minor">
            <a:schemeClr val="tx1"/>
          </a:fontRef>
        </p:style>
      </p:cxnSp>
      <p:cxnSp>
        <p:nvCxnSpPr>
          <p:cNvPr id="19" name="Straight Arrow Connector 18"/>
          <p:cNvCxnSpPr/>
          <p:nvPr/>
        </p:nvCxnSpPr>
        <p:spPr>
          <a:xfrm flipV="1">
            <a:off x="3190875" y="3355975"/>
            <a:ext cx="2908300" cy="2012950"/>
          </a:xfrm>
          <a:prstGeom prst="straightConnector1">
            <a:avLst/>
          </a:prstGeom>
          <a:ln>
            <a:tailEnd type="arrow"/>
          </a:ln>
        </p:spPr>
        <p:style>
          <a:lnRef idx="3">
            <a:schemeClr val="accent3"/>
          </a:lnRef>
          <a:fillRef idx="0">
            <a:schemeClr val="accent3"/>
          </a:fillRef>
          <a:effectRef idx="2">
            <a:schemeClr val="accent3"/>
          </a:effectRef>
          <a:fontRef idx="minor">
            <a:schemeClr val="tx1"/>
          </a:fontRef>
        </p:style>
      </p:cxnSp>
    </p:spTree>
    <p:extLst>
      <p:ext uri="{BB962C8B-B14F-4D97-AF65-F5344CB8AC3E}">
        <p14:creationId xmlns:p14="http://schemas.microsoft.com/office/powerpoint/2010/main" val="3613429595"/>
      </p:ext>
    </p:extLst>
  </p:cSld>
  <p:clrMapOvr>
    <a:masterClrMapping/>
  </p:clrMapOvr>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3489" name="Picture 4" descr="Blank Background Bandaid.jpg"/>
          <p:cNvPicPr>
            <a:picLocks noChangeAspect="1"/>
          </p:cNvPicPr>
          <p:nvPr/>
        </p:nvPicPr>
        <p:blipFill>
          <a:blip r:embed="rId3"/>
          <a:srcRect/>
          <a:stretch>
            <a:fillRect/>
          </a:stretch>
        </p:blipFill>
        <p:spPr bwMode="auto">
          <a:xfrm>
            <a:off x="6581775" y="0"/>
            <a:ext cx="2562225" cy="6858000"/>
          </a:xfrm>
          <a:prstGeom prst="rect">
            <a:avLst/>
          </a:prstGeom>
          <a:noFill/>
          <a:ln w="9525">
            <a:noFill/>
            <a:miter lim="800000"/>
            <a:headEnd/>
            <a:tailEnd/>
          </a:ln>
        </p:spPr>
      </p:pic>
      <p:sp>
        <p:nvSpPr>
          <p:cNvPr id="13" name="TextBox 12"/>
          <p:cNvSpPr txBox="1"/>
          <p:nvPr/>
        </p:nvSpPr>
        <p:spPr>
          <a:xfrm>
            <a:off x="1493838" y="379413"/>
            <a:ext cx="6156325" cy="1200150"/>
          </a:xfrm>
          <a:prstGeom prst="rect">
            <a:avLst/>
          </a:prstGeom>
          <a:noFill/>
        </p:spPr>
        <p:txBody>
          <a:bodyPr>
            <a:spAutoFit/>
          </a:bodyPr>
          <a:lstStyle/>
          <a:p>
            <a:pPr algn="ctr" fontAlgn="auto">
              <a:spcBef>
                <a:spcPts val="0"/>
              </a:spcBef>
              <a:spcAft>
                <a:spcPts val="0"/>
              </a:spcAft>
              <a:defRPr/>
            </a:pPr>
            <a:r>
              <a:rPr lang="en-US" sz="7200" b="1" dirty="0">
                <a:solidFill>
                  <a:schemeClr val="tx2">
                    <a:lumMod val="20000"/>
                    <a:lumOff val="80000"/>
                  </a:schemeClr>
                </a:solidFill>
                <a:latin typeface="Times New Roman" pitchFamily="18" charset="0"/>
                <a:cs typeface="Times New Roman" pitchFamily="18" charset="0"/>
              </a:rPr>
              <a:t>Data Collected</a:t>
            </a:r>
          </a:p>
        </p:txBody>
      </p:sp>
      <p:sp>
        <p:nvSpPr>
          <p:cNvPr id="63491" name="TextBox 5"/>
          <p:cNvSpPr txBox="1">
            <a:spLocks noChangeArrowheads="1"/>
          </p:cNvSpPr>
          <p:nvPr/>
        </p:nvSpPr>
        <p:spPr bwMode="auto">
          <a:xfrm>
            <a:off x="641350" y="1946275"/>
            <a:ext cx="8201025" cy="614363"/>
          </a:xfrm>
          <a:prstGeom prst="rect">
            <a:avLst/>
          </a:prstGeom>
          <a:noFill/>
          <a:ln w="9525">
            <a:noFill/>
            <a:miter lim="800000"/>
            <a:headEnd/>
            <a:tailEnd/>
          </a:ln>
        </p:spPr>
        <p:txBody>
          <a:bodyPr>
            <a:spAutoFit/>
          </a:bodyPr>
          <a:lstStyle/>
          <a:p>
            <a:r>
              <a:rPr lang="en-US" sz="3400" b="1">
                <a:solidFill>
                  <a:schemeClr val="bg1"/>
                </a:solidFill>
                <a:latin typeface="Times New Roman" pitchFamily="18" charset="0"/>
                <a:cs typeface="Times New Roman" pitchFamily="18" charset="0"/>
              </a:rPr>
              <a:t>Cardiometabolic</a:t>
            </a:r>
            <a:r>
              <a:rPr lang="en-US" sz="3200" b="1">
                <a:solidFill>
                  <a:schemeClr val="bg1"/>
                </a:solidFill>
                <a:latin typeface="Times New Roman" pitchFamily="18" charset="0"/>
                <a:cs typeface="Times New Roman" pitchFamily="18" charset="0"/>
              </a:rPr>
              <a:t>                   </a:t>
            </a:r>
            <a:r>
              <a:rPr lang="en-US" sz="3400" b="1">
                <a:solidFill>
                  <a:schemeClr val="bg1"/>
                </a:solidFill>
                <a:latin typeface="Times New Roman" pitchFamily="18" charset="0"/>
                <a:cs typeface="Times New Roman" pitchFamily="18" charset="0"/>
              </a:rPr>
              <a:t>Mental Health</a:t>
            </a:r>
          </a:p>
        </p:txBody>
      </p:sp>
      <p:sp>
        <p:nvSpPr>
          <p:cNvPr id="63492" name="TextBox 7"/>
          <p:cNvSpPr txBox="1">
            <a:spLocks noChangeArrowheads="1"/>
          </p:cNvSpPr>
          <p:nvPr/>
        </p:nvSpPr>
        <p:spPr bwMode="auto">
          <a:xfrm>
            <a:off x="5535613" y="2770188"/>
            <a:ext cx="3141662" cy="922337"/>
          </a:xfrm>
          <a:prstGeom prst="rect">
            <a:avLst/>
          </a:prstGeom>
          <a:noFill/>
          <a:ln w="9525">
            <a:noFill/>
            <a:miter lim="800000"/>
            <a:headEnd/>
            <a:tailEnd/>
          </a:ln>
        </p:spPr>
        <p:txBody>
          <a:bodyPr>
            <a:spAutoFit/>
          </a:bodyPr>
          <a:lstStyle/>
          <a:p>
            <a:pPr algn="ctr"/>
            <a:r>
              <a:rPr lang="en-US" b="1">
                <a:latin typeface="Times New Roman" pitchFamily="18" charset="0"/>
                <a:cs typeface="Times New Roman" pitchFamily="18" charset="0"/>
              </a:rPr>
              <a:t>Psychological General</a:t>
            </a:r>
          </a:p>
          <a:p>
            <a:pPr algn="ctr"/>
            <a:r>
              <a:rPr lang="en-US" b="1">
                <a:latin typeface="Times New Roman" pitchFamily="18" charset="0"/>
                <a:cs typeface="Times New Roman" pitchFamily="18" charset="0"/>
              </a:rPr>
              <a:t>Well Being Index</a:t>
            </a:r>
          </a:p>
          <a:p>
            <a:endParaRPr lang="en-US" b="1">
              <a:latin typeface="Times New Roman" pitchFamily="18" charset="0"/>
              <a:cs typeface="Times New Roman" pitchFamily="18" charset="0"/>
            </a:endParaRPr>
          </a:p>
        </p:txBody>
      </p:sp>
      <p:sp>
        <p:nvSpPr>
          <p:cNvPr id="63493" name="TextBox 8"/>
          <p:cNvSpPr txBox="1">
            <a:spLocks noChangeArrowheads="1"/>
          </p:cNvSpPr>
          <p:nvPr/>
        </p:nvSpPr>
        <p:spPr bwMode="auto">
          <a:xfrm>
            <a:off x="787400" y="2770188"/>
            <a:ext cx="2820988" cy="2908300"/>
          </a:xfrm>
          <a:prstGeom prst="rect">
            <a:avLst/>
          </a:prstGeom>
          <a:noFill/>
          <a:ln w="9525">
            <a:noFill/>
            <a:miter lim="800000"/>
            <a:headEnd/>
            <a:tailEnd/>
          </a:ln>
        </p:spPr>
        <p:txBody>
          <a:bodyPr>
            <a:spAutoFit/>
          </a:bodyPr>
          <a:lstStyle/>
          <a:p>
            <a:pPr algn="ctr"/>
            <a:r>
              <a:rPr lang="en-US" b="1">
                <a:latin typeface="Times New Roman" pitchFamily="18" charset="0"/>
                <a:cs typeface="Times New Roman" pitchFamily="18" charset="0"/>
              </a:rPr>
              <a:t>Total Cholesterol</a:t>
            </a:r>
          </a:p>
          <a:p>
            <a:pPr algn="ctr"/>
            <a:endParaRPr lang="en-US" sz="800" b="1">
              <a:latin typeface="Times New Roman" pitchFamily="18" charset="0"/>
              <a:cs typeface="Times New Roman" pitchFamily="18" charset="0"/>
            </a:endParaRPr>
          </a:p>
          <a:p>
            <a:pPr algn="ctr"/>
            <a:r>
              <a:rPr lang="en-US" b="1">
                <a:latin typeface="Times New Roman" pitchFamily="18" charset="0"/>
                <a:cs typeface="Times New Roman" pitchFamily="18" charset="0"/>
              </a:rPr>
              <a:t>HDL Cholesterol</a:t>
            </a:r>
          </a:p>
          <a:p>
            <a:pPr algn="ctr"/>
            <a:endParaRPr lang="en-US" sz="800" b="1">
              <a:latin typeface="Times New Roman" pitchFamily="18" charset="0"/>
              <a:cs typeface="Times New Roman" pitchFamily="18" charset="0"/>
            </a:endParaRPr>
          </a:p>
          <a:p>
            <a:pPr algn="ctr"/>
            <a:r>
              <a:rPr lang="en-US" b="1">
                <a:latin typeface="Times New Roman" pitchFamily="18" charset="0"/>
                <a:cs typeface="Times New Roman" pitchFamily="18" charset="0"/>
              </a:rPr>
              <a:t>LDL Cholesterol</a:t>
            </a:r>
          </a:p>
          <a:p>
            <a:pPr algn="ctr"/>
            <a:endParaRPr lang="en-US" sz="800" b="1">
              <a:latin typeface="Times New Roman" pitchFamily="18" charset="0"/>
              <a:cs typeface="Times New Roman" pitchFamily="18" charset="0"/>
            </a:endParaRPr>
          </a:p>
          <a:p>
            <a:pPr algn="ctr"/>
            <a:r>
              <a:rPr lang="en-US" b="1">
                <a:latin typeface="Times New Roman" pitchFamily="18" charset="0"/>
                <a:cs typeface="Times New Roman" pitchFamily="18" charset="0"/>
              </a:rPr>
              <a:t>Triglycerides</a:t>
            </a:r>
          </a:p>
          <a:p>
            <a:pPr algn="ctr"/>
            <a:endParaRPr lang="en-US" sz="800" b="1">
              <a:latin typeface="Times New Roman" pitchFamily="18" charset="0"/>
              <a:cs typeface="Times New Roman" pitchFamily="18" charset="0"/>
            </a:endParaRPr>
          </a:p>
          <a:p>
            <a:pPr algn="ctr"/>
            <a:r>
              <a:rPr lang="en-US" b="1">
                <a:latin typeface="Times New Roman" pitchFamily="18" charset="0"/>
                <a:cs typeface="Times New Roman" pitchFamily="18" charset="0"/>
              </a:rPr>
              <a:t>Blood Pressure</a:t>
            </a:r>
          </a:p>
          <a:p>
            <a:pPr algn="ctr"/>
            <a:endParaRPr lang="en-US" sz="900" b="1">
              <a:latin typeface="Times New Roman" pitchFamily="18" charset="0"/>
              <a:cs typeface="Times New Roman" pitchFamily="18" charset="0"/>
            </a:endParaRPr>
          </a:p>
          <a:p>
            <a:pPr algn="ctr"/>
            <a:r>
              <a:rPr lang="en-US" b="1">
                <a:latin typeface="Times New Roman" pitchFamily="18" charset="0"/>
                <a:cs typeface="Times New Roman" pitchFamily="18" charset="0"/>
              </a:rPr>
              <a:t>Waist Circumference</a:t>
            </a:r>
          </a:p>
          <a:p>
            <a:pPr algn="ctr"/>
            <a:endParaRPr lang="en-US" sz="800" b="1">
              <a:latin typeface="Times New Roman" pitchFamily="18" charset="0"/>
              <a:cs typeface="Times New Roman" pitchFamily="18" charset="0"/>
            </a:endParaRPr>
          </a:p>
          <a:p>
            <a:pPr algn="ctr"/>
            <a:r>
              <a:rPr lang="en-US" b="1">
                <a:latin typeface="Times New Roman" pitchFamily="18" charset="0"/>
                <a:cs typeface="Times New Roman" pitchFamily="18" charset="0"/>
              </a:rPr>
              <a:t>Body Mass Index</a:t>
            </a:r>
          </a:p>
          <a:p>
            <a:pPr algn="ctr"/>
            <a:endParaRPr lang="en-US" sz="800" b="1">
              <a:latin typeface="Times New Roman" pitchFamily="18" charset="0"/>
              <a:cs typeface="Times New Roman" pitchFamily="18" charset="0"/>
            </a:endParaRPr>
          </a:p>
        </p:txBody>
      </p:sp>
      <p:cxnSp>
        <p:nvCxnSpPr>
          <p:cNvPr id="7" name="Straight Arrow Connector 6"/>
          <p:cNvCxnSpPr/>
          <p:nvPr/>
        </p:nvCxnSpPr>
        <p:spPr>
          <a:xfrm flipV="1">
            <a:off x="3141663" y="3263900"/>
            <a:ext cx="2957512" cy="468313"/>
          </a:xfrm>
          <a:prstGeom prst="straightConnector1">
            <a:avLst/>
          </a:prstGeom>
          <a:ln>
            <a:tailEnd type="arrow"/>
          </a:ln>
        </p:spPr>
        <p:style>
          <a:lnRef idx="3">
            <a:schemeClr val="accent3"/>
          </a:lnRef>
          <a:fillRef idx="0">
            <a:schemeClr val="accent3"/>
          </a:fillRef>
          <a:effectRef idx="2">
            <a:schemeClr val="accent3"/>
          </a:effectRef>
          <a:fontRef idx="minor">
            <a:schemeClr val="tx1"/>
          </a:fontRef>
        </p:style>
      </p:cxnSp>
      <p:cxnSp>
        <p:nvCxnSpPr>
          <p:cNvPr id="10" name="Straight Arrow Connector 9"/>
          <p:cNvCxnSpPr/>
          <p:nvPr/>
        </p:nvCxnSpPr>
        <p:spPr>
          <a:xfrm flipV="1">
            <a:off x="2976563" y="2973388"/>
            <a:ext cx="2879725" cy="1179512"/>
          </a:xfrm>
          <a:prstGeom prst="straightConnector1">
            <a:avLst/>
          </a:prstGeom>
          <a:ln>
            <a:tailEnd type="arrow"/>
          </a:ln>
        </p:spPr>
        <p:style>
          <a:lnRef idx="3">
            <a:schemeClr val="accent3"/>
          </a:lnRef>
          <a:fillRef idx="0">
            <a:schemeClr val="accent3"/>
          </a:fillRef>
          <a:effectRef idx="2">
            <a:schemeClr val="accent3"/>
          </a:effectRef>
          <a:fontRef idx="minor">
            <a:schemeClr val="tx1"/>
          </a:fontRef>
        </p:style>
      </p:cxnSp>
      <p:cxnSp>
        <p:nvCxnSpPr>
          <p:cNvPr id="11" name="Straight Arrow Connector 10"/>
          <p:cNvCxnSpPr/>
          <p:nvPr/>
        </p:nvCxnSpPr>
        <p:spPr>
          <a:xfrm flipV="1">
            <a:off x="3249613" y="3225800"/>
            <a:ext cx="2606675" cy="130175"/>
          </a:xfrm>
          <a:prstGeom prst="straightConnector1">
            <a:avLst/>
          </a:prstGeom>
          <a:ln>
            <a:tailEnd type="arrow"/>
          </a:ln>
        </p:spPr>
        <p:style>
          <a:lnRef idx="3">
            <a:schemeClr val="accent3"/>
          </a:lnRef>
          <a:fillRef idx="0">
            <a:schemeClr val="accent3"/>
          </a:fillRef>
          <a:effectRef idx="2">
            <a:schemeClr val="accent3"/>
          </a:effectRef>
          <a:fontRef idx="minor">
            <a:schemeClr val="tx1"/>
          </a:fontRef>
        </p:style>
      </p:cxnSp>
      <p:cxnSp>
        <p:nvCxnSpPr>
          <p:cNvPr id="12" name="Straight Arrow Connector 11"/>
          <p:cNvCxnSpPr/>
          <p:nvPr/>
        </p:nvCxnSpPr>
        <p:spPr>
          <a:xfrm>
            <a:off x="3249613" y="2992438"/>
            <a:ext cx="2441575" cy="49212"/>
          </a:xfrm>
          <a:prstGeom prst="straightConnector1">
            <a:avLst/>
          </a:prstGeom>
          <a:ln>
            <a:tailEnd type="arrow"/>
          </a:ln>
        </p:spPr>
        <p:style>
          <a:lnRef idx="3">
            <a:schemeClr val="accent3"/>
          </a:lnRef>
          <a:fillRef idx="0">
            <a:schemeClr val="accent3"/>
          </a:fillRef>
          <a:effectRef idx="2">
            <a:schemeClr val="accent3"/>
          </a:effectRef>
          <a:fontRef idx="minor">
            <a:schemeClr val="tx1"/>
          </a:fontRef>
        </p:style>
      </p:cxnSp>
      <p:cxnSp>
        <p:nvCxnSpPr>
          <p:cNvPr id="19" name="Straight Arrow Connector 18"/>
          <p:cNvCxnSpPr/>
          <p:nvPr/>
        </p:nvCxnSpPr>
        <p:spPr>
          <a:xfrm flipV="1">
            <a:off x="3190875" y="3355975"/>
            <a:ext cx="2908300" cy="2012950"/>
          </a:xfrm>
          <a:prstGeom prst="straightConnector1">
            <a:avLst/>
          </a:prstGeom>
          <a:ln>
            <a:tailEnd type="arrow"/>
          </a:ln>
        </p:spPr>
        <p:style>
          <a:lnRef idx="3">
            <a:schemeClr val="accent3"/>
          </a:lnRef>
          <a:fillRef idx="0">
            <a:schemeClr val="accent3"/>
          </a:fillRef>
          <a:effectRef idx="2">
            <a:schemeClr val="accent3"/>
          </a:effectRef>
          <a:fontRef idx="minor">
            <a:schemeClr val="tx1"/>
          </a:fontRef>
        </p:style>
      </p:cxnSp>
      <p:pic>
        <p:nvPicPr>
          <p:cNvPr id="63499" name="Picture 13" descr="500px-RedX.svg.png"/>
          <p:cNvPicPr>
            <a:picLocks noChangeAspect="1"/>
          </p:cNvPicPr>
          <p:nvPr/>
        </p:nvPicPr>
        <p:blipFill>
          <a:blip r:embed="rId4"/>
          <a:srcRect/>
          <a:stretch>
            <a:fillRect/>
          </a:stretch>
        </p:blipFill>
        <p:spPr bwMode="auto">
          <a:xfrm>
            <a:off x="3141663" y="2389188"/>
            <a:ext cx="2606675" cy="2606675"/>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5537" name="Picture 4" descr="Blank Background Bandaid.jpg"/>
          <p:cNvPicPr>
            <a:picLocks noChangeAspect="1"/>
          </p:cNvPicPr>
          <p:nvPr/>
        </p:nvPicPr>
        <p:blipFill>
          <a:blip r:embed="rId3"/>
          <a:srcRect/>
          <a:stretch>
            <a:fillRect/>
          </a:stretch>
        </p:blipFill>
        <p:spPr bwMode="auto">
          <a:xfrm>
            <a:off x="6581775" y="0"/>
            <a:ext cx="2562225" cy="6858000"/>
          </a:xfrm>
          <a:prstGeom prst="rect">
            <a:avLst/>
          </a:prstGeom>
          <a:noFill/>
          <a:ln w="9525">
            <a:noFill/>
            <a:miter lim="800000"/>
            <a:headEnd/>
            <a:tailEnd/>
          </a:ln>
        </p:spPr>
      </p:pic>
      <p:sp>
        <p:nvSpPr>
          <p:cNvPr id="13" name="TextBox 12"/>
          <p:cNvSpPr txBox="1"/>
          <p:nvPr/>
        </p:nvSpPr>
        <p:spPr>
          <a:xfrm>
            <a:off x="1493838" y="379413"/>
            <a:ext cx="6156325" cy="1200150"/>
          </a:xfrm>
          <a:prstGeom prst="rect">
            <a:avLst/>
          </a:prstGeom>
          <a:noFill/>
        </p:spPr>
        <p:txBody>
          <a:bodyPr>
            <a:spAutoFit/>
          </a:bodyPr>
          <a:lstStyle/>
          <a:p>
            <a:pPr algn="ctr" fontAlgn="auto">
              <a:spcBef>
                <a:spcPts val="0"/>
              </a:spcBef>
              <a:spcAft>
                <a:spcPts val="0"/>
              </a:spcAft>
              <a:defRPr/>
            </a:pPr>
            <a:r>
              <a:rPr lang="en-US" sz="7200" b="1" dirty="0">
                <a:solidFill>
                  <a:schemeClr val="tx2">
                    <a:lumMod val="20000"/>
                    <a:lumOff val="80000"/>
                  </a:schemeClr>
                </a:solidFill>
                <a:latin typeface="Times New Roman" pitchFamily="18" charset="0"/>
                <a:cs typeface="Times New Roman" pitchFamily="18" charset="0"/>
              </a:rPr>
              <a:t>Data Collected</a:t>
            </a:r>
          </a:p>
        </p:txBody>
      </p:sp>
      <p:sp>
        <p:nvSpPr>
          <p:cNvPr id="65539" name="TextBox 5"/>
          <p:cNvSpPr txBox="1">
            <a:spLocks noChangeArrowheads="1"/>
          </p:cNvSpPr>
          <p:nvPr/>
        </p:nvSpPr>
        <p:spPr bwMode="auto">
          <a:xfrm>
            <a:off x="641350" y="1946275"/>
            <a:ext cx="8201025" cy="614363"/>
          </a:xfrm>
          <a:prstGeom prst="rect">
            <a:avLst/>
          </a:prstGeom>
          <a:noFill/>
          <a:ln w="9525">
            <a:noFill/>
            <a:miter lim="800000"/>
            <a:headEnd/>
            <a:tailEnd/>
          </a:ln>
        </p:spPr>
        <p:txBody>
          <a:bodyPr>
            <a:spAutoFit/>
          </a:bodyPr>
          <a:lstStyle/>
          <a:p>
            <a:r>
              <a:rPr lang="en-US" sz="3400" b="1">
                <a:solidFill>
                  <a:schemeClr val="bg1"/>
                </a:solidFill>
                <a:latin typeface="Times New Roman" pitchFamily="18" charset="0"/>
                <a:cs typeface="Times New Roman" pitchFamily="18" charset="0"/>
              </a:rPr>
              <a:t>Cardiometabolic</a:t>
            </a:r>
            <a:r>
              <a:rPr lang="en-US" sz="3200" b="1">
                <a:solidFill>
                  <a:schemeClr val="bg1"/>
                </a:solidFill>
                <a:latin typeface="Times New Roman" pitchFamily="18" charset="0"/>
                <a:cs typeface="Times New Roman" pitchFamily="18" charset="0"/>
              </a:rPr>
              <a:t>                   </a:t>
            </a:r>
            <a:r>
              <a:rPr lang="en-US" sz="3400" b="1">
                <a:solidFill>
                  <a:schemeClr val="bg1"/>
                </a:solidFill>
                <a:latin typeface="Times New Roman" pitchFamily="18" charset="0"/>
                <a:cs typeface="Times New Roman" pitchFamily="18" charset="0"/>
              </a:rPr>
              <a:t>Mental Health</a:t>
            </a:r>
          </a:p>
        </p:txBody>
      </p:sp>
      <p:sp>
        <p:nvSpPr>
          <p:cNvPr id="65540" name="TextBox 7"/>
          <p:cNvSpPr txBox="1">
            <a:spLocks noChangeArrowheads="1"/>
          </p:cNvSpPr>
          <p:nvPr/>
        </p:nvSpPr>
        <p:spPr bwMode="auto">
          <a:xfrm>
            <a:off x="5535613" y="2770188"/>
            <a:ext cx="3141662" cy="922337"/>
          </a:xfrm>
          <a:prstGeom prst="rect">
            <a:avLst/>
          </a:prstGeom>
          <a:noFill/>
          <a:ln w="9525">
            <a:noFill/>
            <a:miter lim="800000"/>
            <a:headEnd/>
            <a:tailEnd/>
          </a:ln>
        </p:spPr>
        <p:txBody>
          <a:bodyPr>
            <a:spAutoFit/>
          </a:bodyPr>
          <a:lstStyle/>
          <a:p>
            <a:pPr algn="ctr"/>
            <a:r>
              <a:rPr lang="en-US" b="1">
                <a:latin typeface="Times New Roman" pitchFamily="18" charset="0"/>
                <a:cs typeface="Times New Roman" pitchFamily="18" charset="0"/>
              </a:rPr>
              <a:t>Psychological General</a:t>
            </a:r>
          </a:p>
          <a:p>
            <a:pPr algn="ctr"/>
            <a:r>
              <a:rPr lang="en-US" b="1">
                <a:latin typeface="Times New Roman" pitchFamily="18" charset="0"/>
                <a:cs typeface="Times New Roman" pitchFamily="18" charset="0"/>
              </a:rPr>
              <a:t>Well Being Index</a:t>
            </a:r>
          </a:p>
          <a:p>
            <a:endParaRPr lang="en-US" b="1">
              <a:latin typeface="Times New Roman" pitchFamily="18" charset="0"/>
              <a:cs typeface="Times New Roman" pitchFamily="18" charset="0"/>
            </a:endParaRPr>
          </a:p>
        </p:txBody>
      </p:sp>
      <p:sp>
        <p:nvSpPr>
          <p:cNvPr id="65541" name="TextBox 8"/>
          <p:cNvSpPr txBox="1">
            <a:spLocks noChangeArrowheads="1"/>
          </p:cNvSpPr>
          <p:nvPr/>
        </p:nvSpPr>
        <p:spPr bwMode="auto">
          <a:xfrm>
            <a:off x="787400" y="2770188"/>
            <a:ext cx="2820988" cy="2908300"/>
          </a:xfrm>
          <a:prstGeom prst="rect">
            <a:avLst/>
          </a:prstGeom>
          <a:noFill/>
          <a:ln w="9525">
            <a:noFill/>
            <a:miter lim="800000"/>
            <a:headEnd/>
            <a:tailEnd/>
          </a:ln>
        </p:spPr>
        <p:txBody>
          <a:bodyPr>
            <a:spAutoFit/>
          </a:bodyPr>
          <a:lstStyle/>
          <a:p>
            <a:pPr algn="ctr"/>
            <a:endParaRPr lang="en-US" b="1">
              <a:latin typeface="Times New Roman" pitchFamily="18" charset="0"/>
              <a:cs typeface="Times New Roman" pitchFamily="18" charset="0"/>
            </a:endParaRPr>
          </a:p>
          <a:p>
            <a:pPr algn="ctr"/>
            <a:endParaRPr lang="en-US" sz="800" b="1">
              <a:latin typeface="Times New Roman" pitchFamily="18" charset="0"/>
              <a:cs typeface="Times New Roman" pitchFamily="18" charset="0"/>
            </a:endParaRPr>
          </a:p>
          <a:p>
            <a:pPr algn="ctr"/>
            <a:endParaRPr lang="en-US" b="1">
              <a:latin typeface="Times New Roman" pitchFamily="18" charset="0"/>
              <a:cs typeface="Times New Roman" pitchFamily="18" charset="0"/>
            </a:endParaRPr>
          </a:p>
          <a:p>
            <a:pPr algn="ctr"/>
            <a:endParaRPr lang="en-US" sz="800" b="1">
              <a:latin typeface="Times New Roman" pitchFamily="18" charset="0"/>
              <a:cs typeface="Times New Roman" pitchFamily="18" charset="0"/>
            </a:endParaRPr>
          </a:p>
          <a:p>
            <a:pPr algn="ctr"/>
            <a:endParaRPr lang="en-US" b="1">
              <a:latin typeface="Times New Roman" pitchFamily="18" charset="0"/>
              <a:cs typeface="Times New Roman" pitchFamily="18" charset="0"/>
            </a:endParaRPr>
          </a:p>
          <a:p>
            <a:pPr algn="ctr"/>
            <a:endParaRPr lang="en-US" sz="800" b="1">
              <a:latin typeface="Times New Roman" pitchFamily="18" charset="0"/>
              <a:cs typeface="Times New Roman" pitchFamily="18" charset="0"/>
            </a:endParaRPr>
          </a:p>
          <a:p>
            <a:pPr algn="ctr"/>
            <a:endParaRPr lang="en-US" b="1">
              <a:latin typeface="Times New Roman" pitchFamily="18" charset="0"/>
              <a:cs typeface="Times New Roman" pitchFamily="18" charset="0"/>
            </a:endParaRPr>
          </a:p>
          <a:p>
            <a:pPr algn="ctr"/>
            <a:endParaRPr lang="en-US" sz="800" b="1">
              <a:latin typeface="Times New Roman" pitchFamily="18" charset="0"/>
              <a:cs typeface="Times New Roman" pitchFamily="18" charset="0"/>
            </a:endParaRPr>
          </a:p>
          <a:p>
            <a:pPr algn="ctr"/>
            <a:r>
              <a:rPr lang="en-US" b="1">
                <a:latin typeface="Times New Roman" pitchFamily="18" charset="0"/>
                <a:cs typeface="Times New Roman" pitchFamily="18" charset="0"/>
              </a:rPr>
              <a:t>Blood Pressure</a:t>
            </a:r>
          </a:p>
          <a:p>
            <a:pPr algn="ctr"/>
            <a:endParaRPr lang="en-US" sz="900" b="1">
              <a:latin typeface="Times New Roman" pitchFamily="18" charset="0"/>
              <a:cs typeface="Times New Roman" pitchFamily="18" charset="0"/>
            </a:endParaRPr>
          </a:p>
          <a:p>
            <a:pPr algn="ctr"/>
            <a:r>
              <a:rPr lang="en-US" b="1">
                <a:latin typeface="Times New Roman" pitchFamily="18" charset="0"/>
                <a:cs typeface="Times New Roman" pitchFamily="18" charset="0"/>
              </a:rPr>
              <a:t>Waist Circumference</a:t>
            </a:r>
          </a:p>
          <a:p>
            <a:pPr algn="ctr"/>
            <a:endParaRPr lang="en-US" sz="800" b="1">
              <a:latin typeface="Times New Roman" pitchFamily="18" charset="0"/>
              <a:cs typeface="Times New Roman" pitchFamily="18" charset="0"/>
            </a:endParaRPr>
          </a:p>
          <a:p>
            <a:pPr algn="ctr"/>
            <a:endParaRPr lang="en-US" b="1">
              <a:latin typeface="Times New Roman" pitchFamily="18" charset="0"/>
              <a:cs typeface="Times New Roman" pitchFamily="18" charset="0"/>
            </a:endParaRPr>
          </a:p>
          <a:p>
            <a:pPr algn="ctr"/>
            <a:endParaRPr lang="en-US" sz="800" b="1">
              <a:latin typeface="Times New Roman" pitchFamily="18" charset="0"/>
              <a:cs typeface="Times New Roman" pitchFamily="18" charset="0"/>
            </a:endParaRPr>
          </a:p>
        </p:txBody>
      </p:sp>
      <p:cxnSp>
        <p:nvCxnSpPr>
          <p:cNvPr id="7" name="Straight Arrow Connector 6"/>
          <p:cNvCxnSpPr/>
          <p:nvPr/>
        </p:nvCxnSpPr>
        <p:spPr>
          <a:xfrm flipV="1">
            <a:off x="3044757" y="3142033"/>
            <a:ext cx="2859932" cy="1400784"/>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8" name="Straight Arrow Connector 7"/>
          <p:cNvCxnSpPr/>
          <p:nvPr/>
        </p:nvCxnSpPr>
        <p:spPr>
          <a:xfrm flipV="1">
            <a:off x="3326859" y="3365770"/>
            <a:ext cx="2811294" cy="1595336"/>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Tree>
  </p:cSld>
  <p:clrMapOvr>
    <a:masterClrMapping/>
  </p:clrMapOvr>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5537" name="Picture 4" descr="Blank Background Bandaid.jpg"/>
          <p:cNvPicPr>
            <a:picLocks noChangeAspect="1"/>
          </p:cNvPicPr>
          <p:nvPr/>
        </p:nvPicPr>
        <p:blipFill>
          <a:blip r:embed="rId3"/>
          <a:srcRect/>
          <a:stretch>
            <a:fillRect/>
          </a:stretch>
        </p:blipFill>
        <p:spPr bwMode="auto">
          <a:xfrm>
            <a:off x="6581775" y="0"/>
            <a:ext cx="2562225" cy="6858000"/>
          </a:xfrm>
          <a:prstGeom prst="rect">
            <a:avLst/>
          </a:prstGeom>
          <a:noFill/>
          <a:ln w="9525">
            <a:noFill/>
            <a:miter lim="800000"/>
            <a:headEnd/>
            <a:tailEnd/>
          </a:ln>
        </p:spPr>
      </p:pic>
      <p:sp>
        <p:nvSpPr>
          <p:cNvPr id="13" name="TextBox 12"/>
          <p:cNvSpPr txBox="1"/>
          <p:nvPr/>
        </p:nvSpPr>
        <p:spPr>
          <a:xfrm>
            <a:off x="1493838" y="379413"/>
            <a:ext cx="6156325" cy="1200150"/>
          </a:xfrm>
          <a:prstGeom prst="rect">
            <a:avLst/>
          </a:prstGeom>
          <a:noFill/>
        </p:spPr>
        <p:txBody>
          <a:bodyPr>
            <a:spAutoFit/>
          </a:bodyPr>
          <a:lstStyle/>
          <a:p>
            <a:pPr algn="ctr" fontAlgn="auto">
              <a:spcBef>
                <a:spcPts val="0"/>
              </a:spcBef>
              <a:spcAft>
                <a:spcPts val="0"/>
              </a:spcAft>
              <a:defRPr/>
            </a:pPr>
            <a:r>
              <a:rPr lang="en-US" sz="7200" b="1" dirty="0">
                <a:solidFill>
                  <a:schemeClr val="tx2">
                    <a:lumMod val="20000"/>
                    <a:lumOff val="80000"/>
                  </a:schemeClr>
                </a:solidFill>
                <a:latin typeface="Times New Roman" pitchFamily="18" charset="0"/>
                <a:cs typeface="Times New Roman" pitchFamily="18" charset="0"/>
              </a:rPr>
              <a:t>Data Collected</a:t>
            </a:r>
          </a:p>
        </p:txBody>
      </p:sp>
      <p:sp>
        <p:nvSpPr>
          <p:cNvPr id="65539" name="TextBox 5"/>
          <p:cNvSpPr txBox="1">
            <a:spLocks noChangeArrowheads="1"/>
          </p:cNvSpPr>
          <p:nvPr/>
        </p:nvSpPr>
        <p:spPr bwMode="auto">
          <a:xfrm>
            <a:off x="641350" y="1946275"/>
            <a:ext cx="8201025" cy="614363"/>
          </a:xfrm>
          <a:prstGeom prst="rect">
            <a:avLst/>
          </a:prstGeom>
          <a:noFill/>
          <a:ln w="9525">
            <a:noFill/>
            <a:miter lim="800000"/>
            <a:headEnd/>
            <a:tailEnd/>
          </a:ln>
        </p:spPr>
        <p:txBody>
          <a:bodyPr>
            <a:spAutoFit/>
          </a:bodyPr>
          <a:lstStyle/>
          <a:p>
            <a:r>
              <a:rPr lang="en-US" sz="3400" b="1">
                <a:solidFill>
                  <a:schemeClr val="bg1"/>
                </a:solidFill>
                <a:latin typeface="Times New Roman" pitchFamily="18" charset="0"/>
                <a:cs typeface="Times New Roman" pitchFamily="18" charset="0"/>
              </a:rPr>
              <a:t>Cardiometabolic</a:t>
            </a:r>
            <a:r>
              <a:rPr lang="en-US" sz="3200" b="1">
                <a:solidFill>
                  <a:schemeClr val="bg1"/>
                </a:solidFill>
                <a:latin typeface="Times New Roman" pitchFamily="18" charset="0"/>
                <a:cs typeface="Times New Roman" pitchFamily="18" charset="0"/>
              </a:rPr>
              <a:t>                   </a:t>
            </a:r>
            <a:r>
              <a:rPr lang="en-US" sz="3400" b="1">
                <a:solidFill>
                  <a:schemeClr val="bg1"/>
                </a:solidFill>
                <a:latin typeface="Times New Roman" pitchFamily="18" charset="0"/>
                <a:cs typeface="Times New Roman" pitchFamily="18" charset="0"/>
              </a:rPr>
              <a:t>Mental Health</a:t>
            </a:r>
          </a:p>
        </p:txBody>
      </p:sp>
      <p:sp>
        <p:nvSpPr>
          <p:cNvPr id="65540" name="TextBox 7"/>
          <p:cNvSpPr txBox="1">
            <a:spLocks noChangeArrowheads="1"/>
          </p:cNvSpPr>
          <p:nvPr/>
        </p:nvSpPr>
        <p:spPr bwMode="auto">
          <a:xfrm>
            <a:off x="5535613" y="2770188"/>
            <a:ext cx="3141662" cy="922337"/>
          </a:xfrm>
          <a:prstGeom prst="rect">
            <a:avLst/>
          </a:prstGeom>
          <a:noFill/>
          <a:ln w="9525">
            <a:noFill/>
            <a:miter lim="800000"/>
            <a:headEnd/>
            <a:tailEnd/>
          </a:ln>
        </p:spPr>
        <p:txBody>
          <a:bodyPr>
            <a:spAutoFit/>
          </a:bodyPr>
          <a:lstStyle/>
          <a:p>
            <a:pPr algn="ctr"/>
            <a:r>
              <a:rPr lang="en-US" b="1">
                <a:latin typeface="Times New Roman" pitchFamily="18" charset="0"/>
                <a:cs typeface="Times New Roman" pitchFamily="18" charset="0"/>
              </a:rPr>
              <a:t>Psychological General</a:t>
            </a:r>
          </a:p>
          <a:p>
            <a:pPr algn="ctr"/>
            <a:r>
              <a:rPr lang="en-US" b="1">
                <a:latin typeface="Times New Roman" pitchFamily="18" charset="0"/>
                <a:cs typeface="Times New Roman" pitchFamily="18" charset="0"/>
              </a:rPr>
              <a:t>Well Being Index</a:t>
            </a:r>
          </a:p>
          <a:p>
            <a:endParaRPr lang="en-US" b="1">
              <a:latin typeface="Times New Roman" pitchFamily="18" charset="0"/>
              <a:cs typeface="Times New Roman" pitchFamily="18" charset="0"/>
            </a:endParaRPr>
          </a:p>
        </p:txBody>
      </p:sp>
      <p:sp>
        <p:nvSpPr>
          <p:cNvPr id="65541" name="TextBox 8"/>
          <p:cNvSpPr txBox="1">
            <a:spLocks noChangeArrowheads="1"/>
          </p:cNvSpPr>
          <p:nvPr/>
        </p:nvSpPr>
        <p:spPr bwMode="auto">
          <a:xfrm>
            <a:off x="787400" y="2770188"/>
            <a:ext cx="2820988" cy="2908300"/>
          </a:xfrm>
          <a:prstGeom prst="rect">
            <a:avLst/>
          </a:prstGeom>
          <a:noFill/>
          <a:ln w="9525">
            <a:noFill/>
            <a:miter lim="800000"/>
            <a:headEnd/>
            <a:tailEnd/>
          </a:ln>
        </p:spPr>
        <p:txBody>
          <a:bodyPr>
            <a:spAutoFit/>
          </a:bodyPr>
          <a:lstStyle/>
          <a:p>
            <a:pPr algn="ctr"/>
            <a:endParaRPr lang="en-US" b="1">
              <a:latin typeface="Times New Roman" pitchFamily="18" charset="0"/>
              <a:cs typeface="Times New Roman" pitchFamily="18" charset="0"/>
            </a:endParaRPr>
          </a:p>
          <a:p>
            <a:pPr algn="ctr"/>
            <a:endParaRPr lang="en-US" sz="800" b="1">
              <a:latin typeface="Times New Roman" pitchFamily="18" charset="0"/>
              <a:cs typeface="Times New Roman" pitchFamily="18" charset="0"/>
            </a:endParaRPr>
          </a:p>
          <a:p>
            <a:pPr algn="ctr"/>
            <a:endParaRPr lang="en-US" b="1">
              <a:latin typeface="Times New Roman" pitchFamily="18" charset="0"/>
              <a:cs typeface="Times New Roman" pitchFamily="18" charset="0"/>
            </a:endParaRPr>
          </a:p>
          <a:p>
            <a:pPr algn="ctr"/>
            <a:endParaRPr lang="en-US" sz="800" b="1">
              <a:latin typeface="Times New Roman" pitchFamily="18" charset="0"/>
              <a:cs typeface="Times New Roman" pitchFamily="18" charset="0"/>
            </a:endParaRPr>
          </a:p>
          <a:p>
            <a:pPr algn="ctr"/>
            <a:endParaRPr lang="en-US" b="1">
              <a:latin typeface="Times New Roman" pitchFamily="18" charset="0"/>
              <a:cs typeface="Times New Roman" pitchFamily="18" charset="0"/>
            </a:endParaRPr>
          </a:p>
          <a:p>
            <a:pPr algn="ctr"/>
            <a:endParaRPr lang="en-US" sz="800" b="1">
              <a:latin typeface="Times New Roman" pitchFamily="18" charset="0"/>
              <a:cs typeface="Times New Roman" pitchFamily="18" charset="0"/>
            </a:endParaRPr>
          </a:p>
          <a:p>
            <a:pPr algn="ctr"/>
            <a:endParaRPr lang="en-US" b="1">
              <a:latin typeface="Times New Roman" pitchFamily="18" charset="0"/>
              <a:cs typeface="Times New Roman" pitchFamily="18" charset="0"/>
            </a:endParaRPr>
          </a:p>
          <a:p>
            <a:pPr algn="ctr"/>
            <a:endParaRPr lang="en-US" sz="800" b="1">
              <a:latin typeface="Times New Roman" pitchFamily="18" charset="0"/>
              <a:cs typeface="Times New Roman" pitchFamily="18" charset="0"/>
            </a:endParaRPr>
          </a:p>
          <a:p>
            <a:pPr algn="ctr"/>
            <a:r>
              <a:rPr lang="en-US" b="1">
                <a:latin typeface="Times New Roman" pitchFamily="18" charset="0"/>
                <a:cs typeface="Times New Roman" pitchFamily="18" charset="0"/>
              </a:rPr>
              <a:t>Blood Pressure</a:t>
            </a:r>
          </a:p>
          <a:p>
            <a:pPr algn="ctr"/>
            <a:endParaRPr lang="en-US" sz="900" b="1">
              <a:latin typeface="Times New Roman" pitchFamily="18" charset="0"/>
              <a:cs typeface="Times New Roman" pitchFamily="18" charset="0"/>
            </a:endParaRPr>
          </a:p>
          <a:p>
            <a:pPr algn="ctr"/>
            <a:r>
              <a:rPr lang="en-US" b="1">
                <a:latin typeface="Times New Roman" pitchFamily="18" charset="0"/>
                <a:cs typeface="Times New Roman" pitchFamily="18" charset="0"/>
              </a:rPr>
              <a:t>Waist Circumference</a:t>
            </a:r>
          </a:p>
          <a:p>
            <a:pPr algn="ctr"/>
            <a:endParaRPr lang="en-US" sz="800" b="1">
              <a:latin typeface="Times New Roman" pitchFamily="18" charset="0"/>
              <a:cs typeface="Times New Roman" pitchFamily="18" charset="0"/>
            </a:endParaRPr>
          </a:p>
          <a:p>
            <a:pPr algn="ctr"/>
            <a:endParaRPr lang="en-US" b="1">
              <a:latin typeface="Times New Roman" pitchFamily="18" charset="0"/>
              <a:cs typeface="Times New Roman" pitchFamily="18" charset="0"/>
            </a:endParaRPr>
          </a:p>
          <a:p>
            <a:pPr algn="ctr"/>
            <a:endParaRPr lang="en-US" sz="800" b="1">
              <a:latin typeface="Times New Roman" pitchFamily="18" charset="0"/>
              <a:cs typeface="Times New Roman" pitchFamily="18" charset="0"/>
            </a:endParaRPr>
          </a:p>
        </p:txBody>
      </p:sp>
      <p:cxnSp>
        <p:nvCxnSpPr>
          <p:cNvPr id="7" name="Straight Arrow Connector 6"/>
          <p:cNvCxnSpPr/>
          <p:nvPr/>
        </p:nvCxnSpPr>
        <p:spPr>
          <a:xfrm flipV="1">
            <a:off x="3044757" y="3142033"/>
            <a:ext cx="2859932" cy="1400784"/>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8" name="Straight Arrow Connector 7"/>
          <p:cNvCxnSpPr/>
          <p:nvPr/>
        </p:nvCxnSpPr>
        <p:spPr>
          <a:xfrm flipV="1">
            <a:off x="3326859" y="3365770"/>
            <a:ext cx="2811294" cy="1595336"/>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pic>
        <p:nvPicPr>
          <p:cNvPr id="9" name="Picture 4" descr="C:\Users\cdj09001\Desktop\1206574733930851359Ryan_Taylor_Green_Tick.svg.med.png"/>
          <p:cNvPicPr>
            <a:picLocks noChangeAspect="1" noChangeArrowheads="1"/>
          </p:cNvPicPr>
          <p:nvPr/>
        </p:nvPicPr>
        <p:blipFill>
          <a:blip r:embed="rId4"/>
          <a:srcRect/>
          <a:stretch>
            <a:fillRect/>
          </a:stretch>
        </p:blipFill>
        <p:spPr bwMode="auto">
          <a:xfrm>
            <a:off x="3634599" y="2768108"/>
            <a:ext cx="1901014" cy="2192998"/>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9633" name="Picture 4" descr="Blank Background Bandaid.jpg"/>
          <p:cNvPicPr>
            <a:picLocks noChangeAspect="1"/>
          </p:cNvPicPr>
          <p:nvPr/>
        </p:nvPicPr>
        <p:blipFill>
          <a:blip r:embed="rId3"/>
          <a:srcRect/>
          <a:stretch>
            <a:fillRect/>
          </a:stretch>
        </p:blipFill>
        <p:spPr bwMode="auto">
          <a:xfrm>
            <a:off x="6581775" y="0"/>
            <a:ext cx="2562225" cy="6858000"/>
          </a:xfrm>
          <a:prstGeom prst="rect">
            <a:avLst/>
          </a:prstGeom>
          <a:noFill/>
          <a:ln w="9525">
            <a:noFill/>
            <a:miter lim="800000"/>
            <a:headEnd/>
            <a:tailEnd/>
          </a:ln>
        </p:spPr>
      </p:pic>
      <p:sp>
        <p:nvSpPr>
          <p:cNvPr id="69634" name="TextBox 11"/>
          <p:cNvSpPr txBox="1">
            <a:spLocks noChangeArrowheads="1"/>
          </p:cNvSpPr>
          <p:nvPr/>
        </p:nvSpPr>
        <p:spPr bwMode="auto">
          <a:xfrm>
            <a:off x="1722438" y="3617913"/>
            <a:ext cx="5699125" cy="708025"/>
          </a:xfrm>
          <a:prstGeom prst="rect">
            <a:avLst/>
          </a:prstGeom>
          <a:noFill/>
          <a:ln w="9525">
            <a:noFill/>
            <a:miter lim="800000"/>
            <a:headEnd/>
            <a:tailEnd/>
          </a:ln>
        </p:spPr>
        <p:txBody>
          <a:bodyPr>
            <a:spAutoFit/>
          </a:bodyPr>
          <a:lstStyle/>
          <a:p>
            <a:pPr algn="ctr"/>
            <a:r>
              <a:rPr lang="en-US" sz="2000">
                <a:latin typeface="Times New Roman" pitchFamily="18" charset="0"/>
                <a:cs typeface="Times New Roman" pitchFamily="18" charset="0"/>
              </a:rPr>
              <a:t>BP (mmHg) was measured by auscultation</a:t>
            </a:r>
          </a:p>
          <a:p>
            <a:pPr algn="ctr"/>
            <a:r>
              <a:rPr lang="en-US" sz="2000">
                <a:latin typeface="Times New Roman" pitchFamily="18" charset="0"/>
                <a:cs typeface="Times New Roman" pitchFamily="18" charset="0"/>
              </a:rPr>
              <a:t>following 10-15 minutes of seated rest</a:t>
            </a:r>
          </a:p>
        </p:txBody>
      </p:sp>
      <p:sp>
        <p:nvSpPr>
          <p:cNvPr id="13" name="TextBox 12"/>
          <p:cNvSpPr txBox="1"/>
          <p:nvPr/>
        </p:nvSpPr>
        <p:spPr>
          <a:xfrm>
            <a:off x="1493838" y="379413"/>
            <a:ext cx="6156325" cy="1200150"/>
          </a:xfrm>
          <a:prstGeom prst="rect">
            <a:avLst/>
          </a:prstGeom>
          <a:noFill/>
        </p:spPr>
        <p:txBody>
          <a:bodyPr>
            <a:spAutoFit/>
          </a:bodyPr>
          <a:lstStyle/>
          <a:p>
            <a:pPr algn="ctr" fontAlgn="auto">
              <a:spcBef>
                <a:spcPts val="0"/>
              </a:spcBef>
              <a:spcAft>
                <a:spcPts val="0"/>
              </a:spcAft>
              <a:defRPr/>
            </a:pPr>
            <a:r>
              <a:rPr lang="en-US" sz="7200" b="1" dirty="0">
                <a:solidFill>
                  <a:schemeClr val="tx2">
                    <a:lumMod val="20000"/>
                    <a:lumOff val="80000"/>
                  </a:schemeClr>
                </a:solidFill>
                <a:latin typeface="Times New Roman" pitchFamily="18" charset="0"/>
                <a:cs typeface="Times New Roman" pitchFamily="18" charset="0"/>
              </a:rPr>
              <a:t>Methods</a:t>
            </a:r>
          </a:p>
        </p:txBody>
      </p:sp>
      <p:pic>
        <p:nvPicPr>
          <p:cNvPr id="69636" name="Picture 7" descr="Omron.png"/>
          <p:cNvPicPr>
            <a:picLocks noChangeAspect="1"/>
          </p:cNvPicPr>
          <p:nvPr/>
        </p:nvPicPr>
        <p:blipFill>
          <a:blip r:embed="rId4"/>
          <a:srcRect/>
          <a:stretch>
            <a:fillRect/>
          </a:stretch>
        </p:blipFill>
        <p:spPr bwMode="auto">
          <a:xfrm>
            <a:off x="3340100" y="1974850"/>
            <a:ext cx="2143125" cy="139065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681" name="Picture 4" descr="Blank Background Bandaid.jpg"/>
          <p:cNvPicPr>
            <a:picLocks noChangeAspect="1"/>
          </p:cNvPicPr>
          <p:nvPr/>
        </p:nvPicPr>
        <p:blipFill>
          <a:blip r:embed="rId3"/>
          <a:srcRect/>
          <a:stretch>
            <a:fillRect/>
          </a:stretch>
        </p:blipFill>
        <p:spPr bwMode="auto">
          <a:xfrm>
            <a:off x="6581775" y="0"/>
            <a:ext cx="2562225" cy="6858000"/>
          </a:xfrm>
          <a:prstGeom prst="rect">
            <a:avLst/>
          </a:prstGeom>
          <a:noFill/>
          <a:ln w="9525">
            <a:noFill/>
            <a:miter lim="800000"/>
            <a:headEnd/>
            <a:tailEnd/>
          </a:ln>
        </p:spPr>
      </p:pic>
      <p:sp>
        <p:nvSpPr>
          <p:cNvPr id="71682" name="TextBox 11"/>
          <p:cNvSpPr txBox="1">
            <a:spLocks noChangeArrowheads="1"/>
          </p:cNvSpPr>
          <p:nvPr/>
        </p:nvSpPr>
        <p:spPr bwMode="auto">
          <a:xfrm>
            <a:off x="1722438" y="3617913"/>
            <a:ext cx="5699125" cy="1016000"/>
          </a:xfrm>
          <a:prstGeom prst="rect">
            <a:avLst/>
          </a:prstGeom>
          <a:noFill/>
          <a:ln w="9525">
            <a:noFill/>
            <a:miter lim="800000"/>
            <a:headEnd/>
            <a:tailEnd/>
          </a:ln>
        </p:spPr>
        <p:txBody>
          <a:bodyPr>
            <a:spAutoFit/>
          </a:bodyPr>
          <a:lstStyle/>
          <a:p>
            <a:pPr algn="ctr"/>
            <a:r>
              <a:rPr lang="en-US" sz="2000">
                <a:latin typeface="Times New Roman" pitchFamily="18" charset="0"/>
                <a:cs typeface="Times New Roman" pitchFamily="18" charset="0"/>
              </a:rPr>
              <a:t>Waist Circumference (cm) was measured</a:t>
            </a:r>
          </a:p>
          <a:p>
            <a:pPr algn="ctr"/>
            <a:r>
              <a:rPr lang="en-US" sz="2000">
                <a:latin typeface="Times New Roman" pitchFamily="18" charset="0"/>
                <a:cs typeface="Times New Roman" pitchFamily="18" charset="0"/>
              </a:rPr>
              <a:t>at the narrowest point of the subject’s torso</a:t>
            </a:r>
          </a:p>
          <a:p>
            <a:pPr algn="ctr"/>
            <a:r>
              <a:rPr lang="en-US" sz="2000">
                <a:latin typeface="Times New Roman" pitchFamily="18" charset="0"/>
                <a:cs typeface="Times New Roman" pitchFamily="18" charset="0"/>
              </a:rPr>
              <a:t>with a non-distensible tape measure</a:t>
            </a:r>
            <a:endParaRPr lang="en-US" sz="2000" b="1">
              <a:latin typeface="Times New Roman" pitchFamily="18" charset="0"/>
              <a:cs typeface="Times New Roman" pitchFamily="18" charset="0"/>
            </a:endParaRPr>
          </a:p>
        </p:txBody>
      </p:sp>
      <p:sp>
        <p:nvSpPr>
          <p:cNvPr id="13" name="TextBox 12"/>
          <p:cNvSpPr txBox="1"/>
          <p:nvPr/>
        </p:nvSpPr>
        <p:spPr>
          <a:xfrm>
            <a:off x="1493838" y="379413"/>
            <a:ext cx="6156325" cy="1200150"/>
          </a:xfrm>
          <a:prstGeom prst="rect">
            <a:avLst/>
          </a:prstGeom>
          <a:noFill/>
        </p:spPr>
        <p:txBody>
          <a:bodyPr>
            <a:spAutoFit/>
          </a:bodyPr>
          <a:lstStyle/>
          <a:p>
            <a:pPr algn="ctr" fontAlgn="auto">
              <a:spcBef>
                <a:spcPts val="0"/>
              </a:spcBef>
              <a:spcAft>
                <a:spcPts val="0"/>
              </a:spcAft>
              <a:defRPr/>
            </a:pPr>
            <a:r>
              <a:rPr lang="en-US" sz="7200" b="1" dirty="0">
                <a:solidFill>
                  <a:schemeClr val="tx2">
                    <a:lumMod val="20000"/>
                    <a:lumOff val="80000"/>
                  </a:schemeClr>
                </a:solidFill>
                <a:latin typeface="Times New Roman" pitchFamily="18" charset="0"/>
                <a:cs typeface="Times New Roman" pitchFamily="18" charset="0"/>
              </a:rPr>
              <a:t>Methods</a:t>
            </a:r>
          </a:p>
        </p:txBody>
      </p:sp>
      <p:pic>
        <p:nvPicPr>
          <p:cNvPr id="71684" name="Picture 5" descr="Waist Circ.png"/>
          <p:cNvPicPr>
            <a:picLocks noChangeAspect="1"/>
          </p:cNvPicPr>
          <p:nvPr/>
        </p:nvPicPr>
        <p:blipFill>
          <a:blip r:embed="rId4"/>
          <a:srcRect/>
          <a:stretch>
            <a:fillRect/>
          </a:stretch>
        </p:blipFill>
        <p:spPr bwMode="auto">
          <a:xfrm>
            <a:off x="3395663" y="2424113"/>
            <a:ext cx="2373312" cy="836612"/>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1" name="Picture 4" descr="Blank Background Bandaid.jpg"/>
          <p:cNvPicPr>
            <a:picLocks noChangeAspect="1"/>
          </p:cNvPicPr>
          <p:nvPr/>
        </p:nvPicPr>
        <p:blipFill>
          <a:blip r:embed="rId3"/>
          <a:srcRect/>
          <a:stretch>
            <a:fillRect/>
          </a:stretch>
        </p:blipFill>
        <p:spPr bwMode="auto">
          <a:xfrm>
            <a:off x="6581775" y="0"/>
            <a:ext cx="2562225" cy="6858000"/>
          </a:xfrm>
          <a:prstGeom prst="rect">
            <a:avLst/>
          </a:prstGeom>
          <a:noFill/>
          <a:ln w="9525">
            <a:noFill/>
            <a:miter lim="800000"/>
            <a:headEnd/>
            <a:tailEnd/>
          </a:ln>
        </p:spPr>
      </p:pic>
      <p:pic>
        <p:nvPicPr>
          <p:cNvPr id="20482" name="Picture 2"/>
          <p:cNvPicPr>
            <a:picLocks noChangeAspect="1" noChangeArrowheads="1"/>
          </p:cNvPicPr>
          <p:nvPr/>
        </p:nvPicPr>
        <p:blipFill>
          <a:blip r:embed="rId4"/>
          <a:srcRect/>
          <a:stretch>
            <a:fillRect/>
          </a:stretch>
        </p:blipFill>
        <p:spPr bwMode="auto">
          <a:xfrm>
            <a:off x="0" y="4095750"/>
            <a:ext cx="9144000" cy="2246313"/>
          </a:xfrm>
          <a:prstGeom prst="rect">
            <a:avLst/>
          </a:prstGeom>
          <a:noFill/>
          <a:ln w="9525">
            <a:noFill/>
            <a:miter lim="800000"/>
            <a:headEnd/>
            <a:tailEnd/>
          </a:ln>
        </p:spPr>
      </p:pic>
      <p:pic>
        <p:nvPicPr>
          <p:cNvPr id="20483" name="Picture 5" descr="yankees.jpg"/>
          <p:cNvPicPr>
            <a:picLocks noChangeAspect="1"/>
          </p:cNvPicPr>
          <p:nvPr/>
        </p:nvPicPr>
        <p:blipFill>
          <a:blip r:embed="rId5"/>
          <a:srcRect/>
          <a:stretch>
            <a:fillRect/>
          </a:stretch>
        </p:blipFill>
        <p:spPr bwMode="auto">
          <a:xfrm>
            <a:off x="0" y="0"/>
            <a:ext cx="9144000" cy="4379913"/>
          </a:xfrm>
          <a:prstGeom prst="rect">
            <a:avLst/>
          </a:prstGeom>
          <a:noFill/>
          <a:ln w="9525">
            <a:noFill/>
            <a:miter lim="800000"/>
            <a:headEnd/>
            <a:tailEnd/>
          </a:ln>
        </p:spPr>
      </p:pic>
      <p:pic>
        <p:nvPicPr>
          <p:cNvPr id="20484" name="Picture 6" descr="thirteenPOINTone.jpg"/>
          <p:cNvPicPr>
            <a:picLocks noChangeAspect="1"/>
          </p:cNvPicPr>
          <p:nvPr/>
        </p:nvPicPr>
        <p:blipFill>
          <a:blip r:embed="rId6"/>
          <a:srcRect/>
          <a:stretch>
            <a:fillRect/>
          </a:stretch>
        </p:blipFill>
        <p:spPr bwMode="auto">
          <a:xfrm>
            <a:off x="3897313" y="4379913"/>
            <a:ext cx="2392362" cy="1628775"/>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3729" name="Picture 4" descr="Blank Background Bandaid.jpg"/>
          <p:cNvPicPr>
            <a:picLocks noChangeAspect="1"/>
          </p:cNvPicPr>
          <p:nvPr/>
        </p:nvPicPr>
        <p:blipFill>
          <a:blip r:embed="rId3"/>
          <a:srcRect/>
          <a:stretch>
            <a:fillRect/>
          </a:stretch>
        </p:blipFill>
        <p:spPr bwMode="auto">
          <a:xfrm>
            <a:off x="6581775" y="0"/>
            <a:ext cx="2562225" cy="6858000"/>
          </a:xfrm>
          <a:prstGeom prst="rect">
            <a:avLst/>
          </a:prstGeom>
          <a:noFill/>
          <a:ln w="9525">
            <a:noFill/>
            <a:miter lim="800000"/>
            <a:headEnd/>
            <a:tailEnd/>
          </a:ln>
        </p:spPr>
      </p:pic>
      <p:sp>
        <p:nvSpPr>
          <p:cNvPr id="73730" name="TextBox 11"/>
          <p:cNvSpPr txBox="1">
            <a:spLocks noChangeArrowheads="1"/>
          </p:cNvSpPr>
          <p:nvPr/>
        </p:nvSpPr>
        <p:spPr bwMode="auto">
          <a:xfrm>
            <a:off x="1722438" y="3648075"/>
            <a:ext cx="5699125" cy="2154238"/>
          </a:xfrm>
          <a:prstGeom prst="rect">
            <a:avLst/>
          </a:prstGeom>
          <a:noFill/>
          <a:ln w="9525">
            <a:noFill/>
            <a:miter lim="800000"/>
            <a:headEnd/>
            <a:tailEnd/>
          </a:ln>
        </p:spPr>
        <p:txBody>
          <a:bodyPr>
            <a:spAutoFit/>
          </a:bodyPr>
          <a:lstStyle/>
          <a:p>
            <a:pPr algn="ctr"/>
            <a:r>
              <a:rPr lang="en-US" sz="2000">
                <a:latin typeface="Times New Roman" pitchFamily="18" charset="0"/>
                <a:cs typeface="Times New Roman" pitchFamily="18" charset="0"/>
              </a:rPr>
              <a:t>Cholesterol and triglycerides were measured with an automated clinical laboratory instrument (Model P Module, Roche Diagnostics)</a:t>
            </a:r>
          </a:p>
          <a:p>
            <a:pPr algn="ctr"/>
            <a:endParaRPr lang="en-US" sz="1400">
              <a:latin typeface="Times New Roman" pitchFamily="18" charset="0"/>
              <a:cs typeface="Times New Roman" pitchFamily="18" charset="0"/>
            </a:endParaRPr>
          </a:p>
          <a:p>
            <a:pPr algn="ctr"/>
            <a:r>
              <a:rPr lang="en-US" sz="2000">
                <a:latin typeface="Times New Roman" pitchFamily="18" charset="0"/>
                <a:cs typeface="Times New Roman" pitchFamily="18" charset="0"/>
              </a:rPr>
              <a:t>Total cholesterol was determined by enzymatic colorimetric assay using cholesterol esterase and cholesterol oxidase</a:t>
            </a:r>
          </a:p>
        </p:txBody>
      </p:sp>
      <p:sp>
        <p:nvSpPr>
          <p:cNvPr id="13" name="TextBox 12"/>
          <p:cNvSpPr txBox="1"/>
          <p:nvPr/>
        </p:nvSpPr>
        <p:spPr>
          <a:xfrm>
            <a:off x="1493838" y="379413"/>
            <a:ext cx="6156325" cy="1200150"/>
          </a:xfrm>
          <a:prstGeom prst="rect">
            <a:avLst/>
          </a:prstGeom>
          <a:noFill/>
        </p:spPr>
        <p:txBody>
          <a:bodyPr>
            <a:spAutoFit/>
          </a:bodyPr>
          <a:lstStyle/>
          <a:p>
            <a:pPr algn="ctr" fontAlgn="auto">
              <a:spcBef>
                <a:spcPts val="0"/>
              </a:spcBef>
              <a:spcAft>
                <a:spcPts val="0"/>
              </a:spcAft>
              <a:defRPr/>
            </a:pPr>
            <a:r>
              <a:rPr lang="en-US" sz="7200" b="1" dirty="0">
                <a:solidFill>
                  <a:schemeClr val="tx2">
                    <a:lumMod val="20000"/>
                    <a:lumOff val="80000"/>
                  </a:schemeClr>
                </a:solidFill>
                <a:latin typeface="Times New Roman" pitchFamily="18" charset="0"/>
                <a:cs typeface="Times New Roman" pitchFamily="18" charset="0"/>
              </a:rPr>
              <a:t>Methods</a:t>
            </a:r>
          </a:p>
        </p:txBody>
      </p:sp>
      <p:pic>
        <p:nvPicPr>
          <p:cNvPr id="73732" name="Picture 6" descr="Cholesterol.png"/>
          <p:cNvPicPr>
            <a:picLocks noChangeAspect="1"/>
          </p:cNvPicPr>
          <p:nvPr/>
        </p:nvPicPr>
        <p:blipFill>
          <a:blip r:embed="rId4"/>
          <a:srcRect/>
          <a:stretch>
            <a:fillRect/>
          </a:stretch>
        </p:blipFill>
        <p:spPr bwMode="auto">
          <a:xfrm>
            <a:off x="3730625" y="1804988"/>
            <a:ext cx="1233488" cy="1765300"/>
          </a:xfrm>
          <a:prstGeom prst="rect">
            <a:avLst/>
          </a:prstGeom>
          <a:noFill/>
          <a:ln w="9525">
            <a:noFill/>
            <a:miter lim="800000"/>
            <a:headEnd/>
            <a:tailEnd/>
          </a:ln>
        </p:spPr>
      </p:pic>
      <p:sp>
        <p:nvSpPr>
          <p:cNvPr id="73733" name="Rectangle 4"/>
          <p:cNvSpPr>
            <a:spLocks noChangeArrowheads="1"/>
          </p:cNvSpPr>
          <p:nvPr/>
        </p:nvSpPr>
        <p:spPr bwMode="auto">
          <a:xfrm>
            <a:off x="73025" y="6016625"/>
            <a:ext cx="8382000" cy="276225"/>
          </a:xfrm>
          <a:prstGeom prst="rect">
            <a:avLst/>
          </a:prstGeom>
          <a:noFill/>
          <a:ln w="9525">
            <a:noFill/>
            <a:miter lim="800000"/>
            <a:headEnd/>
            <a:tailEnd/>
          </a:ln>
        </p:spPr>
        <p:txBody>
          <a:bodyPr>
            <a:spAutoFit/>
          </a:bodyPr>
          <a:lstStyle/>
          <a:p>
            <a:r>
              <a:rPr lang="en-US" sz="1200" b="1">
                <a:latin typeface="Times New Roman" pitchFamily="18" charset="0"/>
                <a:cs typeface="Times New Roman" pitchFamily="18" charset="0"/>
              </a:rPr>
              <a:t>Cholesterol measured at </a:t>
            </a:r>
            <a:r>
              <a:rPr lang="en-US" sz="1200" b="1" i="1">
                <a:latin typeface="Times New Roman" pitchFamily="18" charset="0"/>
                <a:cs typeface="Times New Roman" pitchFamily="18" charset="0"/>
              </a:rPr>
              <a:t>Clinical Lab Partners </a:t>
            </a:r>
            <a:r>
              <a:rPr lang="en-US" sz="1200" b="1">
                <a:latin typeface="Times New Roman" pitchFamily="18" charset="0"/>
                <a:cs typeface="Times New Roman" pitchFamily="18" charset="0"/>
              </a:rPr>
              <a:t>in Hartford, CT </a:t>
            </a:r>
          </a:p>
        </p:txBody>
      </p:sp>
    </p:spTree>
  </p:cSld>
  <p:clrMapOvr>
    <a:masterClrMapping/>
  </p:clrMapOvr>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5777" name="Picture 4" descr="Blank Background Bandaid.jpg"/>
          <p:cNvPicPr>
            <a:picLocks noChangeAspect="1"/>
          </p:cNvPicPr>
          <p:nvPr/>
        </p:nvPicPr>
        <p:blipFill>
          <a:blip r:embed="rId3"/>
          <a:srcRect/>
          <a:stretch>
            <a:fillRect/>
          </a:stretch>
        </p:blipFill>
        <p:spPr bwMode="auto">
          <a:xfrm>
            <a:off x="6581775" y="0"/>
            <a:ext cx="2562225" cy="6858000"/>
          </a:xfrm>
          <a:prstGeom prst="rect">
            <a:avLst/>
          </a:prstGeom>
          <a:noFill/>
          <a:ln w="9525">
            <a:noFill/>
            <a:miter lim="800000"/>
            <a:headEnd/>
            <a:tailEnd/>
          </a:ln>
        </p:spPr>
      </p:pic>
      <p:sp>
        <p:nvSpPr>
          <p:cNvPr id="75778" name="TextBox 11"/>
          <p:cNvSpPr txBox="1">
            <a:spLocks noChangeArrowheads="1"/>
          </p:cNvSpPr>
          <p:nvPr/>
        </p:nvSpPr>
        <p:spPr bwMode="auto">
          <a:xfrm>
            <a:off x="1293813" y="3648075"/>
            <a:ext cx="6356350" cy="2430463"/>
          </a:xfrm>
          <a:prstGeom prst="rect">
            <a:avLst/>
          </a:prstGeom>
          <a:noFill/>
          <a:ln w="9525">
            <a:noFill/>
            <a:miter lim="800000"/>
            <a:headEnd/>
            <a:tailEnd/>
          </a:ln>
        </p:spPr>
        <p:txBody>
          <a:bodyPr>
            <a:spAutoFit/>
          </a:bodyPr>
          <a:lstStyle/>
          <a:p>
            <a:pPr algn="ctr"/>
            <a:r>
              <a:rPr lang="en-US" sz="2000">
                <a:latin typeface="Times New Roman" pitchFamily="18" charset="0"/>
                <a:cs typeface="Times New Roman" pitchFamily="18" charset="0"/>
              </a:rPr>
              <a:t>High density lipoprotein (HDL) cholesterol was determined by homogeneous enzymatic colorimetric assay</a:t>
            </a:r>
            <a:endParaRPr lang="en-US" sz="2000" b="1">
              <a:latin typeface="Times New Roman" pitchFamily="18" charset="0"/>
              <a:cs typeface="Times New Roman" pitchFamily="18" charset="0"/>
            </a:endParaRPr>
          </a:p>
          <a:p>
            <a:pPr algn="ctr"/>
            <a:endParaRPr lang="en-US" sz="1400">
              <a:latin typeface="Times New Roman" pitchFamily="18" charset="0"/>
              <a:cs typeface="Times New Roman" pitchFamily="18" charset="0"/>
            </a:endParaRPr>
          </a:p>
          <a:p>
            <a:pPr algn="ctr"/>
            <a:r>
              <a:rPr lang="en-US" sz="2000">
                <a:latin typeface="Times New Roman" pitchFamily="18" charset="0"/>
                <a:cs typeface="Times New Roman" pitchFamily="18" charset="0"/>
              </a:rPr>
              <a:t>Triglycerides determined by coupled enzymatic reaction</a:t>
            </a:r>
          </a:p>
          <a:p>
            <a:pPr algn="ctr"/>
            <a:endParaRPr lang="en-US" sz="1400">
              <a:latin typeface="Times New Roman" pitchFamily="18" charset="0"/>
              <a:cs typeface="Times New Roman" pitchFamily="18" charset="0"/>
            </a:endParaRPr>
          </a:p>
          <a:p>
            <a:pPr algn="ctr"/>
            <a:r>
              <a:rPr lang="en-US" sz="2000">
                <a:latin typeface="Times New Roman" pitchFamily="18" charset="0"/>
                <a:cs typeface="Times New Roman" pitchFamily="18" charset="0"/>
              </a:rPr>
              <a:t>Low density lipoprotein (LDL) cholesterol calculated using the Friedwald equation</a:t>
            </a:r>
            <a:endParaRPr lang="en-US" sz="2000" b="1">
              <a:latin typeface="Times New Roman" pitchFamily="18" charset="0"/>
              <a:cs typeface="Times New Roman" pitchFamily="18" charset="0"/>
            </a:endParaRPr>
          </a:p>
          <a:p>
            <a:pPr algn="ctr"/>
            <a:endParaRPr lang="en-US" sz="2000">
              <a:latin typeface="Times New Roman" pitchFamily="18" charset="0"/>
              <a:cs typeface="Times New Roman" pitchFamily="18" charset="0"/>
            </a:endParaRPr>
          </a:p>
        </p:txBody>
      </p:sp>
      <p:sp>
        <p:nvSpPr>
          <p:cNvPr id="13" name="TextBox 12"/>
          <p:cNvSpPr txBox="1"/>
          <p:nvPr/>
        </p:nvSpPr>
        <p:spPr>
          <a:xfrm>
            <a:off x="1493838" y="379413"/>
            <a:ext cx="6156325" cy="1200150"/>
          </a:xfrm>
          <a:prstGeom prst="rect">
            <a:avLst/>
          </a:prstGeom>
          <a:noFill/>
        </p:spPr>
        <p:txBody>
          <a:bodyPr>
            <a:spAutoFit/>
          </a:bodyPr>
          <a:lstStyle/>
          <a:p>
            <a:pPr algn="ctr" fontAlgn="auto">
              <a:spcBef>
                <a:spcPts val="0"/>
              </a:spcBef>
              <a:spcAft>
                <a:spcPts val="0"/>
              </a:spcAft>
              <a:defRPr/>
            </a:pPr>
            <a:r>
              <a:rPr lang="en-US" sz="7200" b="1" dirty="0">
                <a:solidFill>
                  <a:schemeClr val="tx2">
                    <a:lumMod val="20000"/>
                    <a:lumOff val="80000"/>
                  </a:schemeClr>
                </a:solidFill>
                <a:latin typeface="Times New Roman" pitchFamily="18" charset="0"/>
                <a:cs typeface="Times New Roman" pitchFamily="18" charset="0"/>
              </a:rPr>
              <a:t>Methods</a:t>
            </a:r>
          </a:p>
        </p:txBody>
      </p:sp>
      <p:pic>
        <p:nvPicPr>
          <p:cNvPr id="75780" name="Picture 6" descr="Cholesterol.png"/>
          <p:cNvPicPr>
            <a:picLocks noChangeAspect="1"/>
          </p:cNvPicPr>
          <p:nvPr/>
        </p:nvPicPr>
        <p:blipFill>
          <a:blip r:embed="rId4"/>
          <a:srcRect/>
          <a:stretch>
            <a:fillRect/>
          </a:stretch>
        </p:blipFill>
        <p:spPr bwMode="auto">
          <a:xfrm>
            <a:off x="3730625" y="1804988"/>
            <a:ext cx="1233488" cy="1765300"/>
          </a:xfrm>
          <a:prstGeom prst="rect">
            <a:avLst/>
          </a:prstGeom>
          <a:noFill/>
          <a:ln w="9525">
            <a:noFill/>
            <a:miter lim="800000"/>
            <a:headEnd/>
            <a:tailEnd/>
          </a:ln>
        </p:spPr>
      </p:pic>
      <p:sp>
        <p:nvSpPr>
          <p:cNvPr id="75781" name="Rectangle 4"/>
          <p:cNvSpPr>
            <a:spLocks noChangeArrowheads="1"/>
          </p:cNvSpPr>
          <p:nvPr/>
        </p:nvSpPr>
        <p:spPr bwMode="auto">
          <a:xfrm>
            <a:off x="73025" y="6016625"/>
            <a:ext cx="8382000" cy="276225"/>
          </a:xfrm>
          <a:prstGeom prst="rect">
            <a:avLst/>
          </a:prstGeom>
          <a:noFill/>
          <a:ln w="9525">
            <a:noFill/>
            <a:miter lim="800000"/>
            <a:headEnd/>
            <a:tailEnd/>
          </a:ln>
        </p:spPr>
        <p:txBody>
          <a:bodyPr>
            <a:spAutoFit/>
          </a:bodyPr>
          <a:lstStyle/>
          <a:p>
            <a:r>
              <a:rPr lang="en-US" sz="1200">
                <a:latin typeface="Times New Roman" pitchFamily="18" charset="0"/>
                <a:cs typeface="Times New Roman" pitchFamily="18" charset="0"/>
              </a:rPr>
              <a:t>Cholesterol measured at </a:t>
            </a:r>
            <a:r>
              <a:rPr lang="en-US" sz="1200" i="1">
                <a:latin typeface="Times New Roman" pitchFamily="18" charset="0"/>
                <a:cs typeface="Times New Roman" pitchFamily="18" charset="0"/>
              </a:rPr>
              <a:t>Clinical Lab Partners </a:t>
            </a:r>
            <a:r>
              <a:rPr lang="en-US" sz="1200">
                <a:latin typeface="Times New Roman" pitchFamily="18" charset="0"/>
                <a:cs typeface="Times New Roman" pitchFamily="18" charset="0"/>
              </a:rPr>
              <a:t>in Hartford, CT </a:t>
            </a:r>
          </a:p>
        </p:txBody>
      </p:sp>
    </p:spTree>
  </p:cSld>
  <p:clrMapOvr>
    <a:masterClrMapping/>
  </p:clrMapOvr>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7825" name="Picture 4" descr="Blank Background Bandaid.jpg"/>
          <p:cNvPicPr>
            <a:picLocks noChangeAspect="1"/>
          </p:cNvPicPr>
          <p:nvPr/>
        </p:nvPicPr>
        <p:blipFill>
          <a:blip r:embed="rId3"/>
          <a:srcRect/>
          <a:stretch>
            <a:fillRect/>
          </a:stretch>
        </p:blipFill>
        <p:spPr bwMode="auto">
          <a:xfrm>
            <a:off x="6581775" y="0"/>
            <a:ext cx="2562225" cy="6858000"/>
          </a:xfrm>
          <a:prstGeom prst="rect">
            <a:avLst/>
          </a:prstGeom>
          <a:noFill/>
          <a:ln w="9525">
            <a:noFill/>
            <a:miter lim="800000"/>
            <a:headEnd/>
            <a:tailEnd/>
          </a:ln>
        </p:spPr>
      </p:pic>
      <p:sp>
        <p:nvSpPr>
          <p:cNvPr id="13" name="TextBox 12"/>
          <p:cNvSpPr txBox="1"/>
          <p:nvPr/>
        </p:nvSpPr>
        <p:spPr>
          <a:xfrm>
            <a:off x="1493838" y="379413"/>
            <a:ext cx="6156325" cy="1200150"/>
          </a:xfrm>
          <a:prstGeom prst="rect">
            <a:avLst/>
          </a:prstGeom>
          <a:noFill/>
        </p:spPr>
        <p:txBody>
          <a:bodyPr>
            <a:spAutoFit/>
          </a:bodyPr>
          <a:lstStyle/>
          <a:p>
            <a:pPr algn="ctr" fontAlgn="auto">
              <a:spcBef>
                <a:spcPts val="0"/>
              </a:spcBef>
              <a:spcAft>
                <a:spcPts val="0"/>
              </a:spcAft>
              <a:defRPr/>
            </a:pPr>
            <a:r>
              <a:rPr lang="en-US" sz="7200" b="1" dirty="0">
                <a:solidFill>
                  <a:schemeClr val="tx2">
                    <a:lumMod val="20000"/>
                    <a:lumOff val="80000"/>
                  </a:schemeClr>
                </a:solidFill>
                <a:latin typeface="Times New Roman" pitchFamily="18" charset="0"/>
                <a:cs typeface="Times New Roman" pitchFamily="18" charset="0"/>
              </a:rPr>
              <a:t>Methods</a:t>
            </a:r>
          </a:p>
        </p:txBody>
      </p:sp>
      <p:sp>
        <p:nvSpPr>
          <p:cNvPr id="77827" name="Rectangle 4"/>
          <p:cNvSpPr>
            <a:spLocks noChangeArrowheads="1"/>
          </p:cNvSpPr>
          <p:nvPr/>
        </p:nvSpPr>
        <p:spPr bwMode="auto">
          <a:xfrm>
            <a:off x="73025" y="6016625"/>
            <a:ext cx="8382000" cy="276225"/>
          </a:xfrm>
          <a:prstGeom prst="rect">
            <a:avLst/>
          </a:prstGeom>
          <a:noFill/>
          <a:ln w="9525">
            <a:noFill/>
            <a:miter lim="800000"/>
            <a:headEnd/>
            <a:tailEnd/>
          </a:ln>
        </p:spPr>
        <p:txBody>
          <a:bodyPr>
            <a:spAutoFit/>
          </a:bodyPr>
          <a:lstStyle/>
          <a:p>
            <a:r>
              <a:rPr lang="en-US" sz="1200" b="1">
                <a:latin typeface="Times New Roman" pitchFamily="18" charset="0"/>
                <a:cs typeface="Times New Roman" pitchFamily="18" charset="0"/>
              </a:rPr>
              <a:t>1. </a:t>
            </a:r>
            <a:r>
              <a:rPr lang="en-US" sz="1200">
                <a:latin typeface="Times New Roman" pitchFamily="18" charset="0"/>
                <a:cs typeface="Times New Roman" pitchFamily="18" charset="0"/>
              </a:rPr>
              <a:t>Dupuy, 1984  </a:t>
            </a:r>
            <a:r>
              <a:rPr lang="en-US" sz="1200" b="1">
                <a:latin typeface="Times New Roman" pitchFamily="18" charset="0"/>
                <a:cs typeface="Times New Roman" pitchFamily="18" charset="0"/>
              </a:rPr>
              <a:t>2. </a:t>
            </a:r>
            <a:r>
              <a:rPr lang="en-US" sz="1200">
                <a:latin typeface="Times New Roman" pitchFamily="18" charset="0"/>
                <a:cs typeface="Times New Roman" pitchFamily="18" charset="0"/>
              </a:rPr>
              <a:t>Chassany et al., 2004</a:t>
            </a:r>
            <a:endParaRPr lang="en-US" sz="1200">
              <a:latin typeface="Calibri" pitchFamily="34" charset="0"/>
            </a:endParaRPr>
          </a:p>
        </p:txBody>
      </p:sp>
      <p:sp>
        <p:nvSpPr>
          <p:cNvPr id="77828" name="TextBox 5"/>
          <p:cNvSpPr txBox="1">
            <a:spLocks noChangeArrowheads="1"/>
          </p:cNvSpPr>
          <p:nvPr/>
        </p:nvSpPr>
        <p:spPr bwMode="auto">
          <a:xfrm>
            <a:off x="641350" y="1731963"/>
            <a:ext cx="7861300" cy="3878262"/>
          </a:xfrm>
          <a:prstGeom prst="rect">
            <a:avLst/>
          </a:prstGeom>
          <a:noFill/>
          <a:ln w="9525">
            <a:noFill/>
            <a:miter lim="800000"/>
            <a:headEnd/>
            <a:tailEnd/>
          </a:ln>
        </p:spPr>
        <p:txBody>
          <a:bodyPr>
            <a:spAutoFit/>
          </a:bodyPr>
          <a:lstStyle/>
          <a:p>
            <a:pPr algn="ctr"/>
            <a:r>
              <a:rPr lang="en-US" sz="4000" b="1" i="1">
                <a:latin typeface="Times New Roman" pitchFamily="18" charset="0"/>
                <a:cs typeface="Times New Roman" pitchFamily="18" charset="0"/>
              </a:rPr>
              <a:t>Psychological General</a:t>
            </a:r>
          </a:p>
          <a:p>
            <a:pPr algn="ctr"/>
            <a:r>
              <a:rPr lang="en-US" sz="4000" b="1" i="1">
                <a:latin typeface="Times New Roman" pitchFamily="18" charset="0"/>
                <a:cs typeface="Times New Roman" pitchFamily="18" charset="0"/>
              </a:rPr>
              <a:t>Well Being Index</a:t>
            </a:r>
            <a:endParaRPr lang="en-US" sz="4000" b="1">
              <a:latin typeface="Times New Roman" pitchFamily="18" charset="0"/>
              <a:cs typeface="Times New Roman" pitchFamily="18" charset="0"/>
            </a:endParaRPr>
          </a:p>
          <a:p>
            <a:endParaRPr lang="en-US" sz="1000">
              <a:latin typeface="Times New Roman" pitchFamily="18" charset="0"/>
              <a:cs typeface="Times New Roman" pitchFamily="18" charset="0"/>
            </a:endParaRPr>
          </a:p>
          <a:p>
            <a:endParaRPr lang="en-US">
              <a:latin typeface="Times New Roman" pitchFamily="18" charset="0"/>
              <a:cs typeface="Times New Roman" pitchFamily="18" charset="0"/>
            </a:endParaRPr>
          </a:p>
          <a:p>
            <a:r>
              <a:rPr lang="en-US" b="1">
                <a:latin typeface="Times New Roman" pitchFamily="18" charset="0"/>
                <a:cs typeface="Times New Roman" pitchFamily="18" charset="0"/>
              </a:rPr>
              <a:t>22-question multiple choice assessment of one’s general wellbeing</a:t>
            </a:r>
            <a:r>
              <a:rPr lang="en-US" b="1" baseline="30000">
                <a:latin typeface="Times New Roman" pitchFamily="18" charset="0"/>
                <a:cs typeface="Times New Roman" pitchFamily="18" charset="0"/>
              </a:rPr>
              <a:t>1</a:t>
            </a:r>
            <a:endParaRPr lang="en-US" sz="500" b="1">
              <a:latin typeface="Times New Roman" pitchFamily="18" charset="0"/>
              <a:cs typeface="Times New Roman" pitchFamily="18" charset="0"/>
            </a:endParaRPr>
          </a:p>
          <a:p>
            <a:endParaRPr lang="en-US" sz="1400" b="1">
              <a:latin typeface="Times New Roman" pitchFamily="18" charset="0"/>
              <a:cs typeface="Times New Roman" pitchFamily="18" charset="0"/>
            </a:endParaRPr>
          </a:p>
          <a:p>
            <a:endParaRPr lang="en-US" sz="1000" b="1">
              <a:latin typeface="Times New Roman" pitchFamily="18" charset="0"/>
              <a:cs typeface="Times New Roman" pitchFamily="18" charset="0"/>
            </a:endParaRPr>
          </a:p>
          <a:p>
            <a:r>
              <a:rPr lang="en-US" b="1">
                <a:latin typeface="Times New Roman" pitchFamily="18" charset="0"/>
                <a:cs typeface="Times New Roman" pitchFamily="18" charset="0"/>
              </a:rPr>
              <a:t>Composite score categories based on PGWBI User Manual</a:t>
            </a:r>
            <a:r>
              <a:rPr lang="en-US" b="1" baseline="30000">
                <a:latin typeface="Times New Roman" pitchFamily="18" charset="0"/>
                <a:cs typeface="Times New Roman" pitchFamily="18" charset="0"/>
              </a:rPr>
              <a:t>2</a:t>
            </a:r>
            <a:r>
              <a:rPr lang="en-US" b="1">
                <a:latin typeface="Times New Roman" pitchFamily="18" charset="0"/>
                <a:cs typeface="Times New Roman" pitchFamily="18" charset="0"/>
              </a:rPr>
              <a:t>:</a:t>
            </a:r>
          </a:p>
          <a:p>
            <a:endParaRPr lang="en-US" sz="1000">
              <a:latin typeface="Times New Roman" pitchFamily="18" charset="0"/>
              <a:cs typeface="Times New Roman" pitchFamily="18" charset="0"/>
            </a:endParaRPr>
          </a:p>
          <a:p>
            <a:endParaRPr lang="en-US" sz="1000">
              <a:latin typeface="Times New Roman" pitchFamily="18" charset="0"/>
              <a:cs typeface="Times New Roman" pitchFamily="18" charset="0"/>
            </a:endParaRPr>
          </a:p>
          <a:p>
            <a:pPr>
              <a:buFont typeface="Arial" charset="0"/>
              <a:buChar char="•"/>
            </a:pPr>
            <a:r>
              <a:rPr lang="en-US" b="1">
                <a:latin typeface="Times New Roman" pitchFamily="18" charset="0"/>
                <a:cs typeface="Times New Roman" pitchFamily="18" charset="0"/>
              </a:rPr>
              <a:t>	0-60:</a:t>
            </a:r>
            <a:r>
              <a:rPr lang="en-US">
                <a:latin typeface="Times New Roman" pitchFamily="18" charset="0"/>
                <a:cs typeface="Times New Roman" pitchFamily="18" charset="0"/>
              </a:rPr>
              <a:t>	Severe psychological distress</a:t>
            </a:r>
          </a:p>
          <a:p>
            <a:pPr>
              <a:buFont typeface="Arial" charset="0"/>
              <a:buChar char="•"/>
            </a:pPr>
            <a:r>
              <a:rPr lang="en-US" b="1">
                <a:latin typeface="Times New Roman" pitchFamily="18" charset="0"/>
                <a:cs typeface="Times New Roman" pitchFamily="18" charset="0"/>
              </a:rPr>
              <a:t>	61-72:</a:t>
            </a:r>
            <a:r>
              <a:rPr lang="en-US">
                <a:latin typeface="Times New Roman" pitchFamily="18" charset="0"/>
                <a:cs typeface="Times New Roman" pitchFamily="18" charset="0"/>
              </a:rPr>
              <a:t>  	Moderate psychological distress</a:t>
            </a:r>
          </a:p>
          <a:p>
            <a:pPr>
              <a:buFont typeface="Arial" charset="0"/>
              <a:buChar char="•"/>
            </a:pPr>
            <a:r>
              <a:rPr lang="en-US" b="1">
                <a:latin typeface="Times New Roman" pitchFamily="18" charset="0"/>
                <a:cs typeface="Times New Roman" pitchFamily="18" charset="0"/>
              </a:rPr>
              <a:t>	73-110:  	</a:t>
            </a:r>
            <a:r>
              <a:rPr lang="en-US">
                <a:latin typeface="Times New Roman" pitchFamily="18" charset="0"/>
                <a:cs typeface="Times New Roman" pitchFamily="18" charset="0"/>
              </a:rPr>
              <a:t>Positive wellbeing</a:t>
            </a:r>
          </a:p>
        </p:txBody>
      </p:sp>
    </p:spTree>
  </p:cSld>
  <p:clrMapOvr>
    <a:masterClrMapping/>
  </p:clrMapOvr>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9873" name="Picture 4" descr="Blank Background Bandaid.jpg"/>
          <p:cNvPicPr>
            <a:picLocks noChangeAspect="1"/>
          </p:cNvPicPr>
          <p:nvPr/>
        </p:nvPicPr>
        <p:blipFill>
          <a:blip r:embed="rId3"/>
          <a:srcRect/>
          <a:stretch>
            <a:fillRect/>
          </a:stretch>
        </p:blipFill>
        <p:spPr bwMode="auto">
          <a:xfrm>
            <a:off x="6581775" y="0"/>
            <a:ext cx="2562225" cy="6858000"/>
          </a:xfrm>
          <a:prstGeom prst="rect">
            <a:avLst/>
          </a:prstGeom>
          <a:noFill/>
          <a:ln w="9525">
            <a:noFill/>
            <a:miter lim="800000"/>
            <a:headEnd/>
            <a:tailEnd/>
          </a:ln>
        </p:spPr>
      </p:pic>
      <p:sp>
        <p:nvSpPr>
          <p:cNvPr id="13" name="TextBox 12"/>
          <p:cNvSpPr txBox="1"/>
          <p:nvPr/>
        </p:nvSpPr>
        <p:spPr>
          <a:xfrm>
            <a:off x="1493838" y="379413"/>
            <a:ext cx="6156325" cy="1200150"/>
          </a:xfrm>
          <a:prstGeom prst="rect">
            <a:avLst/>
          </a:prstGeom>
          <a:noFill/>
        </p:spPr>
        <p:txBody>
          <a:bodyPr>
            <a:spAutoFit/>
          </a:bodyPr>
          <a:lstStyle/>
          <a:p>
            <a:pPr algn="ctr" fontAlgn="auto">
              <a:spcBef>
                <a:spcPts val="0"/>
              </a:spcBef>
              <a:spcAft>
                <a:spcPts val="0"/>
              </a:spcAft>
              <a:defRPr/>
            </a:pPr>
            <a:r>
              <a:rPr lang="en-US" sz="7200" b="1" dirty="0">
                <a:solidFill>
                  <a:schemeClr val="tx2">
                    <a:lumMod val="20000"/>
                    <a:lumOff val="80000"/>
                  </a:schemeClr>
                </a:solidFill>
                <a:latin typeface="Times New Roman" pitchFamily="18" charset="0"/>
                <a:cs typeface="Times New Roman" pitchFamily="18" charset="0"/>
              </a:rPr>
              <a:t>Methods</a:t>
            </a:r>
          </a:p>
        </p:txBody>
      </p:sp>
      <p:sp>
        <p:nvSpPr>
          <p:cNvPr id="79875" name="Rectangle 4"/>
          <p:cNvSpPr>
            <a:spLocks noChangeArrowheads="1"/>
          </p:cNvSpPr>
          <p:nvPr/>
        </p:nvSpPr>
        <p:spPr bwMode="auto">
          <a:xfrm>
            <a:off x="73025" y="6016625"/>
            <a:ext cx="8382000" cy="276225"/>
          </a:xfrm>
          <a:prstGeom prst="rect">
            <a:avLst/>
          </a:prstGeom>
          <a:noFill/>
          <a:ln w="9525">
            <a:noFill/>
            <a:miter lim="800000"/>
            <a:headEnd/>
            <a:tailEnd/>
          </a:ln>
        </p:spPr>
        <p:txBody>
          <a:bodyPr>
            <a:spAutoFit/>
          </a:bodyPr>
          <a:lstStyle/>
          <a:p>
            <a:r>
              <a:rPr lang="en-US" sz="1200" b="1">
                <a:latin typeface="Times New Roman" pitchFamily="18" charset="0"/>
                <a:cs typeface="Times New Roman" pitchFamily="18" charset="0"/>
              </a:rPr>
              <a:t>1. </a:t>
            </a:r>
            <a:r>
              <a:rPr lang="en-US" sz="1200">
                <a:latin typeface="Times New Roman" pitchFamily="18" charset="0"/>
                <a:cs typeface="Times New Roman" pitchFamily="18" charset="0"/>
              </a:rPr>
              <a:t>Dupuy, 1984  </a:t>
            </a:r>
            <a:r>
              <a:rPr lang="en-US" sz="1200" b="1">
                <a:latin typeface="Times New Roman" pitchFamily="18" charset="0"/>
                <a:cs typeface="Times New Roman" pitchFamily="18" charset="0"/>
              </a:rPr>
              <a:t>2. </a:t>
            </a:r>
            <a:r>
              <a:rPr lang="en-US" sz="1200">
                <a:latin typeface="Times New Roman" pitchFamily="18" charset="0"/>
                <a:cs typeface="Times New Roman" pitchFamily="18" charset="0"/>
              </a:rPr>
              <a:t>Chassany et al., 2004</a:t>
            </a:r>
            <a:endParaRPr lang="en-US" sz="1200">
              <a:latin typeface="Calibri" pitchFamily="34" charset="0"/>
            </a:endParaRPr>
          </a:p>
        </p:txBody>
      </p:sp>
      <p:sp>
        <p:nvSpPr>
          <p:cNvPr id="79876" name="TextBox 5"/>
          <p:cNvSpPr txBox="1">
            <a:spLocks noChangeArrowheads="1"/>
          </p:cNvSpPr>
          <p:nvPr/>
        </p:nvSpPr>
        <p:spPr bwMode="auto">
          <a:xfrm>
            <a:off x="641350" y="1731963"/>
            <a:ext cx="7861300" cy="3816350"/>
          </a:xfrm>
          <a:prstGeom prst="rect">
            <a:avLst/>
          </a:prstGeom>
          <a:noFill/>
          <a:ln w="9525">
            <a:noFill/>
            <a:miter lim="800000"/>
            <a:headEnd/>
            <a:tailEnd/>
          </a:ln>
        </p:spPr>
        <p:txBody>
          <a:bodyPr>
            <a:spAutoFit/>
          </a:bodyPr>
          <a:lstStyle/>
          <a:p>
            <a:pPr algn="ctr"/>
            <a:r>
              <a:rPr lang="en-US" sz="4000" b="1" i="1">
                <a:latin typeface="Times New Roman" pitchFamily="18" charset="0"/>
                <a:cs typeface="Times New Roman" pitchFamily="18" charset="0"/>
              </a:rPr>
              <a:t>Psychological General</a:t>
            </a:r>
          </a:p>
          <a:p>
            <a:pPr algn="ctr"/>
            <a:r>
              <a:rPr lang="en-US" sz="4000" b="1" i="1">
                <a:latin typeface="Times New Roman" pitchFamily="18" charset="0"/>
                <a:cs typeface="Times New Roman" pitchFamily="18" charset="0"/>
              </a:rPr>
              <a:t>Well Being Index</a:t>
            </a:r>
            <a:endParaRPr lang="en-US" sz="4000" b="1">
              <a:latin typeface="Times New Roman" pitchFamily="18" charset="0"/>
              <a:cs typeface="Times New Roman" pitchFamily="18" charset="0"/>
            </a:endParaRPr>
          </a:p>
          <a:p>
            <a:endParaRPr lang="en-US" sz="1000">
              <a:latin typeface="Times New Roman" pitchFamily="18" charset="0"/>
              <a:cs typeface="Times New Roman" pitchFamily="18" charset="0"/>
            </a:endParaRPr>
          </a:p>
          <a:p>
            <a:endParaRPr lang="en-US">
              <a:latin typeface="Times New Roman" pitchFamily="18" charset="0"/>
              <a:cs typeface="Times New Roman" pitchFamily="18" charset="0"/>
            </a:endParaRPr>
          </a:p>
          <a:p>
            <a:r>
              <a:rPr lang="en-US" b="1">
                <a:latin typeface="Times New Roman" pitchFamily="18" charset="0"/>
                <a:cs typeface="Times New Roman" pitchFamily="18" charset="0"/>
              </a:rPr>
              <a:t>22-question multiple choice assessment of one’s general wellbeing</a:t>
            </a:r>
            <a:r>
              <a:rPr lang="en-US" b="1" baseline="30000">
                <a:latin typeface="Times New Roman" pitchFamily="18" charset="0"/>
                <a:cs typeface="Times New Roman" pitchFamily="18" charset="0"/>
              </a:rPr>
              <a:t>1</a:t>
            </a:r>
            <a:endParaRPr lang="en-US" sz="500" b="1">
              <a:latin typeface="Times New Roman" pitchFamily="18" charset="0"/>
              <a:cs typeface="Times New Roman" pitchFamily="18" charset="0"/>
            </a:endParaRPr>
          </a:p>
          <a:p>
            <a:endParaRPr lang="en-US" sz="1400" b="1">
              <a:latin typeface="Times New Roman" pitchFamily="18" charset="0"/>
              <a:cs typeface="Times New Roman" pitchFamily="18" charset="0"/>
            </a:endParaRPr>
          </a:p>
          <a:p>
            <a:endParaRPr lang="en-US" sz="1000" b="1">
              <a:latin typeface="Times New Roman" pitchFamily="18" charset="0"/>
              <a:cs typeface="Times New Roman" pitchFamily="18" charset="0"/>
            </a:endParaRPr>
          </a:p>
          <a:p>
            <a:r>
              <a:rPr lang="en-US" b="1">
                <a:latin typeface="Times New Roman" pitchFamily="18" charset="0"/>
                <a:cs typeface="Times New Roman" pitchFamily="18" charset="0"/>
              </a:rPr>
              <a:t>Composite score categories based on PGWBI User Manual</a:t>
            </a:r>
            <a:r>
              <a:rPr lang="en-US" b="1" baseline="30000">
                <a:latin typeface="Times New Roman" pitchFamily="18" charset="0"/>
                <a:cs typeface="Times New Roman" pitchFamily="18" charset="0"/>
              </a:rPr>
              <a:t>2</a:t>
            </a:r>
            <a:r>
              <a:rPr lang="en-US" b="1">
                <a:latin typeface="Times New Roman" pitchFamily="18" charset="0"/>
                <a:cs typeface="Times New Roman" pitchFamily="18" charset="0"/>
              </a:rPr>
              <a:t>:</a:t>
            </a:r>
          </a:p>
          <a:p>
            <a:endParaRPr lang="en-US" sz="1000">
              <a:latin typeface="Times New Roman" pitchFamily="18" charset="0"/>
              <a:cs typeface="Times New Roman" pitchFamily="18" charset="0"/>
            </a:endParaRPr>
          </a:p>
          <a:p>
            <a:endParaRPr lang="en-US" sz="1000">
              <a:latin typeface="Times New Roman" pitchFamily="18" charset="0"/>
              <a:cs typeface="Times New Roman" pitchFamily="18" charset="0"/>
            </a:endParaRPr>
          </a:p>
          <a:p>
            <a:pPr>
              <a:buFont typeface="Arial" charset="0"/>
              <a:buChar char="•"/>
            </a:pPr>
            <a:r>
              <a:rPr lang="en-US" b="1">
                <a:latin typeface="Times New Roman" pitchFamily="18" charset="0"/>
                <a:cs typeface="Times New Roman" pitchFamily="18" charset="0"/>
              </a:rPr>
              <a:t>	0-60:</a:t>
            </a:r>
            <a:r>
              <a:rPr lang="en-US">
                <a:latin typeface="Times New Roman" pitchFamily="18" charset="0"/>
                <a:cs typeface="Times New Roman" pitchFamily="18" charset="0"/>
              </a:rPr>
              <a:t>	Severe psychological distress</a:t>
            </a:r>
          </a:p>
          <a:p>
            <a:pPr>
              <a:buFont typeface="Arial" charset="0"/>
              <a:buChar char="•"/>
            </a:pPr>
            <a:r>
              <a:rPr lang="en-US" b="1">
                <a:latin typeface="Times New Roman" pitchFamily="18" charset="0"/>
                <a:cs typeface="Times New Roman" pitchFamily="18" charset="0"/>
              </a:rPr>
              <a:t>	61-72:</a:t>
            </a:r>
            <a:r>
              <a:rPr lang="en-US">
                <a:latin typeface="Times New Roman" pitchFamily="18" charset="0"/>
                <a:cs typeface="Times New Roman" pitchFamily="18" charset="0"/>
              </a:rPr>
              <a:t>  	Moderate psychological distress</a:t>
            </a:r>
          </a:p>
          <a:p>
            <a:pPr>
              <a:buFont typeface="Arial" charset="0"/>
              <a:buChar char="•"/>
            </a:pPr>
            <a:r>
              <a:rPr lang="en-US" b="1">
                <a:latin typeface="Times New Roman" pitchFamily="18" charset="0"/>
                <a:cs typeface="Times New Roman" pitchFamily="18" charset="0"/>
              </a:rPr>
              <a:t>	73-110:  	</a:t>
            </a:r>
            <a:r>
              <a:rPr lang="en-US">
                <a:latin typeface="Times New Roman" pitchFamily="18" charset="0"/>
                <a:cs typeface="Times New Roman" pitchFamily="18" charset="0"/>
              </a:rPr>
              <a:t>Positive wellbeing</a:t>
            </a:r>
          </a:p>
        </p:txBody>
      </p:sp>
      <p:sp>
        <p:nvSpPr>
          <p:cNvPr id="79877" name="TextBox 7"/>
          <p:cNvSpPr txBox="1">
            <a:spLocks noChangeArrowheads="1"/>
          </p:cNvSpPr>
          <p:nvPr/>
        </p:nvSpPr>
        <p:spPr bwMode="auto">
          <a:xfrm>
            <a:off x="6049963" y="4905375"/>
            <a:ext cx="2947987" cy="585788"/>
          </a:xfrm>
          <a:prstGeom prst="rect">
            <a:avLst/>
          </a:prstGeom>
          <a:noFill/>
          <a:ln w="9525">
            <a:noFill/>
            <a:miter lim="800000"/>
            <a:headEnd/>
            <a:tailEnd/>
          </a:ln>
        </p:spPr>
        <p:txBody>
          <a:bodyPr>
            <a:spAutoFit/>
          </a:bodyPr>
          <a:lstStyle/>
          <a:p>
            <a:r>
              <a:rPr lang="en-US" sz="1400" b="1" i="1">
                <a:latin typeface="Times New Roman" pitchFamily="18" charset="0"/>
                <a:cs typeface="Times New Roman" pitchFamily="18" charset="0"/>
              </a:rPr>
              <a:t>Higher numbers are more desirable</a:t>
            </a:r>
          </a:p>
          <a:p>
            <a:endParaRPr lang="en-US">
              <a:latin typeface="Calibri" pitchFamily="34" charset="0"/>
            </a:endParaRPr>
          </a:p>
        </p:txBody>
      </p:sp>
      <p:cxnSp>
        <p:nvCxnSpPr>
          <p:cNvPr id="9" name="Straight Arrow Connector 8"/>
          <p:cNvCxnSpPr/>
          <p:nvPr/>
        </p:nvCxnSpPr>
        <p:spPr>
          <a:xfrm flipH="1">
            <a:off x="5243513" y="5059363"/>
            <a:ext cx="728662" cy="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Tree>
  </p:cSld>
  <p:clrMapOvr>
    <a:masterClrMapping/>
  </p:clrMapOvr>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1" name="TextBox 11"/>
          <p:cNvSpPr txBox="1">
            <a:spLocks noChangeArrowheads="1"/>
          </p:cNvSpPr>
          <p:nvPr/>
        </p:nvSpPr>
        <p:spPr bwMode="auto">
          <a:xfrm>
            <a:off x="1196975" y="2519363"/>
            <a:ext cx="6457950" cy="1846262"/>
          </a:xfrm>
          <a:prstGeom prst="rect">
            <a:avLst/>
          </a:prstGeom>
          <a:noFill/>
          <a:ln w="9525">
            <a:noFill/>
            <a:miter lim="800000"/>
            <a:headEnd/>
            <a:tailEnd/>
          </a:ln>
        </p:spPr>
        <p:txBody>
          <a:bodyPr>
            <a:spAutoFit/>
          </a:bodyPr>
          <a:lstStyle/>
          <a:p>
            <a:pPr algn="ctr"/>
            <a:r>
              <a:rPr lang="en-US" sz="2000">
                <a:latin typeface="Times New Roman" pitchFamily="18" charset="0"/>
                <a:cs typeface="Times New Roman" pitchFamily="18" charset="0"/>
              </a:rPr>
              <a:t>Multivariate regression analyses tested the relationships among cardiometabolic risk factors and PGWBI</a:t>
            </a:r>
          </a:p>
          <a:p>
            <a:pPr algn="ctr"/>
            <a:endParaRPr lang="en-US" sz="2000">
              <a:latin typeface="Times New Roman" pitchFamily="18" charset="0"/>
              <a:cs typeface="Times New Roman" pitchFamily="18" charset="0"/>
            </a:endParaRPr>
          </a:p>
          <a:p>
            <a:pPr algn="ctr"/>
            <a:endParaRPr lang="en-US" sz="1400">
              <a:latin typeface="Times New Roman" pitchFamily="18" charset="0"/>
              <a:cs typeface="Times New Roman" pitchFamily="18" charset="0"/>
            </a:endParaRPr>
          </a:p>
          <a:p>
            <a:pPr algn="ctr"/>
            <a:r>
              <a:rPr lang="en-US" sz="2000">
                <a:latin typeface="Times New Roman" pitchFamily="18" charset="0"/>
                <a:cs typeface="Times New Roman" pitchFamily="18" charset="0"/>
              </a:rPr>
              <a:t>Due to significant gender effects, the results</a:t>
            </a:r>
          </a:p>
          <a:p>
            <a:pPr algn="ctr"/>
            <a:r>
              <a:rPr lang="en-US" sz="2000">
                <a:latin typeface="Times New Roman" pitchFamily="18" charset="0"/>
                <a:cs typeface="Times New Roman" pitchFamily="18" charset="0"/>
              </a:rPr>
              <a:t>are presented by gender</a:t>
            </a:r>
            <a:endParaRPr lang="en-US" sz="2000" b="1">
              <a:latin typeface="Times New Roman" pitchFamily="18" charset="0"/>
              <a:cs typeface="Times New Roman" pitchFamily="18" charset="0"/>
            </a:endParaRPr>
          </a:p>
        </p:txBody>
      </p:sp>
      <p:sp>
        <p:nvSpPr>
          <p:cNvPr id="13" name="TextBox 12"/>
          <p:cNvSpPr txBox="1"/>
          <p:nvPr/>
        </p:nvSpPr>
        <p:spPr>
          <a:xfrm>
            <a:off x="0" y="379413"/>
            <a:ext cx="9144000" cy="1200150"/>
          </a:xfrm>
          <a:prstGeom prst="rect">
            <a:avLst/>
          </a:prstGeom>
          <a:noFill/>
        </p:spPr>
        <p:txBody>
          <a:bodyPr>
            <a:spAutoFit/>
          </a:bodyPr>
          <a:lstStyle/>
          <a:p>
            <a:pPr algn="ctr" fontAlgn="auto">
              <a:spcBef>
                <a:spcPts val="0"/>
              </a:spcBef>
              <a:spcAft>
                <a:spcPts val="0"/>
              </a:spcAft>
              <a:defRPr/>
            </a:pPr>
            <a:r>
              <a:rPr lang="en-US" sz="7200" b="1" dirty="0">
                <a:solidFill>
                  <a:schemeClr val="tx2">
                    <a:lumMod val="20000"/>
                    <a:lumOff val="80000"/>
                  </a:schemeClr>
                </a:solidFill>
                <a:latin typeface="Times New Roman" pitchFamily="18" charset="0"/>
                <a:cs typeface="Times New Roman" pitchFamily="18" charset="0"/>
              </a:rPr>
              <a:t>Statistical Analyses</a:t>
            </a:r>
          </a:p>
        </p:txBody>
      </p:sp>
    </p:spTree>
  </p:cSld>
  <p:clrMapOvr>
    <a:masterClrMapping/>
  </p:clrMapOvr>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6017" name="Picture 4" descr="Blank Background Bandaid.jpg"/>
          <p:cNvPicPr>
            <a:picLocks noChangeAspect="1"/>
          </p:cNvPicPr>
          <p:nvPr/>
        </p:nvPicPr>
        <p:blipFill>
          <a:blip r:embed="rId3"/>
          <a:srcRect/>
          <a:stretch>
            <a:fillRect/>
          </a:stretch>
        </p:blipFill>
        <p:spPr bwMode="auto">
          <a:xfrm>
            <a:off x="6581775" y="0"/>
            <a:ext cx="2562225" cy="6858000"/>
          </a:xfrm>
          <a:prstGeom prst="rect">
            <a:avLst/>
          </a:prstGeom>
          <a:noFill/>
          <a:ln w="9525">
            <a:noFill/>
            <a:miter lim="800000"/>
            <a:headEnd/>
            <a:tailEnd/>
          </a:ln>
        </p:spPr>
      </p:pic>
      <p:pic>
        <p:nvPicPr>
          <p:cNvPr id="86018" name="Picture 2"/>
          <p:cNvPicPr>
            <a:picLocks noChangeAspect="1" noChangeArrowheads="1"/>
          </p:cNvPicPr>
          <p:nvPr/>
        </p:nvPicPr>
        <p:blipFill>
          <a:blip r:embed="rId4"/>
          <a:srcRect/>
          <a:stretch>
            <a:fillRect/>
          </a:stretch>
        </p:blipFill>
        <p:spPr bwMode="auto">
          <a:xfrm>
            <a:off x="0" y="0"/>
            <a:ext cx="9144000" cy="6353175"/>
          </a:xfrm>
          <a:prstGeom prst="rect">
            <a:avLst/>
          </a:prstGeom>
          <a:noFill/>
          <a:ln w="9525">
            <a:noFill/>
            <a:miter lim="800000"/>
            <a:headEnd/>
            <a:tailEnd/>
          </a:ln>
        </p:spPr>
      </p:pic>
      <p:sp>
        <p:nvSpPr>
          <p:cNvPr id="86020" name="TextBox 5"/>
          <p:cNvSpPr txBox="1">
            <a:spLocks noChangeArrowheads="1"/>
          </p:cNvSpPr>
          <p:nvPr/>
        </p:nvSpPr>
        <p:spPr bwMode="auto">
          <a:xfrm>
            <a:off x="1493838" y="379413"/>
            <a:ext cx="6156325" cy="1200150"/>
          </a:xfrm>
          <a:prstGeom prst="rect">
            <a:avLst/>
          </a:prstGeom>
          <a:noFill/>
          <a:ln w="9525">
            <a:noFill/>
            <a:miter lim="800000"/>
            <a:headEnd/>
            <a:tailEnd/>
          </a:ln>
        </p:spPr>
        <p:txBody>
          <a:bodyPr>
            <a:spAutoFit/>
          </a:bodyPr>
          <a:lstStyle/>
          <a:p>
            <a:pPr algn="ctr"/>
            <a:r>
              <a:rPr lang="en-US" sz="7200" b="1" dirty="0">
                <a:solidFill>
                  <a:srgbClr val="22397C"/>
                </a:solidFill>
                <a:latin typeface="Times New Roman" pitchFamily="18" charset="0"/>
                <a:cs typeface="Times New Roman" pitchFamily="18" charset="0"/>
              </a:rPr>
              <a:t>Results</a:t>
            </a:r>
          </a:p>
        </p:txBody>
      </p:sp>
      <p:sp>
        <p:nvSpPr>
          <p:cNvPr id="86021" name="TextBox 13"/>
          <p:cNvSpPr txBox="1">
            <a:spLocks noChangeArrowheads="1"/>
          </p:cNvSpPr>
          <p:nvPr/>
        </p:nvSpPr>
        <p:spPr bwMode="auto">
          <a:xfrm>
            <a:off x="3441700" y="1790700"/>
            <a:ext cx="5534025" cy="1107996"/>
          </a:xfrm>
          <a:prstGeom prst="rect">
            <a:avLst/>
          </a:prstGeom>
          <a:noFill/>
          <a:ln w="9525">
            <a:noFill/>
            <a:miter lim="800000"/>
            <a:headEnd/>
            <a:tailEnd/>
          </a:ln>
        </p:spPr>
        <p:txBody>
          <a:bodyPr wrap="square">
            <a:spAutoFit/>
          </a:bodyPr>
          <a:lstStyle/>
          <a:p>
            <a:pPr algn="r"/>
            <a:r>
              <a:rPr lang="en-US" sz="2200" dirty="0">
                <a:solidFill>
                  <a:srgbClr val="22397C"/>
                </a:solidFill>
                <a:latin typeface="Times New Roman" pitchFamily="18" charset="0"/>
                <a:cs typeface="Times New Roman" pitchFamily="18" charset="0"/>
              </a:rPr>
              <a:t>132 subjects had positive wellbeing (90%)</a:t>
            </a:r>
          </a:p>
          <a:p>
            <a:pPr algn="r"/>
            <a:r>
              <a:rPr lang="en-US" sz="2200" dirty="0">
                <a:solidFill>
                  <a:srgbClr val="22397C"/>
                </a:solidFill>
                <a:latin typeface="Times New Roman" pitchFamily="18" charset="0"/>
                <a:cs typeface="Times New Roman" pitchFamily="18" charset="0"/>
              </a:rPr>
              <a:t>11 subjects were under moderate distress</a:t>
            </a:r>
          </a:p>
          <a:p>
            <a:pPr algn="r"/>
            <a:r>
              <a:rPr lang="en-US" sz="2200" dirty="0">
                <a:solidFill>
                  <a:srgbClr val="22397C"/>
                </a:solidFill>
                <a:latin typeface="Times New Roman" pitchFamily="18" charset="0"/>
                <a:cs typeface="Times New Roman" pitchFamily="18" charset="0"/>
              </a:rPr>
              <a:t>4 subjects qualified as severely distressed</a:t>
            </a:r>
          </a:p>
        </p:txBody>
      </p:sp>
      <p:pic>
        <p:nvPicPr>
          <p:cNvPr id="7" name="Picture 6" descr="PieChart.jpg"/>
          <p:cNvPicPr>
            <a:picLocks noChangeAspect="1"/>
          </p:cNvPicPr>
          <p:nvPr/>
        </p:nvPicPr>
        <p:blipFill>
          <a:blip r:embed="rId5"/>
          <a:stretch>
            <a:fillRect/>
          </a:stretch>
        </p:blipFill>
        <p:spPr>
          <a:xfrm>
            <a:off x="4121388" y="3111501"/>
            <a:ext cx="4917837" cy="3094672"/>
          </a:xfrm>
          <a:prstGeom prst="rect">
            <a:avLst/>
          </a:prstGeom>
        </p:spPr>
      </p:pic>
      <p:pic>
        <p:nvPicPr>
          <p:cNvPr id="8" name="Picture 7" descr="chart3 copy.jpg"/>
          <p:cNvPicPr>
            <a:picLocks noChangeAspect="1"/>
          </p:cNvPicPr>
          <p:nvPr/>
        </p:nvPicPr>
        <p:blipFill>
          <a:blip r:embed="rId6"/>
          <a:stretch>
            <a:fillRect/>
          </a:stretch>
        </p:blipFill>
        <p:spPr>
          <a:xfrm>
            <a:off x="295260" y="1930400"/>
            <a:ext cx="3543183" cy="4237672"/>
          </a:xfrm>
          <a:prstGeom prst="rect">
            <a:avLst/>
          </a:prstGeom>
        </p:spPr>
      </p:pic>
    </p:spTree>
  </p:cSld>
  <p:clrMapOvr>
    <a:masterClrMapping/>
  </p:clrMapOvr>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Blank Background Bandaid.jpg"/>
          <p:cNvPicPr>
            <a:picLocks noChangeAspect="1"/>
          </p:cNvPicPr>
          <p:nvPr/>
        </p:nvPicPr>
        <p:blipFill>
          <a:blip r:embed="rId3"/>
          <a:stretch>
            <a:fillRect/>
          </a:stretch>
        </p:blipFill>
        <p:spPr>
          <a:xfrm>
            <a:off x="6581180" y="0"/>
            <a:ext cx="2562820" cy="6858000"/>
          </a:xfrm>
          <a:prstGeom prst="rect">
            <a:avLst/>
          </a:prstGeom>
        </p:spPr>
      </p:pic>
      <p:pic>
        <p:nvPicPr>
          <p:cNvPr id="1026" name="Picture 2"/>
          <p:cNvPicPr>
            <a:picLocks noChangeAspect="1" noChangeArrowheads="1"/>
          </p:cNvPicPr>
          <p:nvPr/>
        </p:nvPicPr>
        <p:blipFill>
          <a:blip r:embed="rId4"/>
          <a:srcRect/>
          <a:stretch>
            <a:fillRect/>
          </a:stretch>
        </p:blipFill>
        <p:spPr bwMode="auto">
          <a:xfrm>
            <a:off x="0" y="0"/>
            <a:ext cx="9143999" cy="6858000"/>
          </a:xfrm>
          <a:prstGeom prst="rect">
            <a:avLst/>
          </a:prstGeom>
          <a:noFill/>
          <a:ln w="9525">
            <a:noFill/>
            <a:miter lim="800000"/>
            <a:headEnd/>
            <a:tailEnd/>
          </a:ln>
        </p:spPr>
      </p:pic>
      <p:pic>
        <p:nvPicPr>
          <p:cNvPr id="11" name="Picture 10" descr="FINAL RESULTS table 1.jpg"/>
          <p:cNvPicPr>
            <a:picLocks noChangeAspect="1"/>
          </p:cNvPicPr>
          <p:nvPr/>
        </p:nvPicPr>
        <p:blipFill>
          <a:blip r:embed="rId5"/>
          <a:stretch>
            <a:fillRect/>
          </a:stretch>
        </p:blipFill>
        <p:spPr>
          <a:xfrm>
            <a:off x="736332" y="724301"/>
            <a:ext cx="7671335" cy="5409398"/>
          </a:xfrm>
          <a:prstGeom prst="rect">
            <a:avLst/>
          </a:prstGeom>
        </p:spPr>
      </p:pic>
    </p:spTree>
  </p:cSld>
  <p:clrMapOvr>
    <a:masterClrMapping/>
  </p:clrMapOvr>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Blank Background Bandaid.jpg"/>
          <p:cNvPicPr>
            <a:picLocks noChangeAspect="1"/>
          </p:cNvPicPr>
          <p:nvPr/>
        </p:nvPicPr>
        <p:blipFill>
          <a:blip r:embed="rId3"/>
          <a:stretch>
            <a:fillRect/>
          </a:stretch>
        </p:blipFill>
        <p:spPr>
          <a:xfrm>
            <a:off x="6581180" y="0"/>
            <a:ext cx="2562820" cy="6858000"/>
          </a:xfrm>
          <a:prstGeom prst="rect">
            <a:avLst/>
          </a:prstGeom>
        </p:spPr>
      </p:pic>
      <p:pic>
        <p:nvPicPr>
          <p:cNvPr id="1026" name="Picture 2"/>
          <p:cNvPicPr>
            <a:picLocks noChangeAspect="1" noChangeArrowheads="1"/>
          </p:cNvPicPr>
          <p:nvPr/>
        </p:nvPicPr>
        <p:blipFill>
          <a:blip r:embed="rId4"/>
          <a:srcRect/>
          <a:stretch>
            <a:fillRect/>
          </a:stretch>
        </p:blipFill>
        <p:spPr bwMode="auto">
          <a:xfrm>
            <a:off x="0" y="0"/>
            <a:ext cx="9143999" cy="6858000"/>
          </a:xfrm>
          <a:prstGeom prst="rect">
            <a:avLst/>
          </a:prstGeom>
          <a:noFill/>
          <a:ln w="9525">
            <a:noFill/>
            <a:miter lim="800000"/>
            <a:headEnd/>
            <a:tailEnd/>
          </a:ln>
        </p:spPr>
      </p:pic>
      <p:pic>
        <p:nvPicPr>
          <p:cNvPr id="6" name="Picture 5" descr="FINAL RESULTS table 2.jpg"/>
          <p:cNvPicPr>
            <a:picLocks noChangeAspect="1"/>
          </p:cNvPicPr>
          <p:nvPr/>
        </p:nvPicPr>
        <p:blipFill>
          <a:blip r:embed="rId5"/>
          <a:stretch>
            <a:fillRect/>
          </a:stretch>
        </p:blipFill>
        <p:spPr>
          <a:xfrm>
            <a:off x="736332" y="724301"/>
            <a:ext cx="7671335" cy="5409398"/>
          </a:xfrm>
          <a:prstGeom prst="rect">
            <a:avLst/>
          </a:prstGeom>
        </p:spPr>
      </p:pic>
    </p:spTree>
  </p:cSld>
  <p:clrMapOvr>
    <a:masterClrMapping/>
  </p:clrMapOvr>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4209" name="Picture 4" descr="Blank Background Bandaid.jpg"/>
          <p:cNvPicPr>
            <a:picLocks noChangeAspect="1"/>
          </p:cNvPicPr>
          <p:nvPr/>
        </p:nvPicPr>
        <p:blipFill>
          <a:blip r:embed="rId3"/>
          <a:srcRect/>
          <a:stretch>
            <a:fillRect/>
          </a:stretch>
        </p:blipFill>
        <p:spPr bwMode="auto">
          <a:xfrm>
            <a:off x="6581775" y="0"/>
            <a:ext cx="2562225" cy="6858000"/>
          </a:xfrm>
          <a:prstGeom prst="rect">
            <a:avLst/>
          </a:prstGeom>
          <a:noFill/>
          <a:ln w="9525">
            <a:noFill/>
            <a:miter lim="800000"/>
            <a:headEnd/>
            <a:tailEnd/>
          </a:ln>
        </p:spPr>
      </p:pic>
      <p:sp>
        <p:nvSpPr>
          <p:cNvPr id="94210" name="TextBox 11"/>
          <p:cNvSpPr txBox="1">
            <a:spLocks noChangeArrowheads="1"/>
          </p:cNvSpPr>
          <p:nvPr/>
        </p:nvSpPr>
        <p:spPr bwMode="auto">
          <a:xfrm>
            <a:off x="849313" y="2597150"/>
            <a:ext cx="7605712" cy="3293209"/>
          </a:xfrm>
          <a:prstGeom prst="rect">
            <a:avLst/>
          </a:prstGeom>
          <a:noFill/>
          <a:ln w="9525">
            <a:noFill/>
            <a:miter lim="800000"/>
            <a:headEnd/>
            <a:tailEnd/>
          </a:ln>
        </p:spPr>
        <p:txBody>
          <a:bodyPr>
            <a:spAutoFit/>
          </a:bodyPr>
          <a:lstStyle/>
          <a:p>
            <a:pPr algn="ctr"/>
            <a:r>
              <a:rPr lang="en-US" sz="2000" b="1" dirty="0">
                <a:latin typeface="Calibri" pitchFamily="34" charset="0"/>
              </a:rPr>
              <a:t>Among men, mental well-being was negatively correlated with SBP</a:t>
            </a:r>
          </a:p>
          <a:p>
            <a:pPr algn="ctr"/>
            <a:endParaRPr lang="en-US" sz="2000" b="1" dirty="0">
              <a:latin typeface="Calibri" pitchFamily="34" charset="0"/>
            </a:endParaRPr>
          </a:p>
          <a:p>
            <a:pPr algn="ctr"/>
            <a:r>
              <a:rPr lang="en-US" sz="2000" b="1" dirty="0">
                <a:latin typeface="Calibri" pitchFamily="34" charset="0"/>
              </a:rPr>
              <a:t>Among women, mental well-being was negatively correlated with </a:t>
            </a:r>
            <a:r>
              <a:rPr lang="en-US" sz="2000" b="1" dirty="0" smtClean="0">
                <a:latin typeface="Calibri" pitchFamily="34" charset="0"/>
              </a:rPr>
              <a:t>WC</a:t>
            </a:r>
          </a:p>
          <a:p>
            <a:pPr algn="ctr"/>
            <a:endParaRPr lang="en-US" sz="2000" b="1" dirty="0" smtClean="0">
              <a:latin typeface="Calibri" pitchFamily="34" charset="0"/>
            </a:endParaRPr>
          </a:p>
          <a:p>
            <a:pPr algn="ctr"/>
            <a:r>
              <a:rPr lang="en-US" sz="2000" b="1" dirty="0" smtClean="0">
                <a:latin typeface="Calibri" pitchFamily="34" charset="0"/>
              </a:rPr>
              <a:t>No findings with blood lipid lipoprotein profile </a:t>
            </a:r>
            <a:endParaRPr lang="en-US" sz="2000" b="1" dirty="0">
              <a:latin typeface="Calibri" pitchFamily="34" charset="0"/>
            </a:endParaRPr>
          </a:p>
          <a:p>
            <a:pPr algn="ctr"/>
            <a:endParaRPr lang="en-US" dirty="0">
              <a:latin typeface="Calibri" pitchFamily="34" charset="0"/>
            </a:endParaRPr>
          </a:p>
          <a:p>
            <a:pPr algn="ctr"/>
            <a:endParaRPr lang="en-US" dirty="0">
              <a:latin typeface="Calibri" pitchFamily="34" charset="0"/>
            </a:endParaRPr>
          </a:p>
          <a:p>
            <a:pPr algn="ctr"/>
            <a:endParaRPr lang="en-US" dirty="0" smtClean="0">
              <a:latin typeface="Calibri" pitchFamily="34" charset="0"/>
            </a:endParaRPr>
          </a:p>
          <a:p>
            <a:pPr algn="ctr"/>
            <a:r>
              <a:rPr lang="en-US" dirty="0" smtClean="0">
                <a:latin typeface="Calibri" pitchFamily="34" charset="0"/>
              </a:rPr>
              <a:t>Further </a:t>
            </a:r>
            <a:r>
              <a:rPr lang="en-US" dirty="0">
                <a:latin typeface="Calibri" pitchFamily="34" charset="0"/>
              </a:rPr>
              <a:t>research is needed to establish the relationships among </a:t>
            </a:r>
            <a:r>
              <a:rPr lang="en-US" dirty="0" err="1">
                <a:latin typeface="Calibri" pitchFamily="34" charset="0"/>
              </a:rPr>
              <a:t>cardiometabolic</a:t>
            </a:r>
            <a:r>
              <a:rPr lang="en-US" dirty="0">
                <a:latin typeface="Calibri" pitchFamily="34" charset="0"/>
              </a:rPr>
              <a:t> disease risk factors and mental well-being and what mechanisms may account for the sex-dependent findings observed</a:t>
            </a:r>
          </a:p>
        </p:txBody>
      </p:sp>
      <p:sp>
        <p:nvSpPr>
          <p:cNvPr id="13" name="TextBox 12"/>
          <p:cNvSpPr txBox="1"/>
          <p:nvPr/>
        </p:nvSpPr>
        <p:spPr>
          <a:xfrm>
            <a:off x="849313" y="379413"/>
            <a:ext cx="7605712" cy="1200150"/>
          </a:xfrm>
          <a:prstGeom prst="rect">
            <a:avLst/>
          </a:prstGeom>
          <a:noFill/>
        </p:spPr>
        <p:txBody>
          <a:bodyPr>
            <a:spAutoFit/>
          </a:bodyPr>
          <a:lstStyle/>
          <a:p>
            <a:pPr algn="ctr" fontAlgn="auto">
              <a:spcBef>
                <a:spcPts val="0"/>
              </a:spcBef>
              <a:spcAft>
                <a:spcPts val="0"/>
              </a:spcAft>
              <a:defRPr/>
            </a:pPr>
            <a:r>
              <a:rPr lang="en-US" sz="7200" b="1" dirty="0">
                <a:solidFill>
                  <a:schemeClr val="tx2">
                    <a:lumMod val="20000"/>
                    <a:lumOff val="80000"/>
                  </a:schemeClr>
                </a:solidFill>
                <a:latin typeface="Times New Roman" pitchFamily="18" charset="0"/>
                <a:cs typeface="Times New Roman" pitchFamily="18" charset="0"/>
              </a:rPr>
              <a:t>Major Findings</a:t>
            </a:r>
          </a:p>
        </p:txBody>
      </p:sp>
    </p:spTree>
  </p:cSld>
  <p:clrMapOvr>
    <a:masterClrMapping/>
  </p:clrMapOvr>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6257" name="Picture 4" descr="Blank Background Bandaid.jpg"/>
          <p:cNvPicPr>
            <a:picLocks noChangeAspect="1"/>
          </p:cNvPicPr>
          <p:nvPr/>
        </p:nvPicPr>
        <p:blipFill>
          <a:blip r:embed="rId3"/>
          <a:srcRect/>
          <a:stretch>
            <a:fillRect/>
          </a:stretch>
        </p:blipFill>
        <p:spPr bwMode="auto">
          <a:xfrm>
            <a:off x="6581775" y="0"/>
            <a:ext cx="2562225" cy="6858000"/>
          </a:xfrm>
          <a:prstGeom prst="rect">
            <a:avLst/>
          </a:prstGeom>
          <a:noFill/>
          <a:ln w="9525">
            <a:noFill/>
            <a:miter lim="800000"/>
            <a:headEnd/>
            <a:tailEnd/>
          </a:ln>
        </p:spPr>
      </p:pic>
      <p:sp>
        <p:nvSpPr>
          <p:cNvPr id="13" name="TextBox 12"/>
          <p:cNvSpPr txBox="1"/>
          <p:nvPr/>
        </p:nvSpPr>
        <p:spPr>
          <a:xfrm>
            <a:off x="38100" y="481013"/>
            <a:ext cx="9072563" cy="1046162"/>
          </a:xfrm>
          <a:prstGeom prst="rect">
            <a:avLst/>
          </a:prstGeom>
          <a:noFill/>
        </p:spPr>
        <p:txBody>
          <a:bodyPr>
            <a:spAutoFit/>
          </a:bodyPr>
          <a:lstStyle/>
          <a:p>
            <a:pPr algn="ctr" fontAlgn="auto">
              <a:spcBef>
                <a:spcPts val="0"/>
              </a:spcBef>
              <a:spcAft>
                <a:spcPts val="0"/>
              </a:spcAft>
              <a:defRPr/>
            </a:pPr>
            <a:r>
              <a:rPr lang="en-US" sz="6200" b="1" dirty="0">
                <a:solidFill>
                  <a:schemeClr val="tx2">
                    <a:lumMod val="20000"/>
                    <a:lumOff val="80000"/>
                  </a:schemeClr>
                </a:solidFill>
                <a:latin typeface="Times New Roman" pitchFamily="18" charset="0"/>
                <a:cs typeface="Times New Roman" pitchFamily="18" charset="0"/>
              </a:rPr>
              <a:t>Strengths &amp; Limitations</a:t>
            </a:r>
          </a:p>
        </p:txBody>
      </p:sp>
    </p:spTree>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29" name="Picture 4" descr="Blank Background Bandaid.jpg"/>
          <p:cNvPicPr>
            <a:picLocks noChangeAspect="1"/>
          </p:cNvPicPr>
          <p:nvPr/>
        </p:nvPicPr>
        <p:blipFill>
          <a:blip r:embed="rId3"/>
          <a:srcRect/>
          <a:stretch>
            <a:fillRect/>
          </a:stretch>
        </p:blipFill>
        <p:spPr bwMode="auto">
          <a:xfrm>
            <a:off x="6581775" y="0"/>
            <a:ext cx="2562225" cy="6858000"/>
          </a:xfrm>
          <a:prstGeom prst="rect">
            <a:avLst/>
          </a:prstGeom>
          <a:noFill/>
          <a:ln w="9525">
            <a:noFill/>
            <a:miter lim="800000"/>
            <a:headEnd/>
            <a:tailEnd/>
          </a:ln>
        </p:spPr>
      </p:pic>
      <p:pic>
        <p:nvPicPr>
          <p:cNvPr id="22530" name="Picture 2"/>
          <p:cNvPicPr>
            <a:picLocks noChangeAspect="1" noChangeArrowheads="1"/>
          </p:cNvPicPr>
          <p:nvPr/>
        </p:nvPicPr>
        <p:blipFill>
          <a:blip r:embed="rId4"/>
          <a:srcRect/>
          <a:stretch>
            <a:fillRect/>
          </a:stretch>
        </p:blipFill>
        <p:spPr bwMode="auto">
          <a:xfrm>
            <a:off x="0" y="4095750"/>
            <a:ext cx="9144000" cy="2246313"/>
          </a:xfrm>
          <a:prstGeom prst="rect">
            <a:avLst/>
          </a:prstGeom>
          <a:noFill/>
          <a:ln w="9525">
            <a:noFill/>
            <a:miter lim="800000"/>
            <a:headEnd/>
            <a:tailEnd/>
          </a:ln>
        </p:spPr>
      </p:pic>
      <p:pic>
        <p:nvPicPr>
          <p:cNvPr id="22531" name="Picture 6" descr="lady gaga.jpg"/>
          <p:cNvPicPr>
            <a:picLocks noChangeAspect="1"/>
          </p:cNvPicPr>
          <p:nvPr/>
        </p:nvPicPr>
        <p:blipFill>
          <a:blip r:embed="rId5"/>
          <a:srcRect/>
          <a:stretch>
            <a:fillRect/>
          </a:stretch>
        </p:blipFill>
        <p:spPr bwMode="auto">
          <a:xfrm>
            <a:off x="0" y="0"/>
            <a:ext cx="9144000" cy="4357688"/>
          </a:xfrm>
          <a:prstGeom prst="rect">
            <a:avLst/>
          </a:prstGeom>
          <a:noFill/>
          <a:ln w="9525">
            <a:noFill/>
            <a:miter lim="800000"/>
            <a:headEnd/>
            <a:tailEnd/>
          </a:ln>
        </p:spPr>
      </p:pic>
      <p:pic>
        <p:nvPicPr>
          <p:cNvPr id="22532" name="Picture 7" descr="twentyeightPOINTeight.jpg"/>
          <p:cNvPicPr>
            <a:picLocks noChangeAspect="1"/>
          </p:cNvPicPr>
          <p:nvPr/>
        </p:nvPicPr>
        <p:blipFill>
          <a:blip r:embed="rId6"/>
          <a:srcRect/>
          <a:stretch>
            <a:fillRect/>
          </a:stretch>
        </p:blipFill>
        <p:spPr bwMode="auto">
          <a:xfrm>
            <a:off x="3692525" y="4348163"/>
            <a:ext cx="2266950" cy="1631950"/>
          </a:xfrm>
          <a:prstGeom prst="rect">
            <a:avLst/>
          </a:prstGeom>
          <a:noFill/>
          <a:ln w="9525">
            <a:noFill/>
            <a:miter lim="800000"/>
            <a:headEnd/>
            <a:tailEnd/>
          </a:ln>
        </p:spPr>
      </p:pic>
    </p:spTree>
    <p:extLst>
      <p:ext uri="{BB962C8B-B14F-4D97-AF65-F5344CB8AC3E}">
        <p14:creationId xmlns:p14="http://schemas.microsoft.com/office/powerpoint/2010/main" val="1790981930"/>
      </p:ext>
    </p:extLst>
  </p:cSld>
  <p:clrMapOvr>
    <a:masterClrMapping/>
  </p:clrMapOvr>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8305" name="Picture 4" descr="Blank Background Bandaid.jpg"/>
          <p:cNvPicPr>
            <a:picLocks noChangeAspect="1"/>
          </p:cNvPicPr>
          <p:nvPr/>
        </p:nvPicPr>
        <p:blipFill>
          <a:blip r:embed="rId3"/>
          <a:srcRect/>
          <a:stretch>
            <a:fillRect/>
          </a:stretch>
        </p:blipFill>
        <p:spPr bwMode="auto">
          <a:xfrm>
            <a:off x="6581775" y="0"/>
            <a:ext cx="2562225" cy="6858000"/>
          </a:xfrm>
          <a:prstGeom prst="rect">
            <a:avLst/>
          </a:prstGeom>
          <a:noFill/>
          <a:ln w="9525">
            <a:noFill/>
            <a:miter lim="800000"/>
            <a:headEnd/>
            <a:tailEnd/>
          </a:ln>
        </p:spPr>
      </p:pic>
      <p:sp>
        <p:nvSpPr>
          <p:cNvPr id="13" name="TextBox 12"/>
          <p:cNvSpPr txBox="1"/>
          <p:nvPr/>
        </p:nvSpPr>
        <p:spPr>
          <a:xfrm>
            <a:off x="38100" y="481013"/>
            <a:ext cx="9072563" cy="1046162"/>
          </a:xfrm>
          <a:prstGeom prst="rect">
            <a:avLst/>
          </a:prstGeom>
          <a:noFill/>
        </p:spPr>
        <p:txBody>
          <a:bodyPr>
            <a:spAutoFit/>
          </a:bodyPr>
          <a:lstStyle/>
          <a:p>
            <a:pPr algn="ctr" fontAlgn="auto">
              <a:spcBef>
                <a:spcPts val="0"/>
              </a:spcBef>
              <a:spcAft>
                <a:spcPts val="0"/>
              </a:spcAft>
              <a:defRPr/>
            </a:pPr>
            <a:r>
              <a:rPr lang="en-US" sz="6200" b="1" dirty="0">
                <a:solidFill>
                  <a:schemeClr val="tx2">
                    <a:lumMod val="20000"/>
                    <a:lumOff val="80000"/>
                  </a:schemeClr>
                </a:solidFill>
                <a:latin typeface="Times New Roman" pitchFamily="18" charset="0"/>
                <a:cs typeface="Times New Roman" pitchFamily="18" charset="0"/>
              </a:rPr>
              <a:t>Strengths &amp; </a:t>
            </a:r>
            <a:r>
              <a:rPr lang="en-US" sz="6200" b="1" dirty="0">
                <a:solidFill>
                  <a:schemeClr val="accent6">
                    <a:lumMod val="60000"/>
                    <a:lumOff val="40000"/>
                  </a:schemeClr>
                </a:solidFill>
                <a:latin typeface="Times New Roman" pitchFamily="18" charset="0"/>
                <a:cs typeface="Times New Roman" pitchFamily="18" charset="0"/>
              </a:rPr>
              <a:t>Limitations</a:t>
            </a:r>
          </a:p>
        </p:txBody>
      </p:sp>
      <p:sp>
        <p:nvSpPr>
          <p:cNvPr id="5" name="TextBox 11"/>
          <p:cNvSpPr txBox="1">
            <a:spLocks noChangeArrowheads="1"/>
          </p:cNvSpPr>
          <p:nvPr/>
        </p:nvSpPr>
        <p:spPr bwMode="auto">
          <a:xfrm>
            <a:off x="1209236" y="2529191"/>
            <a:ext cx="6786900" cy="2616101"/>
          </a:xfrm>
          <a:prstGeom prst="rect">
            <a:avLst/>
          </a:prstGeom>
          <a:noFill/>
          <a:ln w="9525">
            <a:noFill/>
            <a:miter lim="800000"/>
            <a:headEnd/>
            <a:tailEnd/>
          </a:ln>
        </p:spPr>
        <p:txBody>
          <a:bodyPr wrap="square">
            <a:spAutoFit/>
          </a:bodyPr>
          <a:lstStyle/>
          <a:p>
            <a:pPr marL="457200" indent="-457200">
              <a:buAutoNum type="arabicPeriod"/>
            </a:pPr>
            <a:r>
              <a:rPr lang="en-US" sz="2400" b="1" dirty="0" smtClean="0">
                <a:latin typeface="Times New Roman" pitchFamily="18" charset="0"/>
                <a:cs typeface="Times New Roman" pitchFamily="18" charset="0"/>
              </a:rPr>
              <a:t>Data were part of a larger study not designed to answer this question</a:t>
            </a:r>
          </a:p>
          <a:p>
            <a:endParaRPr lang="en-US" sz="2400" b="1" dirty="0" smtClean="0">
              <a:latin typeface="Times New Roman" pitchFamily="18" charset="0"/>
              <a:cs typeface="Times New Roman" pitchFamily="18" charset="0"/>
            </a:endParaRPr>
          </a:p>
          <a:p>
            <a:pPr marL="457200" indent="-457200">
              <a:buAutoNum type="arabicPeriod" startAt="2"/>
            </a:pPr>
            <a:r>
              <a:rPr lang="en-US" sz="2400" b="1" dirty="0" smtClean="0">
                <a:latin typeface="Times New Roman" pitchFamily="18" charset="0"/>
                <a:cs typeface="Times New Roman" pitchFamily="18" charset="0"/>
              </a:rPr>
              <a:t>Mental health outcomes among the sample were very homogenous</a:t>
            </a:r>
          </a:p>
          <a:p>
            <a:pPr marL="457200" indent="-457200"/>
            <a:endParaRPr lang="en-US" sz="2400" b="1" dirty="0" smtClean="0">
              <a:latin typeface="Times New Roman" pitchFamily="18" charset="0"/>
              <a:cs typeface="Times New Roman" pitchFamily="18" charset="0"/>
            </a:endParaRPr>
          </a:p>
          <a:p>
            <a:endParaRPr lang="en-US" sz="2000" b="1" dirty="0" smtClean="0">
              <a:latin typeface="Times New Roman" pitchFamily="18" charset="0"/>
              <a:cs typeface="Times New Roman" pitchFamily="18" charset="0"/>
            </a:endParaRPr>
          </a:p>
        </p:txBody>
      </p:sp>
    </p:spTree>
  </p:cSld>
  <p:clrMapOvr>
    <a:masterClrMapping/>
  </p:clrMapOvr>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0353" name="Picture 4" descr="Blank Background Bandaid.jpg"/>
          <p:cNvPicPr>
            <a:picLocks noChangeAspect="1"/>
          </p:cNvPicPr>
          <p:nvPr/>
        </p:nvPicPr>
        <p:blipFill>
          <a:blip r:embed="rId3"/>
          <a:srcRect/>
          <a:stretch>
            <a:fillRect/>
          </a:stretch>
        </p:blipFill>
        <p:spPr bwMode="auto">
          <a:xfrm>
            <a:off x="6581775" y="0"/>
            <a:ext cx="2562225" cy="6858000"/>
          </a:xfrm>
          <a:prstGeom prst="rect">
            <a:avLst/>
          </a:prstGeom>
          <a:noFill/>
          <a:ln w="9525">
            <a:noFill/>
            <a:miter lim="800000"/>
            <a:headEnd/>
            <a:tailEnd/>
          </a:ln>
        </p:spPr>
      </p:pic>
      <p:sp>
        <p:nvSpPr>
          <p:cNvPr id="100354" name="TextBox 11"/>
          <p:cNvSpPr txBox="1">
            <a:spLocks noChangeArrowheads="1"/>
          </p:cNvSpPr>
          <p:nvPr/>
        </p:nvSpPr>
        <p:spPr bwMode="auto">
          <a:xfrm>
            <a:off x="1209236" y="2529191"/>
            <a:ext cx="6786900" cy="2185214"/>
          </a:xfrm>
          <a:prstGeom prst="rect">
            <a:avLst/>
          </a:prstGeom>
          <a:noFill/>
          <a:ln w="9525">
            <a:noFill/>
            <a:miter lim="800000"/>
            <a:headEnd/>
            <a:tailEnd/>
          </a:ln>
        </p:spPr>
        <p:txBody>
          <a:bodyPr wrap="square">
            <a:spAutoFit/>
          </a:bodyPr>
          <a:lstStyle/>
          <a:p>
            <a:pPr marL="457200" indent="-457200">
              <a:buFontTx/>
              <a:buAutoNum type="arabicPeriod"/>
            </a:pPr>
            <a:r>
              <a:rPr lang="en-US" sz="2400" b="1" dirty="0" smtClean="0">
                <a:latin typeface="Times New Roman" pitchFamily="18" charset="0"/>
                <a:cs typeface="Times New Roman" pitchFamily="18" charset="0"/>
              </a:rPr>
              <a:t>Data were collected through a rigorous multi-site randomized controlled trial</a:t>
            </a:r>
          </a:p>
          <a:p>
            <a:pPr marL="457200" indent="-457200">
              <a:buAutoNum type="arabicPeriod"/>
            </a:pPr>
            <a:endParaRPr lang="en-US" sz="2400" b="1" dirty="0" smtClean="0">
              <a:latin typeface="Times New Roman" pitchFamily="18" charset="0"/>
              <a:cs typeface="Times New Roman" pitchFamily="18" charset="0"/>
            </a:endParaRPr>
          </a:p>
          <a:p>
            <a:pPr marL="457200" indent="-457200">
              <a:buAutoNum type="arabicPeriod"/>
            </a:pPr>
            <a:r>
              <a:rPr lang="en-US" sz="2400" b="1" dirty="0" smtClean="0">
                <a:latin typeface="Times New Roman" pitchFamily="18" charset="0"/>
                <a:cs typeface="Times New Roman" pitchFamily="18" charset="0"/>
              </a:rPr>
              <a:t>Assessed men and women across the lifespan</a:t>
            </a:r>
          </a:p>
          <a:p>
            <a:pPr marL="457200" indent="-457200"/>
            <a:endParaRPr lang="en-US" sz="2000" b="1" dirty="0" smtClean="0">
              <a:latin typeface="Times New Roman" pitchFamily="18" charset="0"/>
              <a:cs typeface="Times New Roman" pitchFamily="18" charset="0"/>
            </a:endParaRPr>
          </a:p>
          <a:p>
            <a:pPr marL="457200" indent="-457200"/>
            <a:endParaRPr lang="en-US" sz="2000" b="1" dirty="0" smtClean="0">
              <a:latin typeface="Times New Roman" pitchFamily="18" charset="0"/>
              <a:cs typeface="Times New Roman" pitchFamily="18" charset="0"/>
            </a:endParaRPr>
          </a:p>
        </p:txBody>
      </p:sp>
      <p:sp>
        <p:nvSpPr>
          <p:cNvPr id="13" name="TextBox 12"/>
          <p:cNvSpPr txBox="1"/>
          <p:nvPr/>
        </p:nvSpPr>
        <p:spPr>
          <a:xfrm>
            <a:off x="163513" y="481013"/>
            <a:ext cx="8816975" cy="1046162"/>
          </a:xfrm>
          <a:prstGeom prst="rect">
            <a:avLst/>
          </a:prstGeom>
          <a:noFill/>
        </p:spPr>
        <p:txBody>
          <a:bodyPr>
            <a:spAutoFit/>
          </a:bodyPr>
          <a:lstStyle/>
          <a:p>
            <a:pPr algn="ctr" fontAlgn="auto">
              <a:spcBef>
                <a:spcPts val="0"/>
              </a:spcBef>
              <a:spcAft>
                <a:spcPts val="0"/>
              </a:spcAft>
              <a:defRPr/>
            </a:pPr>
            <a:r>
              <a:rPr lang="en-US" sz="6200" b="1" dirty="0">
                <a:solidFill>
                  <a:schemeClr val="accent6">
                    <a:lumMod val="60000"/>
                    <a:lumOff val="40000"/>
                  </a:schemeClr>
                </a:solidFill>
                <a:latin typeface="Times New Roman" pitchFamily="18" charset="0"/>
                <a:cs typeface="Times New Roman" pitchFamily="18" charset="0"/>
              </a:rPr>
              <a:t>Strengths</a:t>
            </a:r>
            <a:r>
              <a:rPr lang="en-US" sz="6200" b="1" dirty="0">
                <a:solidFill>
                  <a:schemeClr val="tx2">
                    <a:lumMod val="20000"/>
                    <a:lumOff val="80000"/>
                  </a:schemeClr>
                </a:solidFill>
                <a:latin typeface="Times New Roman" pitchFamily="18" charset="0"/>
                <a:cs typeface="Times New Roman" pitchFamily="18" charset="0"/>
              </a:rPr>
              <a:t> &amp; Limitations</a:t>
            </a:r>
          </a:p>
        </p:txBody>
      </p:sp>
    </p:spTree>
  </p:cSld>
  <p:clrMapOvr>
    <a:masterClrMapping/>
  </p:clrMapOvr>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01" name="Picture 4" descr="Blank Background Bandaid.jpg"/>
          <p:cNvPicPr>
            <a:picLocks noChangeAspect="1"/>
          </p:cNvPicPr>
          <p:nvPr/>
        </p:nvPicPr>
        <p:blipFill>
          <a:blip r:embed="rId3"/>
          <a:srcRect/>
          <a:stretch>
            <a:fillRect/>
          </a:stretch>
        </p:blipFill>
        <p:spPr bwMode="auto">
          <a:xfrm>
            <a:off x="6581775" y="0"/>
            <a:ext cx="2562225" cy="6858000"/>
          </a:xfrm>
          <a:prstGeom prst="rect">
            <a:avLst/>
          </a:prstGeom>
          <a:noFill/>
          <a:ln w="9525">
            <a:noFill/>
            <a:miter lim="800000"/>
            <a:headEnd/>
            <a:tailEnd/>
          </a:ln>
        </p:spPr>
      </p:pic>
      <p:sp>
        <p:nvSpPr>
          <p:cNvPr id="13" name="TextBox 12"/>
          <p:cNvSpPr txBox="1"/>
          <p:nvPr/>
        </p:nvSpPr>
        <p:spPr>
          <a:xfrm>
            <a:off x="1541463" y="1993426"/>
            <a:ext cx="6061075" cy="1107996"/>
          </a:xfrm>
          <a:prstGeom prst="rect">
            <a:avLst/>
          </a:prstGeom>
          <a:noFill/>
        </p:spPr>
        <p:txBody>
          <a:bodyPr>
            <a:spAutoFit/>
          </a:bodyPr>
          <a:lstStyle/>
          <a:p>
            <a:pPr algn="ctr" fontAlgn="auto">
              <a:spcBef>
                <a:spcPts val="0"/>
              </a:spcBef>
              <a:spcAft>
                <a:spcPts val="0"/>
              </a:spcAft>
              <a:defRPr/>
            </a:pPr>
            <a:r>
              <a:rPr lang="en-US" sz="6600" b="1" dirty="0">
                <a:solidFill>
                  <a:schemeClr val="tx2">
                    <a:lumMod val="20000"/>
                    <a:lumOff val="80000"/>
                  </a:schemeClr>
                </a:solidFill>
                <a:latin typeface="Times New Roman" pitchFamily="18" charset="0"/>
                <a:cs typeface="Times New Roman" pitchFamily="18" charset="0"/>
              </a:rPr>
              <a:t>Thank You</a:t>
            </a:r>
          </a:p>
        </p:txBody>
      </p:sp>
      <p:sp>
        <p:nvSpPr>
          <p:cNvPr id="102403" name="TextBox 1"/>
          <p:cNvSpPr txBox="1">
            <a:spLocks noChangeArrowheads="1"/>
          </p:cNvSpPr>
          <p:nvPr/>
        </p:nvSpPr>
        <p:spPr bwMode="auto">
          <a:xfrm>
            <a:off x="316089" y="3044174"/>
            <a:ext cx="8579555" cy="461665"/>
          </a:xfrm>
          <a:prstGeom prst="rect">
            <a:avLst/>
          </a:prstGeom>
          <a:noFill/>
          <a:ln w="9525">
            <a:noFill/>
            <a:miter lim="800000"/>
            <a:headEnd/>
            <a:tailEnd/>
          </a:ln>
        </p:spPr>
        <p:txBody>
          <a:bodyPr wrap="square">
            <a:spAutoFit/>
          </a:bodyPr>
          <a:lstStyle/>
          <a:p>
            <a:pPr algn="ctr"/>
            <a:r>
              <a:rPr lang="en-US" sz="1200" b="1" dirty="0">
                <a:latin typeface="Times New Roman" pitchFamily="18" charset="0"/>
                <a:cs typeface="Times New Roman" pitchFamily="18" charset="0"/>
              </a:rPr>
              <a:t>Support provided by: </a:t>
            </a:r>
            <a:r>
              <a:rPr lang="en-US" sz="1200" dirty="0">
                <a:latin typeface="Times New Roman" pitchFamily="18" charset="0"/>
                <a:cs typeface="Times New Roman" pitchFamily="18" charset="0"/>
              </a:rPr>
              <a:t>NHLBI ⁄ NIH grant RO1 HL081893A2  </a:t>
            </a:r>
          </a:p>
          <a:p>
            <a:endParaRPr lang="en-US" sz="1200" b="1" dirty="0" smtClean="0">
              <a:latin typeface="Times New Roman" pitchFamily="18" charset="0"/>
              <a:cs typeface="Times New Roman" pitchFamily="18" charset="0"/>
            </a:endParaRPr>
          </a:p>
        </p:txBody>
      </p:sp>
    </p:spTree>
  </p:cSld>
  <p:clrMapOvr>
    <a:masterClrMapping/>
  </p:clrMapOvr>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01" name="Picture 4" descr="Blank Background Bandaid.jpg"/>
          <p:cNvPicPr>
            <a:picLocks noChangeAspect="1"/>
          </p:cNvPicPr>
          <p:nvPr/>
        </p:nvPicPr>
        <p:blipFill>
          <a:blip r:embed="rId3"/>
          <a:srcRect/>
          <a:stretch>
            <a:fillRect/>
          </a:stretch>
        </p:blipFill>
        <p:spPr bwMode="auto">
          <a:xfrm>
            <a:off x="6581775" y="0"/>
            <a:ext cx="2562225" cy="6858000"/>
          </a:xfrm>
          <a:prstGeom prst="rect">
            <a:avLst/>
          </a:prstGeom>
          <a:noFill/>
          <a:ln w="9525">
            <a:noFill/>
            <a:miter lim="800000"/>
            <a:headEnd/>
            <a:tailEnd/>
          </a:ln>
        </p:spPr>
      </p:pic>
      <p:sp>
        <p:nvSpPr>
          <p:cNvPr id="13" name="TextBox 12"/>
          <p:cNvSpPr txBox="1"/>
          <p:nvPr/>
        </p:nvSpPr>
        <p:spPr>
          <a:xfrm>
            <a:off x="1541463" y="1993426"/>
            <a:ext cx="6061075" cy="1107996"/>
          </a:xfrm>
          <a:prstGeom prst="rect">
            <a:avLst/>
          </a:prstGeom>
          <a:noFill/>
        </p:spPr>
        <p:txBody>
          <a:bodyPr>
            <a:spAutoFit/>
          </a:bodyPr>
          <a:lstStyle/>
          <a:p>
            <a:pPr algn="ctr" fontAlgn="auto">
              <a:spcBef>
                <a:spcPts val="0"/>
              </a:spcBef>
              <a:spcAft>
                <a:spcPts val="0"/>
              </a:spcAft>
              <a:defRPr/>
            </a:pPr>
            <a:r>
              <a:rPr lang="en-US" sz="6600" b="1" dirty="0" smtClean="0">
                <a:solidFill>
                  <a:schemeClr val="tx2">
                    <a:lumMod val="20000"/>
                    <a:lumOff val="80000"/>
                  </a:schemeClr>
                </a:solidFill>
                <a:latin typeface="Times New Roman" pitchFamily="18" charset="0"/>
                <a:cs typeface="Times New Roman" pitchFamily="18" charset="0"/>
              </a:rPr>
              <a:t>Extra Slides</a:t>
            </a:r>
            <a:endParaRPr lang="en-US" sz="6600" b="1" dirty="0">
              <a:solidFill>
                <a:schemeClr val="tx2">
                  <a:lumMod val="20000"/>
                  <a:lumOff val="80000"/>
                </a:schemeClr>
              </a:solidFill>
              <a:latin typeface="Times New Roman" pitchFamily="18" charset="0"/>
              <a:cs typeface="Times New Roman" pitchFamily="18" charset="0"/>
            </a:endParaRPr>
          </a:p>
        </p:txBody>
      </p:sp>
      <p:sp>
        <p:nvSpPr>
          <p:cNvPr id="102403" name="TextBox 1"/>
          <p:cNvSpPr txBox="1">
            <a:spLocks noChangeArrowheads="1"/>
          </p:cNvSpPr>
          <p:nvPr/>
        </p:nvSpPr>
        <p:spPr bwMode="auto">
          <a:xfrm>
            <a:off x="316089" y="3044174"/>
            <a:ext cx="8579555" cy="492443"/>
          </a:xfrm>
          <a:prstGeom prst="rect">
            <a:avLst/>
          </a:prstGeom>
          <a:noFill/>
          <a:ln w="9525">
            <a:noFill/>
            <a:miter lim="800000"/>
            <a:headEnd/>
            <a:tailEnd/>
          </a:ln>
        </p:spPr>
        <p:txBody>
          <a:bodyPr wrap="square">
            <a:spAutoFit/>
          </a:bodyPr>
          <a:lstStyle/>
          <a:p>
            <a:pPr algn="ctr"/>
            <a:r>
              <a:rPr lang="en-US" sz="1400" b="1" dirty="0" smtClean="0">
                <a:latin typeface="Times New Roman" pitchFamily="18" charset="0"/>
                <a:cs typeface="Times New Roman" pitchFamily="18" charset="0"/>
              </a:rPr>
              <a:t>Sources, graphs, and additional information</a:t>
            </a:r>
            <a:endParaRPr lang="en-US" sz="1400" dirty="0">
              <a:latin typeface="Times New Roman" pitchFamily="18" charset="0"/>
              <a:cs typeface="Times New Roman" pitchFamily="18" charset="0"/>
            </a:endParaRPr>
          </a:p>
          <a:p>
            <a:endParaRPr lang="en-US" sz="1200" b="1" dirty="0" smtClean="0">
              <a:latin typeface="Times New Roman" pitchFamily="18" charset="0"/>
              <a:cs typeface="Times New Roman" pitchFamily="18" charset="0"/>
            </a:endParaRPr>
          </a:p>
        </p:txBody>
      </p:sp>
    </p:spTree>
  </p:cSld>
  <p:clrMapOvr>
    <a:masterClrMapping/>
  </p:clrMapOvr>
  <p:transition/>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8065" name="Picture 4" descr="Blank Background Bandaid.jpg"/>
          <p:cNvPicPr>
            <a:picLocks noChangeAspect="1"/>
          </p:cNvPicPr>
          <p:nvPr/>
        </p:nvPicPr>
        <p:blipFill>
          <a:blip r:embed="rId3"/>
          <a:srcRect/>
          <a:stretch>
            <a:fillRect/>
          </a:stretch>
        </p:blipFill>
        <p:spPr bwMode="auto">
          <a:xfrm>
            <a:off x="6581775" y="0"/>
            <a:ext cx="2562225" cy="6858000"/>
          </a:xfrm>
          <a:prstGeom prst="rect">
            <a:avLst/>
          </a:prstGeom>
          <a:noFill/>
          <a:ln w="9525">
            <a:noFill/>
            <a:miter lim="800000"/>
            <a:headEnd/>
            <a:tailEnd/>
          </a:ln>
        </p:spPr>
      </p:pic>
      <p:pic>
        <p:nvPicPr>
          <p:cNvPr id="88066" name="Picture 2"/>
          <p:cNvPicPr>
            <a:picLocks noChangeAspect="1" noChangeArrowheads="1"/>
          </p:cNvPicPr>
          <p:nvPr/>
        </p:nvPicPr>
        <p:blipFill>
          <a:blip r:embed="rId4"/>
          <a:srcRect/>
          <a:stretch>
            <a:fillRect/>
          </a:stretch>
        </p:blipFill>
        <p:spPr bwMode="auto">
          <a:xfrm>
            <a:off x="0" y="0"/>
            <a:ext cx="9144000" cy="6367463"/>
          </a:xfrm>
          <a:prstGeom prst="rect">
            <a:avLst/>
          </a:prstGeom>
          <a:noFill/>
          <a:ln w="9525">
            <a:noFill/>
            <a:miter lim="800000"/>
            <a:headEnd/>
            <a:tailEnd/>
          </a:ln>
        </p:spPr>
      </p:pic>
      <p:sp>
        <p:nvSpPr>
          <p:cNvPr id="14" name="TextBox 13"/>
          <p:cNvSpPr txBox="1"/>
          <p:nvPr/>
        </p:nvSpPr>
        <p:spPr>
          <a:xfrm>
            <a:off x="2088444" y="363715"/>
            <a:ext cx="5514622" cy="1200329"/>
          </a:xfrm>
          <a:prstGeom prst="rect">
            <a:avLst/>
          </a:prstGeom>
          <a:noFill/>
        </p:spPr>
        <p:txBody>
          <a:bodyPr wrap="square">
            <a:spAutoFit/>
          </a:bodyPr>
          <a:lstStyle/>
          <a:p>
            <a:pPr fontAlgn="auto">
              <a:spcBef>
                <a:spcPts val="0"/>
              </a:spcBef>
              <a:spcAft>
                <a:spcPts val="0"/>
              </a:spcAft>
              <a:defRPr/>
            </a:pPr>
            <a:r>
              <a:rPr lang="en-US" dirty="0" smtClean="0">
                <a:latin typeface="Times New Roman" pitchFamily="18" charset="0"/>
                <a:cs typeface="Times New Roman" pitchFamily="18" charset="0"/>
              </a:rPr>
              <a:t>Among men, PGWBI (β=-0.249, r2=0.065, p=0.030) and age (β=0.243, r2=0.062, p=0.034) explained 8.6% of the variance in SBP</a:t>
            </a:r>
          </a:p>
          <a:p>
            <a:pPr fontAlgn="auto">
              <a:spcBef>
                <a:spcPts val="0"/>
              </a:spcBef>
              <a:spcAft>
                <a:spcPts val="0"/>
              </a:spcAft>
              <a:defRPr/>
            </a:pPr>
            <a:endParaRPr lang="en-US" dirty="0">
              <a:latin typeface="Times New Roman" pitchFamily="18" charset="0"/>
              <a:cs typeface="Times New Roman" pitchFamily="18" charset="0"/>
            </a:endParaRPr>
          </a:p>
        </p:txBody>
      </p:sp>
      <p:pic>
        <p:nvPicPr>
          <p:cNvPr id="7" name="Picture 6" descr="graph1.jpg"/>
          <p:cNvPicPr>
            <a:picLocks noChangeAspect="1"/>
          </p:cNvPicPr>
          <p:nvPr/>
        </p:nvPicPr>
        <p:blipFill>
          <a:blip r:embed="rId5"/>
          <a:stretch>
            <a:fillRect/>
          </a:stretch>
        </p:blipFill>
        <p:spPr>
          <a:xfrm>
            <a:off x="1371600" y="1236809"/>
            <a:ext cx="6400800" cy="5029200"/>
          </a:xfrm>
          <a:prstGeom prst="rect">
            <a:avLst/>
          </a:prstGeom>
        </p:spPr>
      </p:pic>
    </p:spTree>
  </p:cSld>
  <p:clrMapOvr>
    <a:masterClrMapping/>
  </p:clrMapOvr>
  <p:transition/>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61" name="Picture 4" descr="Blank Background Bandaid.jpg"/>
          <p:cNvPicPr>
            <a:picLocks noChangeAspect="1"/>
          </p:cNvPicPr>
          <p:nvPr/>
        </p:nvPicPr>
        <p:blipFill>
          <a:blip r:embed="rId3"/>
          <a:srcRect/>
          <a:stretch>
            <a:fillRect/>
          </a:stretch>
        </p:blipFill>
        <p:spPr bwMode="auto">
          <a:xfrm>
            <a:off x="6581775" y="0"/>
            <a:ext cx="2562225" cy="6858000"/>
          </a:xfrm>
          <a:prstGeom prst="rect">
            <a:avLst/>
          </a:prstGeom>
          <a:noFill/>
          <a:ln w="9525">
            <a:noFill/>
            <a:miter lim="800000"/>
            <a:headEnd/>
            <a:tailEnd/>
          </a:ln>
        </p:spPr>
      </p:pic>
      <p:pic>
        <p:nvPicPr>
          <p:cNvPr id="92162" name="Picture 2"/>
          <p:cNvPicPr>
            <a:picLocks noChangeAspect="1" noChangeArrowheads="1"/>
          </p:cNvPicPr>
          <p:nvPr/>
        </p:nvPicPr>
        <p:blipFill>
          <a:blip r:embed="rId4"/>
          <a:srcRect/>
          <a:stretch>
            <a:fillRect/>
          </a:stretch>
        </p:blipFill>
        <p:spPr bwMode="auto">
          <a:xfrm>
            <a:off x="0" y="0"/>
            <a:ext cx="9144000" cy="6367463"/>
          </a:xfrm>
          <a:prstGeom prst="rect">
            <a:avLst/>
          </a:prstGeom>
          <a:noFill/>
          <a:ln w="9525">
            <a:noFill/>
            <a:miter lim="800000"/>
            <a:headEnd/>
            <a:tailEnd/>
          </a:ln>
        </p:spPr>
      </p:pic>
      <p:pic>
        <p:nvPicPr>
          <p:cNvPr id="7" name="Picture 6" descr="GRAPH2 copy.jpg"/>
          <p:cNvPicPr>
            <a:picLocks noChangeAspect="1"/>
          </p:cNvPicPr>
          <p:nvPr/>
        </p:nvPicPr>
        <p:blipFill>
          <a:blip r:embed="rId5"/>
          <a:stretch>
            <a:fillRect/>
          </a:stretch>
        </p:blipFill>
        <p:spPr>
          <a:xfrm>
            <a:off x="1371600" y="1241345"/>
            <a:ext cx="6400800" cy="5029200"/>
          </a:xfrm>
          <a:prstGeom prst="rect">
            <a:avLst/>
          </a:prstGeom>
        </p:spPr>
      </p:pic>
      <p:sp>
        <p:nvSpPr>
          <p:cNvPr id="6" name="TextBox 5"/>
          <p:cNvSpPr txBox="1"/>
          <p:nvPr/>
        </p:nvSpPr>
        <p:spPr>
          <a:xfrm>
            <a:off x="2088444" y="363715"/>
            <a:ext cx="5514622" cy="1200329"/>
          </a:xfrm>
          <a:prstGeom prst="rect">
            <a:avLst/>
          </a:prstGeom>
          <a:noFill/>
        </p:spPr>
        <p:txBody>
          <a:bodyPr wrap="square">
            <a:spAutoFit/>
          </a:bodyPr>
          <a:lstStyle/>
          <a:p>
            <a:pPr fontAlgn="auto">
              <a:spcBef>
                <a:spcPts val="0"/>
              </a:spcBef>
              <a:spcAft>
                <a:spcPts val="0"/>
              </a:spcAft>
              <a:defRPr/>
            </a:pPr>
            <a:r>
              <a:rPr lang="en-US" dirty="0">
                <a:latin typeface="Times New Roman" pitchFamily="18" charset="0"/>
                <a:cs typeface="Times New Roman" pitchFamily="18" charset="0"/>
              </a:rPr>
              <a:t>Among women, PGWBI (β=-0.212, r</a:t>
            </a:r>
            <a:r>
              <a:rPr lang="en-US" baseline="30000" dirty="0">
                <a:latin typeface="Times New Roman" pitchFamily="18" charset="0"/>
                <a:cs typeface="Times New Roman" pitchFamily="18" charset="0"/>
              </a:rPr>
              <a:t>2</a:t>
            </a:r>
            <a:r>
              <a:rPr lang="en-US" dirty="0">
                <a:latin typeface="Times New Roman" pitchFamily="18" charset="0"/>
                <a:cs typeface="Times New Roman" pitchFamily="18" charset="0"/>
              </a:rPr>
              <a:t>=0.055, p=0.053) and age (β=0.409, r</a:t>
            </a:r>
            <a:r>
              <a:rPr lang="en-US" baseline="30000" dirty="0">
                <a:latin typeface="Times New Roman" pitchFamily="18" charset="0"/>
                <a:cs typeface="Times New Roman" pitchFamily="18" charset="0"/>
              </a:rPr>
              <a:t>2</a:t>
            </a:r>
            <a:r>
              <a:rPr lang="en-US" dirty="0">
                <a:latin typeface="Times New Roman" pitchFamily="18" charset="0"/>
                <a:cs typeface="Times New Roman" pitchFamily="18" charset="0"/>
              </a:rPr>
              <a:t>=0.176, p&lt;0.001) explained 20% of the variance in WC</a:t>
            </a:r>
          </a:p>
          <a:p>
            <a:pPr fontAlgn="auto">
              <a:spcBef>
                <a:spcPts val="0"/>
              </a:spcBef>
              <a:spcAft>
                <a:spcPts val="0"/>
              </a:spcAft>
              <a:defRPr/>
            </a:pPr>
            <a:endParaRPr lang="en-US" dirty="0">
              <a:latin typeface="Times New Roman" pitchFamily="18" charset="0"/>
              <a:cs typeface="Times New Roman" pitchFamily="18" charset="0"/>
            </a:endParaRPr>
          </a:p>
        </p:txBody>
      </p:sp>
    </p:spTree>
    <p:extLst>
      <p:ext uri="{BB962C8B-B14F-4D97-AF65-F5344CB8AC3E}">
        <p14:creationId xmlns:p14="http://schemas.microsoft.com/office/powerpoint/2010/main" val="707898580"/>
      </p:ext>
    </p:extLst>
  </p:cSld>
  <p:clrMapOvr>
    <a:masterClrMapping/>
  </p:clrMapOvr>
  <p:transition/>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0593" name="Picture 4" descr="Blank Background Bandaid.jpg"/>
          <p:cNvPicPr>
            <a:picLocks noChangeAspect="1"/>
          </p:cNvPicPr>
          <p:nvPr/>
        </p:nvPicPr>
        <p:blipFill>
          <a:blip r:embed="rId3"/>
          <a:srcRect/>
          <a:stretch>
            <a:fillRect/>
          </a:stretch>
        </p:blipFill>
        <p:spPr bwMode="auto">
          <a:xfrm>
            <a:off x="6581775" y="0"/>
            <a:ext cx="2562225" cy="6858000"/>
          </a:xfrm>
          <a:prstGeom prst="rect">
            <a:avLst/>
          </a:prstGeom>
          <a:noFill/>
          <a:ln w="9525">
            <a:noFill/>
            <a:miter lim="800000"/>
            <a:headEnd/>
            <a:tailEnd/>
          </a:ln>
        </p:spPr>
      </p:pic>
      <p:pic>
        <p:nvPicPr>
          <p:cNvPr id="110594" name="Picture 2"/>
          <p:cNvPicPr>
            <a:picLocks noChangeAspect="1" noChangeArrowheads="1"/>
          </p:cNvPicPr>
          <p:nvPr/>
        </p:nvPicPr>
        <p:blipFill>
          <a:blip r:embed="rId4"/>
          <a:srcRect/>
          <a:stretch>
            <a:fillRect/>
          </a:stretch>
        </p:blipFill>
        <p:spPr bwMode="auto">
          <a:xfrm>
            <a:off x="0" y="0"/>
            <a:ext cx="9144000" cy="6858000"/>
          </a:xfrm>
          <a:prstGeom prst="rect">
            <a:avLst/>
          </a:prstGeom>
          <a:noFill/>
          <a:ln w="9525">
            <a:noFill/>
            <a:miter lim="800000"/>
            <a:headEnd/>
            <a:tailEnd/>
          </a:ln>
        </p:spPr>
      </p:pic>
      <p:sp>
        <p:nvSpPr>
          <p:cNvPr id="110595" name="TextBox 5"/>
          <p:cNvSpPr txBox="1">
            <a:spLocks noChangeArrowheads="1"/>
          </p:cNvSpPr>
          <p:nvPr/>
        </p:nvSpPr>
        <p:spPr bwMode="auto">
          <a:xfrm>
            <a:off x="1289050" y="2392363"/>
            <a:ext cx="6565900" cy="708025"/>
          </a:xfrm>
          <a:prstGeom prst="rect">
            <a:avLst/>
          </a:prstGeom>
          <a:noFill/>
          <a:ln w="9525">
            <a:noFill/>
            <a:miter lim="800000"/>
            <a:headEnd/>
            <a:tailEnd/>
          </a:ln>
        </p:spPr>
        <p:txBody>
          <a:bodyPr>
            <a:spAutoFit/>
          </a:bodyPr>
          <a:lstStyle/>
          <a:p>
            <a:pPr algn="ctr"/>
            <a:r>
              <a:rPr lang="en-US" sz="4000">
                <a:latin typeface="Times New Roman" pitchFamily="18" charset="0"/>
                <a:cs typeface="Times New Roman" pitchFamily="18" charset="0"/>
              </a:rPr>
              <a:t>Other data on WC and PGWBI</a:t>
            </a:r>
          </a:p>
        </p:txBody>
      </p:sp>
    </p:spTree>
    <p:extLst>
      <p:ext uri="{BB962C8B-B14F-4D97-AF65-F5344CB8AC3E}">
        <p14:creationId xmlns:p14="http://schemas.microsoft.com/office/powerpoint/2010/main" val="1403746740"/>
      </p:ext>
    </p:extLst>
  </p:cSld>
  <p:clrMapOvr>
    <a:masterClrMapping/>
  </p:clrMapOvr>
  <p:transition/>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6497" name="Picture 4" descr="Blank Background Bandaid.jpg"/>
          <p:cNvPicPr>
            <a:picLocks noChangeAspect="1"/>
          </p:cNvPicPr>
          <p:nvPr/>
        </p:nvPicPr>
        <p:blipFill>
          <a:blip r:embed="rId3"/>
          <a:srcRect/>
          <a:stretch>
            <a:fillRect/>
          </a:stretch>
        </p:blipFill>
        <p:spPr bwMode="auto">
          <a:xfrm>
            <a:off x="6581775" y="0"/>
            <a:ext cx="2562225" cy="6858000"/>
          </a:xfrm>
          <a:prstGeom prst="rect">
            <a:avLst/>
          </a:prstGeom>
          <a:noFill/>
          <a:ln w="9525">
            <a:noFill/>
            <a:miter lim="800000"/>
            <a:headEnd/>
            <a:tailEnd/>
          </a:ln>
        </p:spPr>
      </p:pic>
      <p:pic>
        <p:nvPicPr>
          <p:cNvPr id="106498" name="Picture 2"/>
          <p:cNvPicPr>
            <a:picLocks noChangeAspect="1" noChangeArrowheads="1"/>
          </p:cNvPicPr>
          <p:nvPr/>
        </p:nvPicPr>
        <p:blipFill>
          <a:blip r:embed="rId4"/>
          <a:srcRect/>
          <a:stretch>
            <a:fillRect/>
          </a:stretch>
        </p:blipFill>
        <p:spPr bwMode="auto">
          <a:xfrm>
            <a:off x="0" y="0"/>
            <a:ext cx="9144000" cy="6858000"/>
          </a:xfrm>
          <a:prstGeom prst="rect">
            <a:avLst/>
          </a:prstGeom>
          <a:noFill/>
          <a:ln w="9525">
            <a:noFill/>
            <a:miter lim="800000"/>
            <a:headEnd/>
            <a:tailEnd/>
          </a:ln>
        </p:spPr>
      </p:pic>
      <p:sp>
        <p:nvSpPr>
          <p:cNvPr id="106499" name="TextBox 9"/>
          <p:cNvSpPr txBox="1">
            <a:spLocks noChangeArrowheads="1"/>
          </p:cNvSpPr>
          <p:nvPr/>
        </p:nvSpPr>
        <p:spPr bwMode="auto">
          <a:xfrm rot="-5400000">
            <a:off x="-1108869" y="3998119"/>
            <a:ext cx="3132138" cy="368300"/>
          </a:xfrm>
          <a:prstGeom prst="rect">
            <a:avLst/>
          </a:prstGeom>
          <a:noFill/>
          <a:ln w="9525">
            <a:noFill/>
            <a:miter lim="800000"/>
            <a:headEnd/>
            <a:tailEnd/>
          </a:ln>
        </p:spPr>
        <p:txBody>
          <a:bodyPr>
            <a:spAutoFit/>
          </a:bodyPr>
          <a:lstStyle/>
          <a:p>
            <a:r>
              <a:rPr lang="en-US">
                <a:latin typeface="Times New Roman" pitchFamily="18" charset="0"/>
                <a:cs typeface="Times New Roman" pitchFamily="18" charset="0"/>
              </a:rPr>
              <a:t>Waist Circumference (cm)</a:t>
            </a:r>
          </a:p>
        </p:txBody>
      </p:sp>
      <p:cxnSp>
        <p:nvCxnSpPr>
          <p:cNvPr id="13" name="Straight Arrow Connector 12"/>
          <p:cNvCxnSpPr/>
          <p:nvPr/>
        </p:nvCxnSpPr>
        <p:spPr>
          <a:xfrm flipV="1">
            <a:off x="473075" y="1828800"/>
            <a:ext cx="0" cy="1231900"/>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sp>
        <p:nvSpPr>
          <p:cNvPr id="16" name="TextBox 15"/>
          <p:cNvSpPr txBox="1"/>
          <p:nvPr/>
        </p:nvSpPr>
        <p:spPr>
          <a:xfrm>
            <a:off x="6386513" y="1751013"/>
            <a:ext cx="2543175" cy="900112"/>
          </a:xfrm>
          <a:prstGeom prst="rect">
            <a:avLst/>
          </a:prstGeom>
          <a:noFill/>
        </p:spPr>
        <p:txBody>
          <a:bodyPr>
            <a:spAutoFit/>
          </a:bodyPr>
          <a:lstStyle/>
          <a:p>
            <a:pPr fontAlgn="auto">
              <a:spcBef>
                <a:spcPts val="0"/>
              </a:spcBef>
              <a:spcAft>
                <a:spcPts val="0"/>
              </a:spcAft>
              <a:defRPr/>
            </a:pPr>
            <a:r>
              <a:rPr lang="en-US" sz="1750" dirty="0">
                <a:latin typeface="Times New Roman" pitchFamily="18" charset="0"/>
                <a:cs typeface="Times New Roman" pitchFamily="18" charset="0"/>
              </a:rPr>
              <a:t>As waist circumference decreases, so does distress (categorically)</a:t>
            </a:r>
          </a:p>
        </p:txBody>
      </p:sp>
      <p:pic>
        <p:nvPicPr>
          <p:cNvPr id="106502" name="Picture 2"/>
          <p:cNvPicPr>
            <a:picLocks noChangeAspect="1" noChangeArrowheads="1"/>
          </p:cNvPicPr>
          <p:nvPr/>
        </p:nvPicPr>
        <p:blipFill>
          <a:blip r:embed="rId5"/>
          <a:srcRect/>
          <a:stretch>
            <a:fillRect/>
          </a:stretch>
        </p:blipFill>
        <p:spPr bwMode="auto">
          <a:xfrm>
            <a:off x="690563" y="1597025"/>
            <a:ext cx="5505450" cy="4219575"/>
          </a:xfrm>
          <a:prstGeom prst="rect">
            <a:avLst/>
          </a:prstGeom>
          <a:noFill/>
          <a:ln w="9525">
            <a:noFill/>
            <a:miter lim="800000"/>
            <a:headEnd/>
            <a:tailEnd/>
          </a:ln>
        </p:spPr>
      </p:pic>
      <p:sp>
        <p:nvSpPr>
          <p:cNvPr id="106503" name="TextBox 13"/>
          <p:cNvSpPr txBox="1">
            <a:spLocks noChangeArrowheads="1"/>
          </p:cNvSpPr>
          <p:nvPr/>
        </p:nvSpPr>
        <p:spPr bwMode="auto">
          <a:xfrm>
            <a:off x="1503363" y="5811838"/>
            <a:ext cx="5146675" cy="307975"/>
          </a:xfrm>
          <a:prstGeom prst="rect">
            <a:avLst/>
          </a:prstGeom>
          <a:noFill/>
          <a:ln w="9525">
            <a:noFill/>
            <a:miter lim="800000"/>
            <a:headEnd/>
            <a:tailEnd/>
          </a:ln>
        </p:spPr>
        <p:txBody>
          <a:bodyPr>
            <a:spAutoFit/>
          </a:bodyPr>
          <a:lstStyle/>
          <a:p>
            <a:r>
              <a:rPr lang="en-US" sz="1400">
                <a:latin typeface="Times New Roman" pitchFamily="18" charset="0"/>
                <a:cs typeface="Times New Roman" pitchFamily="18" charset="0"/>
              </a:rPr>
              <a:t>Severe Distress   </a:t>
            </a:r>
            <a:r>
              <a:rPr lang="en-US" sz="500">
                <a:latin typeface="Times New Roman" pitchFamily="18" charset="0"/>
                <a:cs typeface="Times New Roman" pitchFamily="18" charset="0"/>
              </a:rPr>
              <a:t> </a:t>
            </a:r>
            <a:r>
              <a:rPr lang="en-US" sz="1400">
                <a:latin typeface="Times New Roman" pitchFamily="18" charset="0"/>
                <a:cs typeface="Times New Roman" pitchFamily="18" charset="0"/>
              </a:rPr>
              <a:t>    Moderate Distress      Positive Wellbeing </a:t>
            </a:r>
          </a:p>
        </p:txBody>
      </p:sp>
      <p:sp>
        <p:nvSpPr>
          <p:cNvPr id="106504" name="TextBox 16"/>
          <p:cNvSpPr txBox="1">
            <a:spLocks noChangeArrowheads="1"/>
          </p:cNvSpPr>
          <p:nvPr/>
        </p:nvSpPr>
        <p:spPr bwMode="auto">
          <a:xfrm>
            <a:off x="1119188" y="709613"/>
            <a:ext cx="5267325" cy="522287"/>
          </a:xfrm>
          <a:prstGeom prst="rect">
            <a:avLst/>
          </a:prstGeom>
          <a:noFill/>
          <a:ln w="9525">
            <a:noFill/>
            <a:miter lim="800000"/>
            <a:headEnd/>
            <a:tailEnd/>
          </a:ln>
        </p:spPr>
        <p:txBody>
          <a:bodyPr>
            <a:spAutoFit/>
          </a:bodyPr>
          <a:lstStyle/>
          <a:p>
            <a:r>
              <a:rPr lang="en-US" sz="2800" b="1">
                <a:latin typeface="Times New Roman" pitchFamily="18" charset="0"/>
                <a:cs typeface="Times New Roman" pitchFamily="18" charset="0"/>
              </a:rPr>
              <a:t>WC and PGWBI among Women</a:t>
            </a:r>
          </a:p>
        </p:txBody>
      </p:sp>
      <p:sp>
        <p:nvSpPr>
          <p:cNvPr id="106505" name="TextBox 18"/>
          <p:cNvSpPr txBox="1">
            <a:spLocks noChangeArrowheads="1"/>
          </p:cNvSpPr>
          <p:nvPr/>
        </p:nvSpPr>
        <p:spPr bwMode="auto">
          <a:xfrm>
            <a:off x="6386513" y="2921000"/>
            <a:ext cx="2406650" cy="2892425"/>
          </a:xfrm>
          <a:prstGeom prst="rect">
            <a:avLst/>
          </a:prstGeom>
          <a:noFill/>
          <a:ln w="9525">
            <a:noFill/>
            <a:miter lim="800000"/>
            <a:headEnd/>
            <a:tailEnd/>
          </a:ln>
        </p:spPr>
        <p:txBody>
          <a:bodyPr>
            <a:spAutoFit/>
          </a:bodyPr>
          <a:lstStyle/>
          <a:p>
            <a:r>
              <a:rPr lang="en-US" sz="1400">
                <a:latin typeface="Times New Roman" pitchFamily="18" charset="0"/>
                <a:cs typeface="Times New Roman" pitchFamily="18" charset="0"/>
              </a:rPr>
              <a:t>P = 0.004 when controlling for age in a linear regression with WC as the dependent variable</a:t>
            </a:r>
          </a:p>
          <a:p>
            <a:endParaRPr lang="en-US" sz="1400">
              <a:latin typeface="Times New Roman" pitchFamily="18" charset="0"/>
              <a:cs typeface="Times New Roman" pitchFamily="18" charset="0"/>
            </a:endParaRPr>
          </a:p>
          <a:p>
            <a:r>
              <a:rPr lang="en-US" sz="1400">
                <a:latin typeface="Times New Roman" pitchFamily="18" charset="0"/>
                <a:cs typeface="Times New Roman" pitchFamily="18" charset="0"/>
              </a:rPr>
              <a:t>P=0.003 with no other variables in the model (linear regression with WC as the dependent variable)</a:t>
            </a:r>
          </a:p>
          <a:p>
            <a:endParaRPr lang="en-US" sz="1400">
              <a:latin typeface="Times New Roman" pitchFamily="18" charset="0"/>
              <a:cs typeface="Times New Roman" pitchFamily="18" charset="0"/>
            </a:endParaRPr>
          </a:p>
          <a:p>
            <a:r>
              <a:rPr lang="en-US" sz="1400">
                <a:latin typeface="Times New Roman" pitchFamily="18" charset="0"/>
                <a:cs typeface="Times New Roman" pitchFamily="18" charset="0"/>
              </a:rPr>
              <a:t>P=0.020 in a multinomial regression with distress category as the dependent variable</a:t>
            </a:r>
          </a:p>
        </p:txBody>
      </p:sp>
    </p:spTree>
    <p:extLst>
      <p:ext uri="{BB962C8B-B14F-4D97-AF65-F5344CB8AC3E}">
        <p14:creationId xmlns:p14="http://schemas.microsoft.com/office/powerpoint/2010/main" val="628740833"/>
      </p:ext>
    </p:extLst>
  </p:cSld>
  <p:clrMapOvr>
    <a:masterClrMapping/>
  </p:clrMapOvr>
  <p:transition/>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6497" name="Picture 4" descr="Blank Background Bandaid.jpg"/>
          <p:cNvPicPr>
            <a:picLocks noChangeAspect="1"/>
          </p:cNvPicPr>
          <p:nvPr/>
        </p:nvPicPr>
        <p:blipFill>
          <a:blip r:embed="rId3"/>
          <a:srcRect/>
          <a:stretch>
            <a:fillRect/>
          </a:stretch>
        </p:blipFill>
        <p:spPr bwMode="auto">
          <a:xfrm>
            <a:off x="6581775" y="0"/>
            <a:ext cx="2562225" cy="6858000"/>
          </a:xfrm>
          <a:prstGeom prst="rect">
            <a:avLst/>
          </a:prstGeom>
          <a:noFill/>
          <a:ln w="9525">
            <a:noFill/>
            <a:miter lim="800000"/>
            <a:headEnd/>
            <a:tailEnd/>
          </a:ln>
        </p:spPr>
      </p:pic>
      <p:pic>
        <p:nvPicPr>
          <p:cNvPr id="106498" name="Picture 2"/>
          <p:cNvPicPr>
            <a:picLocks noChangeAspect="1" noChangeArrowheads="1"/>
          </p:cNvPicPr>
          <p:nvPr/>
        </p:nvPicPr>
        <p:blipFill>
          <a:blip r:embed="rId4"/>
          <a:srcRect/>
          <a:stretch>
            <a:fillRect/>
          </a:stretch>
        </p:blipFill>
        <p:spPr bwMode="auto">
          <a:xfrm>
            <a:off x="0" y="0"/>
            <a:ext cx="9144000" cy="6858000"/>
          </a:xfrm>
          <a:prstGeom prst="rect">
            <a:avLst/>
          </a:prstGeom>
          <a:noFill/>
          <a:ln w="9525">
            <a:noFill/>
            <a:miter lim="800000"/>
            <a:headEnd/>
            <a:tailEnd/>
          </a:ln>
        </p:spPr>
      </p:pic>
      <p:sp>
        <p:nvSpPr>
          <p:cNvPr id="106504" name="TextBox 16"/>
          <p:cNvSpPr txBox="1">
            <a:spLocks noChangeArrowheads="1"/>
          </p:cNvSpPr>
          <p:nvPr/>
        </p:nvSpPr>
        <p:spPr bwMode="auto">
          <a:xfrm>
            <a:off x="1119188" y="709613"/>
            <a:ext cx="5267325" cy="522287"/>
          </a:xfrm>
          <a:prstGeom prst="rect">
            <a:avLst/>
          </a:prstGeom>
          <a:noFill/>
          <a:ln w="9525">
            <a:noFill/>
            <a:miter lim="800000"/>
            <a:headEnd/>
            <a:tailEnd/>
          </a:ln>
        </p:spPr>
        <p:txBody>
          <a:bodyPr>
            <a:spAutoFit/>
          </a:bodyPr>
          <a:lstStyle/>
          <a:p>
            <a:r>
              <a:rPr lang="en-US" sz="2800" b="1">
                <a:latin typeface="Times New Roman" pitchFamily="18" charset="0"/>
                <a:cs typeface="Times New Roman" pitchFamily="18" charset="0"/>
              </a:rPr>
              <a:t>WC and PGWBI among Women</a:t>
            </a:r>
          </a:p>
        </p:txBody>
      </p:sp>
      <p:sp>
        <p:nvSpPr>
          <p:cNvPr id="11" name="TextBox 14"/>
          <p:cNvSpPr txBox="1">
            <a:spLocks noChangeArrowheads="1"/>
          </p:cNvSpPr>
          <p:nvPr/>
        </p:nvSpPr>
        <p:spPr bwMode="auto">
          <a:xfrm>
            <a:off x="6759046" y="2922235"/>
            <a:ext cx="2032582" cy="2031325"/>
          </a:xfrm>
          <a:prstGeom prst="rect">
            <a:avLst/>
          </a:prstGeom>
          <a:noFill/>
          <a:ln w="9525">
            <a:noFill/>
            <a:miter lim="800000"/>
            <a:headEnd/>
            <a:tailEnd/>
          </a:ln>
        </p:spPr>
        <p:txBody>
          <a:bodyPr wrap="square">
            <a:spAutoFit/>
          </a:bodyPr>
          <a:lstStyle/>
          <a:p>
            <a:r>
              <a:rPr lang="en-US" sz="1400" dirty="0">
                <a:latin typeface="Times New Roman" pitchFamily="18" charset="0"/>
                <a:cs typeface="Times New Roman" pitchFamily="18" charset="0"/>
              </a:rPr>
              <a:t>β = -0.239</a:t>
            </a:r>
          </a:p>
          <a:p>
            <a:endParaRPr lang="en-US" sz="1400" dirty="0">
              <a:latin typeface="Times New Roman" pitchFamily="18" charset="0"/>
              <a:cs typeface="Times New Roman" pitchFamily="18" charset="0"/>
            </a:endParaRPr>
          </a:p>
          <a:p>
            <a:r>
              <a:rPr lang="en-US" sz="1400" dirty="0">
                <a:latin typeface="Times New Roman" pitchFamily="18" charset="0"/>
                <a:cs typeface="Times New Roman" pitchFamily="18" charset="0"/>
              </a:rPr>
              <a:t>t = -2.029</a:t>
            </a:r>
          </a:p>
          <a:p>
            <a:endParaRPr lang="en-US" sz="1400" dirty="0">
              <a:latin typeface="Times New Roman" pitchFamily="18" charset="0"/>
              <a:cs typeface="Times New Roman" pitchFamily="18" charset="0"/>
            </a:endParaRPr>
          </a:p>
          <a:p>
            <a:r>
              <a:rPr lang="en-US" sz="1400" dirty="0">
                <a:latin typeface="Times New Roman" pitchFamily="18" charset="0"/>
                <a:cs typeface="Times New Roman" pitchFamily="18" charset="0"/>
              </a:rPr>
              <a:t>Partial R = -0.239</a:t>
            </a:r>
          </a:p>
          <a:p>
            <a:endParaRPr lang="en-US" sz="1400" dirty="0">
              <a:latin typeface="Times New Roman" pitchFamily="18" charset="0"/>
              <a:cs typeface="Times New Roman" pitchFamily="18" charset="0"/>
            </a:endParaRPr>
          </a:p>
          <a:p>
            <a:r>
              <a:rPr lang="en-US" sz="1400" dirty="0">
                <a:latin typeface="Times New Roman" pitchFamily="18" charset="0"/>
                <a:cs typeface="Times New Roman" pitchFamily="18" charset="0"/>
              </a:rPr>
              <a:t>Adj. R</a:t>
            </a:r>
            <a:r>
              <a:rPr lang="en-US" sz="1400" baseline="30000" dirty="0">
                <a:latin typeface="Times New Roman" pitchFamily="18" charset="0"/>
                <a:cs typeface="Times New Roman" pitchFamily="18" charset="0"/>
              </a:rPr>
              <a:t>2</a:t>
            </a:r>
            <a:r>
              <a:rPr lang="en-US" sz="1400" dirty="0">
                <a:latin typeface="Times New Roman" pitchFamily="18" charset="0"/>
                <a:cs typeface="Times New Roman" pitchFamily="18" charset="0"/>
              </a:rPr>
              <a:t> = 0.057</a:t>
            </a:r>
          </a:p>
          <a:p>
            <a:endParaRPr lang="en-US" sz="1400" dirty="0">
              <a:latin typeface="Times New Roman" pitchFamily="18" charset="0"/>
              <a:cs typeface="Times New Roman" pitchFamily="18" charset="0"/>
            </a:endParaRPr>
          </a:p>
          <a:p>
            <a:r>
              <a:rPr lang="en-US" sz="1400" dirty="0">
                <a:latin typeface="Times New Roman" pitchFamily="18" charset="0"/>
                <a:cs typeface="Times New Roman" pitchFamily="18" charset="0"/>
              </a:rPr>
              <a:t>P = 0.046</a:t>
            </a:r>
          </a:p>
        </p:txBody>
      </p:sp>
      <p:sp>
        <p:nvSpPr>
          <p:cNvPr id="12" name="TextBox 11"/>
          <p:cNvSpPr txBox="1"/>
          <p:nvPr/>
        </p:nvSpPr>
        <p:spPr>
          <a:xfrm>
            <a:off x="6759046" y="1752248"/>
            <a:ext cx="2147887" cy="523220"/>
          </a:xfrm>
          <a:prstGeom prst="rect">
            <a:avLst/>
          </a:prstGeom>
          <a:noFill/>
        </p:spPr>
        <p:txBody>
          <a:bodyPr wrap="square">
            <a:spAutoFit/>
          </a:bodyPr>
          <a:lstStyle/>
          <a:p>
            <a:pPr fontAlgn="auto">
              <a:spcBef>
                <a:spcPts val="0"/>
              </a:spcBef>
              <a:spcAft>
                <a:spcPts val="0"/>
              </a:spcAft>
              <a:defRPr/>
            </a:pPr>
            <a:r>
              <a:rPr lang="en-US" sz="1400" dirty="0">
                <a:latin typeface="Times New Roman" pitchFamily="18" charset="0"/>
                <a:cs typeface="Times New Roman" pitchFamily="18" charset="0"/>
              </a:rPr>
              <a:t>As waist circumference decreases, so does distress</a:t>
            </a:r>
          </a:p>
        </p:txBody>
      </p:sp>
      <p:pic>
        <p:nvPicPr>
          <p:cNvPr id="14" name="Picture 13" descr="GRAPH2 copy.jpg"/>
          <p:cNvPicPr>
            <a:picLocks noChangeAspect="1"/>
          </p:cNvPicPr>
          <p:nvPr/>
        </p:nvPicPr>
        <p:blipFill>
          <a:blip r:embed="rId5"/>
          <a:stretch>
            <a:fillRect/>
          </a:stretch>
        </p:blipFill>
        <p:spPr>
          <a:xfrm>
            <a:off x="358246" y="1423297"/>
            <a:ext cx="6400800" cy="5029200"/>
          </a:xfrm>
          <a:prstGeom prst="rect">
            <a:avLst/>
          </a:prstGeom>
        </p:spPr>
      </p:pic>
    </p:spTree>
    <p:extLst>
      <p:ext uri="{BB962C8B-B14F-4D97-AF65-F5344CB8AC3E}">
        <p14:creationId xmlns:p14="http://schemas.microsoft.com/office/powerpoint/2010/main" val="1048212251"/>
      </p:ext>
    </p:extLst>
  </p:cSld>
  <p:clrMapOvr>
    <a:masterClrMapping/>
  </p:clrMapOvr>
  <p:transition/>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61" name="Picture 4" descr="Blank Background Bandaid.jpg"/>
          <p:cNvPicPr>
            <a:picLocks noChangeAspect="1"/>
          </p:cNvPicPr>
          <p:nvPr/>
        </p:nvPicPr>
        <p:blipFill>
          <a:blip r:embed="rId3"/>
          <a:srcRect/>
          <a:stretch>
            <a:fillRect/>
          </a:stretch>
        </p:blipFill>
        <p:spPr bwMode="auto">
          <a:xfrm>
            <a:off x="6581775" y="0"/>
            <a:ext cx="2562225" cy="6858000"/>
          </a:xfrm>
          <a:prstGeom prst="rect">
            <a:avLst/>
          </a:prstGeom>
          <a:noFill/>
          <a:ln w="9525">
            <a:noFill/>
            <a:miter lim="800000"/>
            <a:headEnd/>
            <a:tailEnd/>
          </a:ln>
        </p:spPr>
      </p:pic>
      <p:pic>
        <p:nvPicPr>
          <p:cNvPr id="92162" name="Picture 2"/>
          <p:cNvPicPr>
            <a:picLocks noChangeAspect="1" noChangeArrowheads="1"/>
          </p:cNvPicPr>
          <p:nvPr/>
        </p:nvPicPr>
        <p:blipFill>
          <a:blip r:embed="rId4"/>
          <a:srcRect/>
          <a:stretch>
            <a:fillRect/>
          </a:stretch>
        </p:blipFill>
        <p:spPr bwMode="auto">
          <a:xfrm>
            <a:off x="0" y="0"/>
            <a:ext cx="9144000" cy="6367463"/>
          </a:xfrm>
          <a:prstGeom prst="rect">
            <a:avLst/>
          </a:prstGeom>
          <a:noFill/>
          <a:ln w="9525">
            <a:noFill/>
            <a:miter lim="800000"/>
            <a:headEnd/>
            <a:tailEnd/>
          </a:ln>
        </p:spPr>
      </p:pic>
      <p:sp>
        <p:nvSpPr>
          <p:cNvPr id="14" name="TextBox 13"/>
          <p:cNvSpPr txBox="1"/>
          <p:nvPr/>
        </p:nvSpPr>
        <p:spPr>
          <a:xfrm>
            <a:off x="315913" y="379413"/>
            <a:ext cx="2776537" cy="1816100"/>
          </a:xfrm>
          <a:prstGeom prst="rect">
            <a:avLst/>
          </a:prstGeom>
          <a:noFill/>
        </p:spPr>
        <p:txBody>
          <a:bodyPr>
            <a:spAutoFit/>
          </a:bodyPr>
          <a:lstStyle/>
          <a:p>
            <a:pPr fontAlgn="auto">
              <a:spcBef>
                <a:spcPts val="0"/>
              </a:spcBef>
              <a:spcAft>
                <a:spcPts val="0"/>
              </a:spcAft>
              <a:defRPr/>
            </a:pPr>
            <a:r>
              <a:rPr lang="en-US" sz="1600" dirty="0">
                <a:latin typeface="+mn-lt"/>
              </a:rPr>
              <a:t>Among women, PGWBI (β=-0.212, r</a:t>
            </a:r>
            <a:r>
              <a:rPr lang="en-US" sz="1600" baseline="30000" dirty="0">
                <a:latin typeface="+mn-lt"/>
              </a:rPr>
              <a:t>2</a:t>
            </a:r>
            <a:r>
              <a:rPr lang="en-US" sz="1600" dirty="0">
                <a:latin typeface="+mn-lt"/>
              </a:rPr>
              <a:t>=0.055, p=0.053) and age (β=0.409, r</a:t>
            </a:r>
            <a:r>
              <a:rPr lang="en-US" sz="1600" baseline="30000" dirty="0">
                <a:latin typeface="+mn-lt"/>
              </a:rPr>
              <a:t>2</a:t>
            </a:r>
            <a:r>
              <a:rPr lang="en-US" sz="1600" dirty="0">
                <a:latin typeface="+mn-lt"/>
              </a:rPr>
              <a:t>=0.176, p&lt;0.001) explained 20% of the variance in WC; but neither was a significant correlate of WC among men (p&gt;0.05).</a:t>
            </a:r>
            <a:endParaRPr lang="en-US" sz="1600" b="1" dirty="0">
              <a:solidFill>
                <a:schemeClr val="tx2">
                  <a:lumMod val="75000"/>
                </a:schemeClr>
              </a:solidFill>
              <a:latin typeface="Times New Roman" pitchFamily="18" charset="0"/>
              <a:cs typeface="Times New Roman" pitchFamily="18" charset="0"/>
            </a:endParaRPr>
          </a:p>
        </p:txBody>
      </p:sp>
      <p:pic>
        <p:nvPicPr>
          <p:cNvPr id="92166" name="Picture 6"/>
          <p:cNvPicPr>
            <a:picLocks noChangeAspect="1" noChangeArrowheads="1"/>
          </p:cNvPicPr>
          <p:nvPr/>
        </p:nvPicPr>
        <p:blipFill>
          <a:blip r:embed="rId5"/>
          <a:srcRect/>
          <a:stretch>
            <a:fillRect/>
          </a:stretch>
        </p:blipFill>
        <p:spPr bwMode="auto">
          <a:xfrm>
            <a:off x="566738" y="2935288"/>
            <a:ext cx="3705225" cy="3086100"/>
          </a:xfrm>
          <a:prstGeom prst="rect">
            <a:avLst/>
          </a:prstGeom>
          <a:noFill/>
        </p:spPr>
      </p:pic>
    </p:spTree>
    <p:extLst>
      <p:ext uri="{BB962C8B-B14F-4D97-AF65-F5344CB8AC3E}">
        <p14:creationId xmlns:p14="http://schemas.microsoft.com/office/powerpoint/2010/main" val="2382412"/>
      </p:ext>
    </p:extLst>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7" name="Picture 4" descr="Blank Background Bandaid.jpg"/>
          <p:cNvPicPr>
            <a:picLocks noChangeAspect="1"/>
          </p:cNvPicPr>
          <p:nvPr/>
        </p:nvPicPr>
        <p:blipFill>
          <a:blip r:embed="rId3"/>
          <a:srcRect/>
          <a:stretch>
            <a:fillRect/>
          </a:stretch>
        </p:blipFill>
        <p:spPr bwMode="auto">
          <a:xfrm>
            <a:off x="6581775" y="0"/>
            <a:ext cx="2562225" cy="6858000"/>
          </a:xfrm>
          <a:prstGeom prst="rect">
            <a:avLst/>
          </a:prstGeom>
          <a:noFill/>
          <a:ln w="9525">
            <a:noFill/>
            <a:miter lim="800000"/>
            <a:headEnd/>
            <a:tailEnd/>
          </a:ln>
        </p:spPr>
      </p:pic>
      <p:pic>
        <p:nvPicPr>
          <p:cNvPr id="24578" name="Picture 2"/>
          <p:cNvPicPr>
            <a:picLocks noChangeAspect="1" noChangeArrowheads="1"/>
          </p:cNvPicPr>
          <p:nvPr/>
        </p:nvPicPr>
        <p:blipFill>
          <a:blip r:embed="rId4"/>
          <a:srcRect/>
          <a:stretch>
            <a:fillRect/>
          </a:stretch>
        </p:blipFill>
        <p:spPr bwMode="auto">
          <a:xfrm>
            <a:off x="0" y="5087938"/>
            <a:ext cx="9144000" cy="1254125"/>
          </a:xfrm>
          <a:prstGeom prst="rect">
            <a:avLst/>
          </a:prstGeom>
          <a:noFill/>
          <a:ln w="9525">
            <a:noFill/>
            <a:miter lim="800000"/>
            <a:headEnd/>
            <a:tailEnd/>
          </a:ln>
        </p:spPr>
      </p:pic>
      <p:pic>
        <p:nvPicPr>
          <p:cNvPr id="24579" name="Picture 13" descr="Mental health.jpg"/>
          <p:cNvPicPr>
            <a:picLocks noChangeAspect="1"/>
          </p:cNvPicPr>
          <p:nvPr/>
        </p:nvPicPr>
        <p:blipFill>
          <a:blip r:embed="rId5"/>
          <a:srcRect/>
          <a:stretch>
            <a:fillRect/>
          </a:stretch>
        </p:blipFill>
        <p:spPr bwMode="auto">
          <a:xfrm>
            <a:off x="0" y="0"/>
            <a:ext cx="9144000" cy="5865813"/>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41" name="Picture 4" descr="Blank Background Bandaid.jpg"/>
          <p:cNvPicPr>
            <a:picLocks noChangeAspect="1"/>
          </p:cNvPicPr>
          <p:nvPr/>
        </p:nvPicPr>
        <p:blipFill>
          <a:blip r:embed="rId3"/>
          <a:srcRect/>
          <a:stretch>
            <a:fillRect/>
          </a:stretch>
        </p:blipFill>
        <p:spPr bwMode="auto">
          <a:xfrm>
            <a:off x="6581775" y="0"/>
            <a:ext cx="2562225" cy="6858000"/>
          </a:xfrm>
          <a:prstGeom prst="rect">
            <a:avLst/>
          </a:prstGeom>
          <a:noFill/>
          <a:ln w="9525">
            <a:noFill/>
            <a:miter lim="800000"/>
            <a:headEnd/>
            <a:tailEnd/>
          </a:ln>
        </p:spPr>
      </p:pic>
      <p:pic>
        <p:nvPicPr>
          <p:cNvPr id="112642" name="Picture 2"/>
          <p:cNvPicPr>
            <a:picLocks noChangeAspect="1" noChangeArrowheads="1"/>
          </p:cNvPicPr>
          <p:nvPr/>
        </p:nvPicPr>
        <p:blipFill>
          <a:blip r:embed="rId4"/>
          <a:srcRect/>
          <a:stretch>
            <a:fillRect/>
          </a:stretch>
        </p:blipFill>
        <p:spPr bwMode="auto">
          <a:xfrm>
            <a:off x="0" y="0"/>
            <a:ext cx="9144000" cy="6858000"/>
          </a:xfrm>
          <a:prstGeom prst="rect">
            <a:avLst/>
          </a:prstGeom>
          <a:noFill/>
          <a:ln w="9525">
            <a:noFill/>
            <a:miter lim="800000"/>
            <a:headEnd/>
            <a:tailEnd/>
          </a:ln>
        </p:spPr>
      </p:pic>
      <p:sp>
        <p:nvSpPr>
          <p:cNvPr id="112643" name="TextBox 12"/>
          <p:cNvSpPr txBox="1">
            <a:spLocks noChangeArrowheads="1"/>
          </p:cNvSpPr>
          <p:nvPr/>
        </p:nvSpPr>
        <p:spPr bwMode="auto">
          <a:xfrm>
            <a:off x="384175" y="401638"/>
            <a:ext cx="7689850" cy="646112"/>
          </a:xfrm>
          <a:prstGeom prst="rect">
            <a:avLst/>
          </a:prstGeom>
          <a:noFill/>
          <a:ln w="9525">
            <a:noFill/>
            <a:miter lim="800000"/>
            <a:headEnd/>
            <a:tailEnd/>
          </a:ln>
        </p:spPr>
        <p:txBody>
          <a:bodyPr>
            <a:spAutoFit/>
          </a:bodyPr>
          <a:lstStyle/>
          <a:p>
            <a:r>
              <a:rPr lang="en-US" sz="3600">
                <a:latin typeface="Times New Roman" pitchFamily="18" charset="0"/>
                <a:cs typeface="Times New Roman" pitchFamily="18" charset="0"/>
              </a:rPr>
              <a:t>Split the sample by Gender . . .</a:t>
            </a:r>
          </a:p>
        </p:txBody>
      </p:sp>
      <p:sp>
        <p:nvSpPr>
          <p:cNvPr id="9" name="TextBox 8"/>
          <p:cNvSpPr txBox="1"/>
          <p:nvPr/>
        </p:nvSpPr>
        <p:spPr>
          <a:xfrm>
            <a:off x="423863" y="1458913"/>
            <a:ext cx="7977187" cy="2000250"/>
          </a:xfrm>
          <a:prstGeom prst="rect">
            <a:avLst/>
          </a:prstGeom>
          <a:noFill/>
        </p:spPr>
        <p:txBody>
          <a:bodyPr>
            <a:spAutoFit/>
          </a:bodyPr>
          <a:lstStyle/>
          <a:p>
            <a:pPr fontAlgn="auto">
              <a:spcBef>
                <a:spcPts val="0"/>
              </a:spcBef>
              <a:spcAft>
                <a:spcPts val="0"/>
              </a:spcAft>
              <a:defRPr/>
            </a:pPr>
            <a:r>
              <a:rPr lang="en-US" b="1" i="1" u="sng" dirty="0">
                <a:latin typeface="Times New Roman" pitchFamily="18" charset="0"/>
                <a:cs typeface="Times New Roman" pitchFamily="18" charset="0"/>
              </a:rPr>
              <a:t>WC Predicting PGWBI</a:t>
            </a:r>
            <a:r>
              <a:rPr lang="en-US" sz="2000" b="1" u="sng" dirty="0">
                <a:latin typeface="Times New Roman" pitchFamily="18" charset="0"/>
                <a:cs typeface="Times New Roman" pitchFamily="18" charset="0"/>
              </a:rPr>
              <a:t>		</a:t>
            </a:r>
            <a:r>
              <a:rPr lang="en-US" sz="2400" b="1" u="sng" dirty="0">
                <a:latin typeface="Times New Roman" pitchFamily="18" charset="0"/>
                <a:cs typeface="Times New Roman" pitchFamily="18" charset="0"/>
              </a:rPr>
              <a:t>Total Sample		Men		Women</a:t>
            </a:r>
          </a:p>
          <a:p>
            <a:pPr fontAlgn="auto">
              <a:spcBef>
                <a:spcPts val="0"/>
              </a:spcBef>
              <a:spcAft>
                <a:spcPts val="0"/>
              </a:spcAft>
              <a:defRPr/>
            </a:pPr>
            <a:r>
              <a:rPr lang="en-US" sz="2000" dirty="0">
                <a:latin typeface="Times New Roman" pitchFamily="18" charset="0"/>
                <a:cs typeface="Times New Roman" pitchFamily="18" charset="0"/>
              </a:rPr>
              <a:t>PGWBI Score			0.218				0.694		 </a:t>
            </a:r>
            <a:r>
              <a:rPr lang="en-US" sz="2000" b="1" dirty="0">
                <a:solidFill>
                  <a:schemeClr val="accent3"/>
                </a:solidFill>
                <a:latin typeface="Times New Roman" pitchFamily="18" charset="0"/>
                <a:cs typeface="Times New Roman" pitchFamily="18" charset="0"/>
              </a:rPr>
              <a:t>0.046</a:t>
            </a:r>
          </a:p>
          <a:p>
            <a:pPr fontAlgn="auto">
              <a:spcBef>
                <a:spcPts val="0"/>
              </a:spcBef>
              <a:spcAft>
                <a:spcPts val="0"/>
              </a:spcAft>
              <a:defRPr/>
            </a:pPr>
            <a:r>
              <a:rPr lang="en-US" sz="2000" dirty="0">
                <a:latin typeface="Times New Roman" pitchFamily="18" charset="0"/>
                <a:cs typeface="Times New Roman" pitchFamily="18" charset="0"/>
              </a:rPr>
              <a:t>PGWBI Category			0.301				0.427		 </a:t>
            </a:r>
            <a:r>
              <a:rPr lang="en-US" sz="2000" b="1" dirty="0">
                <a:solidFill>
                  <a:schemeClr val="accent3"/>
                </a:solidFill>
                <a:latin typeface="Times New Roman" pitchFamily="18" charset="0"/>
                <a:cs typeface="Times New Roman" pitchFamily="18" charset="0"/>
              </a:rPr>
              <a:t>0.020</a:t>
            </a:r>
          </a:p>
          <a:p>
            <a:pPr fontAlgn="auto">
              <a:spcBef>
                <a:spcPts val="0"/>
              </a:spcBef>
              <a:spcAft>
                <a:spcPts val="0"/>
              </a:spcAft>
              <a:defRPr/>
            </a:pPr>
            <a:r>
              <a:rPr lang="en-US" sz="2000" dirty="0">
                <a:latin typeface="Times New Roman" pitchFamily="18" charset="0"/>
                <a:cs typeface="Times New Roman" pitchFamily="18" charset="0"/>
              </a:rPr>
              <a:t>PGWBI Distress			0.117				0.869		 </a:t>
            </a:r>
            <a:r>
              <a:rPr lang="en-US" sz="2000" b="1" dirty="0">
                <a:solidFill>
                  <a:schemeClr val="accent3"/>
                </a:solidFill>
                <a:latin typeface="Times New Roman" pitchFamily="18" charset="0"/>
                <a:cs typeface="Times New Roman" pitchFamily="18" charset="0"/>
              </a:rPr>
              <a:t>0.003</a:t>
            </a:r>
          </a:p>
          <a:p>
            <a:pPr fontAlgn="auto">
              <a:spcBef>
                <a:spcPts val="0"/>
              </a:spcBef>
              <a:spcAft>
                <a:spcPts val="0"/>
              </a:spcAft>
              <a:defRPr/>
            </a:pPr>
            <a:r>
              <a:rPr lang="en-US" sz="2000" dirty="0">
                <a:latin typeface="Times New Roman" pitchFamily="18" charset="0"/>
                <a:cs typeface="Times New Roman" pitchFamily="18" charset="0"/>
              </a:rPr>
              <a:t>PGWBI Mean			0.699				0.730		 0.219</a:t>
            </a:r>
          </a:p>
          <a:p>
            <a:pPr fontAlgn="auto">
              <a:spcBef>
                <a:spcPts val="0"/>
              </a:spcBef>
              <a:spcAft>
                <a:spcPts val="0"/>
              </a:spcAft>
              <a:defRPr/>
            </a:pPr>
            <a:r>
              <a:rPr lang="en-US" sz="2000" dirty="0">
                <a:latin typeface="Times New Roman" pitchFamily="18" charset="0"/>
                <a:cs typeface="Times New Roman" pitchFamily="18" charset="0"/>
              </a:rPr>
              <a:t>PGWBI Median	</a:t>
            </a:r>
            <a:r>
              <a:rPr lang="en-US" sz="2000" dirty="0">
                <a:solidFill>
                  <a:schemeClr val="accent2"/>
                </a:solidFill>
                <a:latin typeface="Times New Roman" pitchFamily="18" charset="0"/>
                <a:cs typeface="Times New Roman" pitchFamily="18" charset="0"/>
              </a:rPr>
              <a:t>		</a:t>
            </a:r>
            <a:r>
              <a:rPr lang="en-US" sz="2000" dirty="0">
                <a:latin typeface="Times New Roman" pitchFamily="18" charset="0"/>
                <a:cs typeface="Times New Roman" pitchFamily="18" charset="0"/>
              </a:rPr>
              <a:t>0.546				0.759		 0.255</a:t>
            </a:r>
          </a:p>
        </p:txBody>
      </p:sp>
      <p:sp>
        <p:nvSpPr>
          <p:cNvPr id="10" name="TextBox 9"/>
          <p:cNvSpPr txBox="1"/>
          <p:nvPr/>
        </p:nvSpPr>
        <p:spPr>
          <a:xfrm>
            <a:off x="423863" y="3862388"/>
            <a:ext cx="7977187" cy="2000250"/>
          </a:xfrm>
          <a:prstGeom prst="rect">
            <a:avLst/>
          </a:prstGeom>
          <a:noFill/>
        </p:spPr>
        <p:txBody>
          <a:bodyPr>
            <a:spAutoFit/>
          </a:bodyPr>
          <a:lstStyle/>
          <a:p>
            <a:pPr fontAlgn="auto">
              <a:spcBef>
                <a:spcPts val="0"/>
              </a:spcBef>
              <a:spcAft>
                <a:spcPts val="0"/>
              </a:spcAft>
              <a:defRPr/>
            </a:pPr>
            <a:r>
              <a:rPr lang="en-US" b="1" i="1" u="sng" dirty="0">
                <a:latin typeface="Times New Roman" pitchFamily="18" charset="0"/>
                <a:cs typeface="Times New Roman" pitchFamily="18" charset="0"/>
              </a:rPr>
              <a:t>PGWBI Predicting WC</a:t>
            </a:r>
            <a:r>
              <a:rPr lang="en-US" sz="2000" b="1" u="sng" dirty="0">
                <a:latin typeface="Times New Roman" pitchFamily="18" charset="0"/>
                <a:cs typeface="Times New Roman" pitchFamily="18" charset="0"/>
              </a:rPr>
              <a:t>		</a:t>
            </a:r>
            <a:r>
              <a:rPr lang="en-US" sz="2400" b="1" u="sng" dirty="0">
                <a:latin typeface="Times New Roman" pitchFamily="18" charset="0"/>
                <a:cs typeface="Times New Roman" pitchFamily="18" charset="0"/>
              </a:rPr>
              <a:t>Total Sample		Men		Women</a:t>
            </a:r>
          </a:p>
          <a:p>
            <a:pPr fontAlgn="auto">
              <a:spcBef>
                <a:spcPts val="0"/>
              </a:spcBef>
              <a:spcAft>
                <a:spcPts val="0"/>
              </a:spcAft>
              <a:defRPr/>
            </a:pPr>
            <a:r>
              <a:rPr lang="en-US" sz="2000" dirty="0">
                <a:latin typeface="Times New Roman" pitchFamily="18" charset="0"/>
                <a:cs typeface="Times New Roman" pitchFamily="18" charset="0"/>
              </a:rPr>
              <a:t>PGWBI Score</a:t>
            </a:r>
            <a:r>
              <a:rPr lang="en-US" sz="2000" dirty="0">
                <a:solidFill>
                  <a:schemeClr val="accent3"/>
                </a:solidFill>
                <a:latin typeface="Times New Roman" pitchFamily="18" charset="0"/>
                <a:cs typeface="Times New Roman" pitchFamily="18" charset="0"/>
              </a:rPr>
              <a:t>			</a:t>
            </a:r>
            <a:r>
              <a:rPr lang="en-US" sz="2000" b="1" dirty="0">
                <a:solidFill>
                  <a:schemeClr val="accent3"/>
                </a:solidFill>
                <a:latin typeface="Times New Roman" pitchFamily="18" charset="0"/>
                <a:cs typeface="Times New Roman" pitchFamily="18" charset="0"/>
              </a:rPr>
              <a:t>0.090</a:t>
            </a:r>
            <a:r>
              <a:rPr lang="en-US" sz="2000" dirty="0">
                <a:solidFill>
                  <a:schemeClr val="accent3"/>
                </a:solidFill>
                <a:latin typeface="Times New Roman" pitchFamily="18" charset="0"/>
                <a:cs typeface="Times New Roman" pitchFamily="18" charset="0"/>
              </a:rPr>
              <a:t>				</a:t>
            </a:r>
            <a:r>
              <a:rPr lang="en-US" sz="2000" dirty="0">
                <a:latin typeface="Times New Roman" pitchFamily="18" charset="0"/>
                <a:cs typeface="Times New Roman" pitchFamily="18" charset="0"/>
              </a:rPr>
              <a:t>0.694		 </a:t>
            </a:r>
            <a:r>
              <a:rPr lang="en-US" sz="2000" b="1" dirty="0">
                <a:solidFill>
                  <a:schemeClr val="accent3"/>
                </a:solidFill>
                <a:latin typeface="Times New Roman" pitchFamily="18" charset="0"/>
                <a:cs typeface="Times New Roman" pitchFamily="18" charset="0"/>
              </a:rPr>
              <a:t>0.046</a:t>
            </a:r>
          </a:p>
          <a:p>
            <a:pPr fontAlgn="auto">
              <a:spcBef>
                <a:spcPts val="0"/>
              </a:spcBef>
              <a:spcAft>
                <a:spcPts val="0"/>
              </a:spcAft>
              <a:defRPr/>
            </a:pPr>
            <a:r>
              <a:rPr lang="en-US" sz="2000" dirty="0">
                <a:latin typeface="Times New Roman" pitchFamily="18" charset="0"/>
                <a:cs typeface="Times New Roman" pitchFamily="18" charset="0"/>
              </a:rPr>
              <a:t>PGWBI Category</a:t>
            </a:r>
            <a:r>
              <a:rPr lang="en-US" sz="2000" dirty="0">
                <a:solidFill>
                  <a:schemeClr val="accent3"/>
                </a:solidFill>
                <a:latin typeface="Times New Roman" pitchFamily="18" charset="0"/>
                <a:cs typeface="Times New Roman" pitchFamily="18" charset="0"/>
              </a:rPr>
              <a:t>			</a:t>
            </a:r>
            <a:r>
              <a:rPr lang="en-US" sz="2000" b="1" dirty="0">
                <a:solidFill>
                  <a:schemeClr val="accent3"/>
                </a:solidFill>
                <a:latin typeface="Times New Roman" pitchFamily="18" charset="0"/>
                <a:cs typeface="Times New Roman" pitchFamily="18" charset="0"/>
              </a:rPr>
              <a:t>0.070</a:t>
            </a:r>
            <a:r>
              <a:rPr lang="en-US" sz="2000" dirty="0">
                <a:solidFill>
                  <a:schemeClr val="accent3"/>
                </a:solidFill>
                <a:latin typeface="Times New Roman" pitchFamily="18" charset="0"/>
                <a:cs typeface="Times New Roman" pitchFamily="18" charset="0"/>
              </a:rPr>
              <a:t>				</a:t>
            </a:r>
            <a:r>
              <a:rPr lang="en-US" sz="2000" dirty="0">
                <a:latin typeface="Times New Roman" pitchFamily="18" charset="0"/>
                <a:cs typeface="Times New Roman" pitchFamily="18" charset="0"/>
              </a:rPr>
              <a:t>0.799		 </a:t>
            </a:r>
            <a:r>
              <a:rPr lang="en-US" sz="2000" b="1" dirty="0">
                <a:solidFill>
                  <a:schemeClr val="accent3"/>
                </a:solidFill>
                <a:latin typeface="Times New Roman" pitchFamily="18" charset="0"/>
                <a:cs typeface="Times New Roman" pitchFamily="18" charset="0"/>
              </a:rPr>
              <a:t>0.003</a:t>
            </a:r>
          </a:p>
          <a:p>
            <a:pPr fontAlgn="auto">
              <a:spcBef>
                <a:spcPts val="0"/>
              </a:spcBef>
              <a:spcAft>
                <a:spcPts val="0"/>
              </a:spcAft>
              <a:defRPr/>
            </a:pPr>
            <a:r>
              <a:rPr lang="en-US" sz="2000" dirty="0">
                <a:latin typeface="Times New Roman" pitchFamily="18" charset="0"/>
                <a:cs typeface="Times New Roman" pitchFamily="18" charset="0"/>
              </a:rPr>
              <a:t>PGWBI Distress</a:t>
            </a:r>
            <a:r>
              <a:rPr lang="en-US" sz="2000" dirty="0">
                <a:solidFill>
                  <a:schemeClr val="accent3"/>
                </a:solidFill>
                <a:latin typeface="Times New Roman" pitchFamily="18" charset="0"/>
                <a:cs typeface="Times New Roman" pitchFamily="18" charset="0"/>
              </a:rPr>
              <a:t>			</a:t>
            </a:r>
            <a:r>
              <a:rPr lang="en-US" sz="2000" b="1" dirty="0">
                <a:solidFill>
                  <a:schemeClr val="accent3"/>
                </a:solidFill>
                <a:latin typeface="Times New Roman" pitchFamily="18" charset="0"/>
                <a:cs typeface="Times New Roman" pitchFamily="18" charset="0"/>
              </a:rPr>
              <a:t>0.030</a:t>
            </a:r>
            <a:r>
              <a:rPr lang="en-US" sz="2000" dirty="0">
                <a:solidFill>
                  <a:schemeClr val="accent3"/>
                </a:solidFill>
                <a:latin typeface="Times New Roman" pitchFamily="18" charset="0"/>
                <a:cs typeface="Times New Roman" pitchFamily="18" charset="0"/>
              </a:rPr>
              <a:t>				</a:t>
            </a:r>
            <a:r>
              <a:rPr lang="en-US" sz="2000" dirty="0">
                <a:latin typeface="Times New Roman" pitchFamily="18" charset="0"/>
                <a:cs typeface="Times New Roman" pitchFamily="18" charset="0"/>
              </a:rPr>
              <a:t>0.871		 </a:t>
            </a:r>
            <a:r>
              <a:rPr lang="en-US" sz="2000" b="1" dirty="0">
                <a:solidFill>
                  <a:schemeClr val="accent3"/>
                </a:solidFill>
                <a:latin typeface="Times New Roman" pitchFamily="18" charset="0"/>
                <a:cs typeface="Times New Roman" pitchFamily="18" charset="0"/>
              </a:rPr>
              <a:t>0.003</a:t>
            </a:r>
          </a:p>
          <a:p>
            <a:pPr fontAlgn="auto">
              <a:spcBef>
                <a:spcPts val="0"/>
              </a:spcBef>
              <a:spcAft>
                <a:spcPts val="0"/>
              </a:spcAft>
              <a:defRPr/>
            </a:pPr>
            <a:r>
              <a:rPr lang="en-US" sz="2000" dirty="0">
                <a:latin typeface="Times New Roman" pitchFamily="18" charset="0"/>
                <a:cs typeface="Times New Roman" pitchFamily="18" charset="0"/>
              </a:rPr>
              <a:t>PGWBI Mean</a:t>
            </a:r>
            <a:r>
              <a:rPr lang="en-US" sz="2000" dirty="0">
                <a:solidFill>
                  <a:schemeClr val="accent2"/>
                </a:solidFill>
                <a:latin typeface="Times New Roman" pitchFamily="18" charset="0"/>
                <a:cs typeface="Times New Roman" pitchFamily="18" charset="0"/>
              </a:rPr>
              <a:t>			</a:t>
            </a:r>
            <a:r>
              <a:rPr lang="en-US" sz="2000" dirty="0">
                <a:latin typeface="Times New Roman" pitchFamily="18" charset="0"/>
                <a:cs typeface="Times New Roman" pitchFamily="18" charset="0"/>
              </a:rPr>
              <a:t>0.331				0.734		 0.225</a:t>
            </a:r>
          </a:p>
          <a:p>
            <a:pPr fontAlgn="auto">
              <a:spcBef>
                <a:spcPts val="0"/>
              </a:spcBef>
              <a:spcAft>
                <a:spcPts val="0"/>
              </a:spcAft>
              <a:defRPr/>
            </a:pPr>
            <a:r>
              <a:rPr lang="en-US" sz="2000" dirty="0">
                <a:latin typeface="Times New Roman" pitchFamily="18" charset="0"/>
                <a:cs typeface="Times New Roman" pitchFamily="18" charset="0"/>
              </a:rPr>
              <a:t>PGWBI Median</a:t>
            </a:r>
            <a:r>
              <a:rPr lang="en-US" sz="2000" dirty="0">
                <a:solidFill>
                  <a:schemeClr val="accent2"/>
                </a:solidFill>
                <a:latin typeface="Times New Roman" pitchFamily="18" charset="0"/>
                <a:cs typeface="Times New Roman" pitchFamily="18" charset="0"/>
              </a:rPr>
              <a:t>			</a:t>
            </a:r>
            <a:r>
              <a:rPr lang="en-US" sz="2000" dirty="0">
                <a:latin typeface="Times New Roman" pitchFamily="18" charset="0"/>
                <a:cs typeface="Times New Roman" pitchFamily="18" charset="0"/>
              </a:rPr>
              <a:t>0.388				0.763		 0.261</a:t>
            </a:r>
          </a:p>
        </p:txBody>
      </p:sp>
    </p:spTree>
    <p:extLst>
      <p:ext uri="{BB962C8B-B14F-4D97-AF65-F5344CB8AC3E}">
        <p14:creationId xmlns:p14="http://schemas.microsoft.com/office/powerpoint/2010/main" val="440074669"/>
      </p:ext>
    </p:extLst>
  </p:cSld>
  <p:clrMapOvr>
    <a:masterClrMapping/>
  </p:clrMapOvr>
  <p:transition/>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4689" name="Picture 4" descr="Blank Background Bandaid.jpg"/>
          <p:cNvPicPr>
            <a:picLocks noChangeAspect="1"/>
          </p:cNvPicPr>
          <p:nvPr/>
        </p:nvPicPr>
        <p:blipFill>
          <a:blip r:embed="rId3"/>
          <a:srcRect/>
          <a:stretch>
            <a:fillRect/>
          </a:stretch>
        </p:blipFill>
        <p:spPr bwMode="auto">
          <a:xfrm>
            <a:off x="6581775" y="0"/>
            <a:ext cx="2562225" cy="6858000"/>
          </a:xfrm>
          <a:prstGeom prst="rect">
            <a:avLst/>
          </a:prstGeom>
          <a:noFill/>
          <a:ln w="9525">
            <a:noFill/>
            <a:miter lim="800000"/>
            <a:headEnd/>
            <a:tailEnd/>
          </a:ln>
        </p:spPr>
      </p:pic>
      <p:pic>
        <p:nvPicPr>
          <p:cNvPr id="114690" name="Picture 2"/>
          <p:cNvPicPr>
            <a:picLocks noChangeAspect="1" noChangeArrowheads="1"/>
          </p:cNvPicPr>
          <p:nvPr/>
        </p:nvPicPr>
        <p:blipFill>
          <a:blip r:embed="rId4"/>
          <a:srcRect/>
          <a:stretch>
            <a:fillRect/>
          </a:stretch>
        </p:blipFill>
        <p:spPr bwMode="auto">
          <a:xfrm>
            <a:off x="0" y="0"/>
            <a:ext cx="9144000" cy="6858000"/>
          </a:xfrm>
          <a:prstGeom prst="rect">
            <a:avLst/>
          </a:prstGeom>
          <a:noFill/>
          <a:ln w="9525">
            <a:noFill/>
            <a:miter lim="800000"/>
            <a:headEnd/>
            <a:tailEnd/>
          </a:ln>
        </p:spPr>
      </p:pic>
      <p:sp>
        <p:nvSpPr>
          <p:cNvPr id="114691" name="TextBox 12"/>
          <p:cNvSpPr txBox="1">
            <a:spLocks noChangeArrowheads="1"/>
          </p:cNvSpPr>
          <p:nvPr/>
        </p:nvSpPr>
        <p:spPr bwMode="auto">
          <a:xfrm>
            <a:off x="384175" y="401638"/>
            <a:ext cx="7689850" cy="646112"/>
          </a:xfrm>
          <a:prstGeom prst="rect">
            <a:avLst/>
          </a:prstGeom>
          <a:noFill/>
          <a:ln w="9525">
            <a:noFill/>
            <a:miter lim="800000"/>
            <a:headEnd/>
            <a:tailEnd/>
          </a:ln>
        </p:spPr>
        <p:txBody>
          <a:bodyPr>
            <a:spAutoFit/>
          </a:bodyPr>
          <a:lstStyle/>
          <a:p>
            <a:r>
              <a:rPr lang="en-US" sz="3600">
                <a:latin typeface="Times New Roman" pitchFamily="18" charset="0"/>
                <a:cs typeface="Times New Roman" pitchFamily="18" charset="0"/>
              </a:rPr>
              <a:t>Split the sample by Gender . . .</a:t>
            </a:r>
          </a:p>
        </p:txBody>
      </p:sp>
      <p:sp>
        <p:nvSpPr>
          <p:cNvPr id="9" name="TextBox 8"/>
          <p:cNvSpPr txBox="1"/>
          <p:nvPr/>
        </p:nvSpPr>
        <p:spPr>
          <a:xfrm>
            <a:off x="423863" y="1458913"/>
            <a:ext cx="7977187" cy="2000250"/>
          </a:xfrm>
          <a:prstGeom prst="rect">
            <a:avLst/>
          </a:prstGeom>
          <a:noFill/>
        </p:spPr>
        <p:txBody>
          <a:bodyPr>
            <a:spAutoFit/>
          </a:bodyPr>
          <a:lstStyle/>
          <a:p>
            <a:pPr fontAlgn="auto">
              <a:spcBef>
                <a:spcPts val="0"/>
              </a:spcBef>
              <a:spcAft>
                <a:spcPts val="0"/>
              </a:spcAft>
              <a:defRPr/>
            </a:pPr>
            <a:r>
              <a:rPr lang="en-US" b="1" i="1" u="sng" dirty="0">
                <a:latin typeface="Times New Roman" pitchFamily="18" charset="0"/>
                <a:cs typeface="Times New Roman" pitchFamily="18" charset="0"/>
              </a:rPr>
              <a:t>WC Predicting PGWBI</a:t>
            </a:r>
            <a:r>
              <a:rPr lang="en-US" sz="2000" b="1" u="sng" dirty="0">
                <a:latin typeface="Times New Roman" pitchFamily="18" charset="0"/>
                <a:cs typeface="Times New Roman" pitchFamily="18" charset="0"/>
              </a:rPr>
              <a:t>		</a:t>
            </a:r>
            <a:r>
              <a:rPr lang="en-US" sz="2400" b="1" u="sng" dirty="0">
                <a:latin typeface="Times New Roman" pitchFamily="18" charset="0"/>
                <a:cs typeface="Times New Roman" pitchFamily="18" charset="0"/>
              </a:rPr>
              <a:t>Total Sample		Men		Women</a:t>
            </a:r>
          </a:p>
          <a:p>
            <a:pPr fontAlgn="auto">
              <a:spcBef>
                <a:spcPts val="0"/>
              </a:spcBef>
              <a:spcAft>
                <a:spcPts val="0"/>
              </a:spcAft>
              <a:defRPr/>
            </a:pPr>
            <a:r>
              <a:rPr lang="en-US" sz="2000" dirty="0">
                <a:latin typeface="Times New Roman" pitchFamily="18" charset="0"/>
                <a:cs typeface="Times New Roman" pitchFamily="18" charset="0"/>
              </a:rPr>
              <a:t>PGWBI Score			0.218				0.694		 </a:t>
            </a:r>
            <a:r>
              <a:rPr lang="en-US" sz="2000" b="1" dirty="0">
                <a:solidFill>
                  <a:schemeClr val="accent3"/>
                </a:solidFill>
                <a:latin typeface="Times New Roman" pitchFamily="18" charset="0"/>
                <a:cs typeface="Times New Roman" pitchFamily="18" charset="0"/>
              </a:rPr>
              <a:t>0.046</a:t>
            </a:r>
          </a:p>
          <a:p>
            <a:pPr fontAlgn="auto">
              <a:spcBef>
                <a:spcPts val="0"/>
              </a:spcBef>
              <a:spcAft>
                <a:spcPts val="0"/>
              </a:spcAft>
              <a:defRPr/>
            </a:pPr>
            <a:r>
              <a:rPr lang="en-US" sz="2000" dirty="0">
                <a:latin typeface="Times New Roman" pitchFamily="18" charset="0"/>
                <a:cs typeface="Times New Roman" pitchFamily="18" charset="0"/>
              </a:rPr>
              <a:t>PGWBI Category			0.301				0.427		 </a:t>
            </a:r>
            <a:r>
              <a:rPr lang="en-US" sz="2000" b="1" dirty="0">
                <a:solidFill>
                  <a:schemeClr val="accent3"/>
                </a:solidFill>
                <a:latin typeface="Times New Roman" pitchFamily="18" charset="0"/>
                <a:cs typeface="Times New Roman" pitchFamily="18" charset="0"/>
              </a:rPr>
              <a:t>0.020</a:t>
            </a:r>
          </a:p>
          <a:p>
            <a:pPr fontAlgn="auto">
              <a:spcBef>
                <a:spcPts val="0"/>
              </a:spcBef>
              <a:spcAft>
                <a:spcPts val="0"/>
              </a:spcAft>
              <a:defRPr/>
            </a:pPr>
            <a:r>
              <a:rPr lang="en-US" sz="2000" dirty="0">
                <a:latin typeface="Times New Roman" pitchFamily="18" charset="0"/>
                <a:cs typeface="Times New Roman" pitchFamily="18" charset="0"/>
              </a:rPr>
              <a:t>PGWBI Distress			0.117				0.869		 </a:t>
            </a:r>
            <a:r>
              <a:rPr lang="en-US" sz="2000" b="1" dirty="0">
                <a:solidFill>
                  <a:schemeClr val="accent3"/>
                </a:solidFill>
                <a:latin typeface="Times New Roman" pitchFamily="18" charset="0"/>
                <a:cs typeface="Times New Roman" pitchFamily="18" charset="0"/>
              </a:rPr>
              <a:t>0.003</a:t>
            </a:r>
          </a:p>
          <a:p>
            <a:pPr fontAlgn="auto">
              <a:spcBef>
                <a:spcPts val="0"/>
              </a:spcBef>
              <a:spcAft>
                <a:spcPts val="0"/>
              </a:spcAft>
              <a:defRPr/>
            </a:pPr>
            <a:r>
              <a:rPr lang="en-US" sz="2000" dirty="0">
                <a:latin typeface="Times New Roman" pitchFamily="18" charset="0"/>
                <a:cs typeface="Times New Roman" pitchFamily="18" charset="0"/>
              </a:rPr>
              <a:t>PGWBI Mean			0.699				0.730		 0.219</a:t>
            </a:r>
          </a:p>
          <a:p>
            <a:pPr fontAlgn="auto">
              <a:spcBef>
                <a:spcPts val="0"/>
              </a:spcBef>
              <a:spcAft>
                <a:spcPts val="0"/>
              </a:spcAft>
              <a:defRPr/>
            </a:pPr>
            <a:r>
              <a:rPr lang="en-US" sz="2000" dirty="0">
                <a:latin typeface="Times New Roman" pitchFamily="18" charset="0"/>
                <a:cs typeface="Times New Roman" pitchFamily="18" charset="0"/>
              </a:rPr>
              <a:t>PGWBI Median	</a:t>
            </a:r>
            <a:r>
              <a:rPr lang="en-US" sz="2000" dirty="0">
                <a:solidFill>
                  <a:schemeClr val="accent2"/>
                </a:solidFill>
                <a:latin typeface="Times New Roman" pitchFamily="18" charset="0"/>
                <a:cs typeface="Times New Roman" pitchFamily="18" charset="0"/>
              </a:rPr>
              <a:t>		</a:t>
            </a:r>
            <a:r>
              <a:rPr lang="en-US" sz="2000" dirty="0">
                <a:latin typeface="Times New Roman" pitchFamily="18" charset="0"/>
                <a:cs typeface="Times New Roman" pitchFamily="18" charset="0"/>
              </a:rPr>
              <a:t>0.546				0.759		 0.255</a:t>
            </a:r>
          </a:p>
        </p:txBody>
      </p:sp>
      <p:sp>
        <p:nvSpPr>
          <p:cNvPr id="10" name="TextBox 9"/>
          <p:cNvSpPr txBox="1"/>
          <p:nvPr/>
        </p:nvSpPr>
        <p:spPr>
          <a:xfrm>
            <a:off x="423863" y="3862388"/>
            <a:ext cx="7977187" cy="2000250"/>
          </a:xfrm>
          <a:prstGeom prst="rect">
            <a:avLst/>
          </a:prstGeom>
          <a:noFill/>
        </p:spPr>
        <p:txBody>
          <a:bodyPr>
            <a:spAutoFit/>
          </a:bodyPr>
          <a:lstStyle/>
          <a:p>
            <a:pPr fontAlgn="auto">
              <a:spcBef>
                <a:spcPts val="0"/>
              </a:spcBef>
              <a:spcAft>
                <a:spcPts val="0"/>
              </a:spcAft>
              <a:defRPr/>
            </a:pPr>
            <a:r>
              <a:rPr lang="en-US" b="1" i="1" u="sng" dirty="0">
                <a:latin typeface="Times New Roman" pitchFamily="18" charset="0"/>
                <a:cs typeface="Times New Roman" pitchFamily="18" charset="0"/>
              </a:rPr>
              <a:t>PGWBI Predicting WC</a:t>
            </a:r>
            <a:r>
              <a:rPr lang="en-US" sz="2000" b="1" u="sng" dirty="0">
                <a:latin typeface="Times New Roman" pitchFamily="18" charset="0"/>
                <a:cs typeface="Times New Roman" pitchFamily="18" charset="0"/>
              </a:rPr>
              <a:t>		</a:t>
            </a:r>
            <a:r>
              <a:rPr lang="en-US" sz="2400" b="1" u="sng" dirty="0">
                <a:latin typeface="Times New Roman" pitchFamily="18" charset="0"/>
                <a:cs typeface="Times New Roman" pitchFamily="18" charset="0"/>
              </a:rPr>
              <a:t>Total Sample		Men		Women</a:t>
            </a:r>
          </a:p>
          <a:p>
            <a:pPr fontAlgn="auto">
              <a:spcBef>
                <a:spcPts val="0"/>
              </a:spcBef>
              <a:spcAft>
                <a:spcPts val="0"/>
              </a:spcAft>
              <a:defRPr/>
            </a:pPr>
            <a:r>
              <a:rPr lang="en-US" sz="2000" dirty="0">
                <a:latin typeface="Times New Roman" pitchFamily="18" charset="0"/>
                <a:cs typeface="Times New Roman" pitchFamily="18" charset="0"/>
              </a:rPr>
              <a:t>PGWBI Score</a:t>
            </a:r>
            <a:r>
              <a:rPr lang="en-US" sz="2000" dirty="0">
                <a:solidFill>
                  <a:schemeClr val="accent3"/>
                </a:solidFill>
                <a:latin typeface="Times New Roman" pitchFamily="18" charset="0"/>
                <a:cs typeface="Times New Roman" pitchFamily="18" charset="0"/>
              </a:rPr>
              <a:t>			</a:t>
            </a:r>
            <a:r>
              <a:rPr lang="en-US" sz="2000" b="1" dirty="0">
                <a:solidFill>
                  <a:schemeClr val="accent3"/>
                </a:solidFill>
                <a:latin typeface="Times New Roman" pitchFamily="18" charset="0"/>
                <a:cs typeface="Times New Roman" pitchFamily="18" charset="0"/>
              </a:rPr>
              <a:t>0.090</a:t>
            </a:r>
            <a:r>
              <a:rPr lang="en-US" sz="2000" dirty="0">
                <a:solidFill>
                  <a:schemeClr val="accent3"/>
                </a:solidFill>
                <a:latin typeface="Times New Roman" pitchFamily="18" charset="0"/>
                <a:cs typeface="Times New Roman" pitchFamily="18" charset="0"/>
              </a:rPr>
              <a:t>				</a:t>
            </a:r>
            <a:r>
              <a:rPr lang="en-US" sz="2000" dirty="0">
                <a:latin typeface="Times New Roman" pitchFamily="18" charset="0"/>
                <a:cs typeface="Times New Roman" pitchFamily="18" charset="0"/>
              </a:rPr>
              <a:t>0.694		 </a:t>
            </a:r>
            <a:r>
              <a:rPr lang="en-US" sz="2000" b="1" dirty="0">
                <a:solidFill>
                  <a:schemeClr val="accent3"/>
                </a:solidFill>
                <a:latin typeface="Times New Roman" pitchFamily="18" charset="0"/>
                <a:cs typeface="Times New Roman" pitchFamily="18" charset="0"/>
              </a:rPr>
              <a:t>0.046</a:t>
            </a:r>
          </a:p>
          <a:p>
            <a:pPr fontAlgn="auto">
              <a:spcBef>
                <a:spcPts val="0"/>
              </a:spcBef>
              <a:spcAft>
                <a:spcPts val="0"/>
              </a:spcAft>
              <a:defRPr/>
            </a:pPr>
            <a:r>
              <a:rPr lang="en-US" sz="2000" dirty="0">
                <a:latin typeface="Times New Roman" pitchFamily="18" charset="0"/>
                <a:cs typeface="Times New Roman" pitchFamily="18" charset="0"/>
              </a:rPr>
              <a:t>PGWBI Category</a:t>
            </a:r>
            <a:r>
              <a:rPr lang="en-US" sz="2000" dirty="0">
                <a:solidFill>
                  <a:schemeClr val="accent3"/>
                </a:solidFill>
                <a:latin typeface="Times New Roman" pitchFamily="18" charset="0"/>
                <a:cs typeface="Times New Roman" pitchFamily="18" charset="0"/>
              </a:rPr>
              <a:t>			</a:t>
            </a:r>
            <a:r>
              <a:rPr lang="en-US" sz="2000" b="1" dirty="0">
                <a:solidFill>
                  <a:schemeClr val="accent3"/>
                </a:solidFill>
                <a:latin typeface="Times New Roman" pitchFamily="18" charset="0"/>
                <a:cs typeface="Times New Roman" pitchFamily="18" charset="0"/>
              </a:rPr>
              <a:t>0.070</a:t>
            </a:r>
            <a:r>
              <a:rPr lang="en-US" sz="2000" dirty="0">
                <a:solidFill>
                  <a:schemeClr val="accent3"/>
                </a:solidFill>
                <a:latin typeface="Times New Roman" pitchFamily="18" charset="0"/>
                <a:cs typeface="Times New Roman" pitchFamily="18" charset="0"/>
              </a:rPr>
              <a:t>				</a:t>
            </a:r>
            <a:r>
              <a:rPr lang="en-US" sz="2000" dirty="0">
                <a:latin typeface="Times New Roman" pitchFamily="18" charset="0"/>
                <a:cs typeface="Times New Roman" pitchFamily="18" charset="0"/>
              </a:rPr>
              <a:t>0.799		 </a:t>
            </a:r>
            <a:r>
              <a:rPr lang="en-US" sz="2000" b="1" dirty="0">
                <a:solidFill>
                  <a:schemeClr val="accent3"/>
                </a:solidFill>
                <a:latin typeface="Times New Roman" pitchFamily="18" charset="0"/>
                <a:cs typeface="Times New Roman" pitchFamily="18" charset="0"/>
              </a:rPr>
              <a:t>0.003</a:t>
            </a:r>
          </a:p>
          <a:p>
            <a:pPr fontAlgn="auto">
              <a:spcBef>
                <a:spcPts val="0"/>
              </a:spcBef>
              <a:spcAft>
                <a:spcPts val="0"/>
              </a:spcAft>
              <a:defRPr/>
            </a:pPr>
            <a:r>
              <a:rPr lang="en-US" sz="2000" dirty="0">
                <a:latin typeface="Times New Roman" pitchFamily="18" charset="0"/>
                <a:cs typeface="Times New Roman" pitchFamily="18" charset="0"/>
              </a:rPr>
              <a:t>PGWBI Distress</a:t>
            </a:r>
            <a:r>
              <a:rPr lang="en-US" sz="2000" dirty="0">
                <a:solidFill>
                  <a:schemeClr val="accent3"/>
                </a:solidFill>
                <a:latin typeface="Times New Roman" pitchFamily="18" charset="0"/>
                <a:cs typeface="Times New Roman" pitchFamily="18" charset="0"/>
              </a:rPr>
              <a:t>			</a:t>
            </a:r>
            <a:r>
              <a:rPr lang="en-US" sz="2000" b="1" dirty="0">
                <a:solidFill>
                  <a:schemeClr val="accent3"/>
                </a:solidFill>
                <a:latin typeface="Times New Roman" pitchFamily="18" charset="0"/>
                <a:cs typeface="Times New Roman" pitchFamily="18" charset="0"/>
              </a:rPr>
              <a:t>0.030</a:t>
            </a:r>
            <a:r>
              <a:rPr lang="en-US" sz="2000" dirty="0">
                <a:solidFill>
                  <a:schemeClr val="accent3"/>
                </a:solidFill>
                <a:latin typeface="Times New Roman" pitchFamily="18" charset="0"/>
                <a:cs typeface="Times New Roman" pitchFamily="18" charset="0"/>
              </a:rPr>
              <a:t>				</a:t>
            </a:r>
            <a:r>
              <a:rPr lang="en-US" sz="2000" dirty="0">
                <a:latin typeface="Times New Roman" pitchFamily="18" charset="0"/>
                <a:cs typeface="Times New Roman" pitchFamily="18" charset="0"/>
              </a:rPr>
              <a:t>0.871		 </a:t>
            </a:r>
            <a:r>
              <a:rPr lang="en-US" sz="2000" b="1" dirty="0">
                <a:solidFill>
                  <a:schemeClr val="accent3"/>
                </a:solidFill>
                <a:latin typeface="Times New Roman" pitchFamily="18" charset="0"/>
                <a:cs typeface="Times New Roman" pitchFamily="18" charset="0"/>
              </a:rPr>
              <a:t>0.003</a:t>
            </a:r>
          </a:p>
          <a:p>
            <a:pPr fontAlgn="auto">
              <a:spcBef>
                <a:spcPts val="0"/>
              </a:spcBef>
              <a:spcAft>
                <a:spcPts val="0"/>
              </a:spcAft>
              <a:defRPr/>
            </a:pPr>
            <a:r>
              <a:rPr lang="en-US" sz="2000" dirty="0">
                <a:latin typeface="Times New Roman" pitchFamily="18" charset="0"/>
                <a:cs typeface="Times New Roman" pitchFamily="18" charset="0"/>
              </a:rPr>
              <a:t>PGWBI Mean</a:t>
            </a:r>
            <a:r>
              <a:rPr lang="en-US" sz="2000" dirty="0">
                <a:solidFill>
                  <a:schemeClr val="accent2"/>
                </a:solidFill>
                <a:latin typeface="Times New Roman" pitchFamily="18" charset="0"/>
                <a:cs typeface="Times New Roman" pitchFamily="18" charset="0"/>
              </a:rPr>
              <a:t>			</a:t>
            </a:r>
            <a:r>
              <a:rPr lang="en-US" sz="2000" dirty="0">
                <a:latin typeface="Times New Roman" pitchFamily="18" charset="0"/>
                <a:cs typeface="Times New Roman" pitchFamily="18" charset="0"/>
              </a:rPr>
              <a:t>0.331				0.734		 0.225</a:t>
            </a:r>
          </a:p>
          <a:p>
            <a:pPr fontAlgn="auto">
              <a:spcBef>
                <a:spcPts val="0"/>
              </a:spcBef>
              <a:spcAft>
                <a:spcPts val="0"/>
              </a:spcAft>
              <a:defRPr/>
            </a:pPr>
            <a:r>
              <a:rPr lang="en-US" sz="2000" dirty="0">
                <a:latin typeface="Times New Roman" pitchFamily="18" charset="0"/>
                <a:cs typeface="Times New Roman" pitchFamily="18" charset="0"/>
              </a:rPr>
              <a:t>PGWBI Median</a:t>
            </a:r>
            <a:r>
              <a:rPr lang="en-US" sz="2000" dirty="0">
                <a:solidFill>
                  <a:schemeClr val="accent2"/>
                </a:solidFill>
                <a:latin typeface="Times New Roman" pitchFamily="18" charset="0"/>
                <a:cs typeface="Times New Roman" pitchFamily="18" charset="0"/>
              </a:rPr>
              <a:t>			</a:t>
            </a:r>
            <a:r>
              <a:rPr lang="en-US" sz="2000" dirty="0">
                <a:latin typeface="Times New Roman" pitchFamily="18" charset="0"/>
                <a:cs typeface="Times New Roman" pitchFamily="18" charset="0"/>
              </a:rPr>
              <a:t>0.388				0.763		 0.261</a:t>
            </a:r>
          </a:p>
        </p:txBody>
      </p:sp>
      <p:sp>
        <p:nvSpPr>
          <p:cNvPr id="7" name="Rectangle 6"/>
          <p:cNvSpPr/>
          <p:nvPr/>
        </p:nvSpPr>
        <p:spPr>
          <a:xfrm>
            <a:off x="6581775" y="1458913"/>
            <a:ext cx="1492250" cy="4572000"/>
          </a:xfrm>
          <a:prstGeom prst="rect">
            <a:avLst/>
          </a:prstGeom>
          <a:noFill/>
          <a:ln w="38100">
            <a:prstDash val="solid"/>
          </a:ln>
        </p:spPr>
        <p:style>
          <a:lnRef idx="1">
            <a:schemeClr val="accent2"/>
          </a:lnRef>
          <a:fillRef idx="2">
            <a:schemeClr val="accent2"/>
          </a:fillRef>
          <a:effectRef idx="1">
            <a:schemeClr val="accent2"/>
          </a:effectRef>
          <a:fontRef idx="minor">
            <a:schemeClr val="dk1"/>
          </a:fontRef>
        </p:style>
        <p:txBody>
          <a:bodyPr anchor="ctr"/>
          <a:lstStyle/>
          <a:p>
            <a:pPr algn="ctr" fontAlgn="auto">
              <a:spcBef>
                <a:spcPts val="0"/>
              </a:spcBef>
              <a:spcAft>
                <a:spcPts val="0"/>
              </a:spcAft>
              <a:defRPr/>
            </a:pPr>
            <a:endParaRPr lang="en-US"/>
          </a:p>
        </p:txBody>
      </p:sp>
    </p:spTree>
    <p:extLst>
      <p:ext uri="{BB962C8B-B14F-4D97-AF65-F5344CB8AC3E}">
        <p14:creationId xmlns:p14="http://schemas.microsoft.com/office/powerpoint/2010/main" val="1241451725"/>
      </p:ext>
    </p:extLst>
  </p:cSld>
  <p:clrMapOvr>
    <a:masterClrMapping/>
  </p:clrMapOvr>
  <p:transition/>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6737" name="Picture 4" descr="Blank Background Bandaid.jpg"/>
          <p:cNvPicPr>
            <a:picLocks noChangeAspect="1"/>
          </p:cNvPicPr>
          <p:nvPr/>
        </p:nvPicPr>
        <p:blipFill>
          <a:blip r:embed="rId3"/>
          <a:srcRect/>
          <a:stretch>
            <a:fillRect/>
          </a:stretch>
        </p:blipFill>
        <p:spPr bwMode="auto">
          <a:xfrm>
            <a:off x="6581775" y="0"/>
            <a:ext cx="2562225" cy="6858000"/>
          </a:xfrm>
          <a:prstGeom prst="rect">
            <a:avLst/>
          </a:prstGeom>
          <a:noFill/>
          <a:ln w="9525">
            <a:noFill/>
            <a:miter lim="800000"/>
            <a:headEnd/>
            <a:tailEnd/>
          </a:ln>
        </p:spPr>
      </p:pic>
      <p:pic>
        <p:nvPicPr>
          <p:cNvPr id="116738" name="Picture 2"/>
          <p:cNvPicPr>
            <a:picLocks noChangeAspect="1" noChangeArrowheads="1"/>
          </p:cNvPicPr>
          <p:nvPr/>
        </p:nvPicPr>
        <p:blipFill>
          <a:blip r:embed="rId4"/>
          <a:srcRect/>
          <a:stretch>
            <a:fillRect/>
          </a:stretch>
        </p:blipFill>
        <p:spPr bwMode="auto">
          <a:xfrm>
            <a:off x="0" y="0"/>
            <a:ext cx="9144000" cy="6858000"/>
          </a:xfrm>
          <a:prstGeom prst="rect">
            <a:avLst/>
          </a:prstGeom>
          <a:noFill/>
          <a:ln w="9525">
            <a:noFill/>
            <a:miter lim="800000"/>
            <a:headEnd/>
            <a:tailEnd/>
          </a:ln>
        </p:spPr>
      </p:pic>
      <p:sp>
        <p:nvSpPr>
          <p:cNvPr id="116739" name="TextBox 9"/>
          <p:cNvSpPr txBox="1">
            <a:spLocks noChangeArrowheads="1"/>
          </p:cNvSpPr>
          <p:nvPr/>
        </p:nvSpPr>
        <p:spPr bwMode="auto">
          <a:xfrm rot="-5400000">
            <a:off x="-1108869" y="3998119"/>
            <a:ext cx="3132138" cy="368300"/>
          </a:xfrm>
          <a:prstGeom prst="rect">
            <a:avLst/>
          </a:prstGeom>
          <a:noFill/>
          <a:ln w="9525">
            <a:noFill/>
            <a:miter lim="800000"/>
            <a:headEnd/>
            <a:tailEnd/>
          </a:ln>
        </p:spPr>
        <p:txBody>
          <a:bodyPr>
            <a:spAutoFit/>
          </a:bodyPr>
          <a:lstStyle/>
          <a:p>
            <a:r>
              <a:rPr lang="en-US">
                <a:latin typeface="Times New Roman" pitchFamily="18" charset="0"/>
                <a:cs typeface="Times New Roman" pitchFamily="18" charset="0"/>
              </a:rPr>
              <a:t>Waist Circumference (cm)</a:t>
            </a:r>
          </a:p>
        </p:txBody>
      </p:sp>
      <p:cxnSp>
        <p:nvCxnSpPr>
          <p:cNvPr id="13" name="Straight Arrow Connector 12"/>
          <p:cNvCxnSpPr/>
          <p:nvPr/>
        </p:nvCxnSpPr>
        <p:spPr>
          <a:xfrm flipV="1">
            <a:off x="473075" y="1828800"/>
            <a:ext cx="0" cy="1231900"/>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sp>
        <p:nvSpPr>
          <p:cNvPr id="16" name="TextBox 15"/>
          <p:cNvSpPr txBox="1"/>
          <p:nvPr/>
        </p:nvSpPr>
        <p:spPr>
          <a:xfrm>
            <a:off x="6386513" y="1751013"/>
            <a:ext cx="2543175" cy="900112"/>
          </a:xfrm>
          <a:prstGeom prst="rect">
            <a:avLst/>
          </a:prstGeom>
          <a:noFill/>
        </p:spPr>
        <p:txBody>
          <a:bodyPr>
            <a:spAutoFit/>
          </a:bodyPr>
          <a:lstStyle/>
          <a:p>
            <a:pPr fontAlgn="auto">
              <a:spcBef>
                <a:spcPts val="0"/>
              </a:spcBef>
              <a:spcAft>
                <a:spcPts val="0"/>
              </a:spcAft>
              <a:defRPr/>
            </a:pPr>
            <a:r>
              <a:rPr lang="en-US" sz="1750" dirty="0">
                <a:latin typeface="Times New Roman" pitchFamily="18" charset="0"/>
                <a:cs typeface="Times New Roman" pitchFamily="18" charset="0"/>
              </a:rPr>
              <a:t>As waist circumference increases so does distress (categorically)</a:t>
            </a:r>
          </a:p>
        </p:txBody>
      </p:sp>
      <p:pic>
        <p:nvPicPr>
          <p:cNvPr id="116742" name="Picture 2"/>
          <p:cNvPicPr>
            <a:picLocks noChangeAspect="1" noChangeArrowheads="1"/>
          </p:cNvPicPr>
          <p:nvPr/>
        </p:nvPicPr>
        <p:blipFill>
          <a:blip r:embed="rId5"/>
          <a:srcRect/>
          <a:stretch>
            <a:fillRect/>
          </a:stretch>
        </p:blipFill>
        <p:spPr bwMode="auto">
          <a:xfrm>
            <a:off x="690563" y="1624013"/>
            <a:ext cx="5562600" cy="4314825"/>
          </a:xfrm>
          <a:prstGeom prst="rect">
            <a:avLst/>
          </a:prstGeom>
          <a:noFill/>
          <a:ln w="9525">
            <a:noFill/>
            <a:miter lim="800000"/>
            <a:headEnd/>
            <a:tailEnd/>
          </a:ln>
        </p:spPr>
      </p:pic>
      <p:pic>
        <p:nvPicPr>
          <p:cNvPr id="116743" name="Picture 2"/>
          <p:cNvPicPr>
            <a:picLocks noChangeAspect="1" noChangeArrowheads="1"/>
          </p:cNvPicPr>
          <p:nvPr/>
        </p:nvPicPr>
        <p:blipFill>
          <a:blip r:embed="rId6"/>
          <a:srcRect/>
          <a:stretch>
            <a:fillRect/>
          </a:stretch>
        </p:blipFill>
        <p:spPr bwMode="auto">
          <a:xfrm>
            <a:off x="2111375" y="5811838"/>
            <a:ext cx="3014663" cy="307975"/>
          </a:xfrm>
          <a:prstGeom prst="rect">
            <a:avLst/>
          </a:prstGeom>
          <a:noFill/>
          <a:ln w="9525">
            <a:noFill/>
            <a:miter lim="800000"/>
            <a:headEnd/>
            <a:tailEnd/>
          </a:ln>
        </p:spPr>
      </p:pic>
      <p:sp>
        <p:nvSpPr>
          <p:cNvPr id="116744" name="TextBox 13"/>
          <p:cNvSpPr txBox="1">
            <a:spLocks noChangeArrowheads="1"/>
          </p:cNvSpPr>
          <p:nvPr/>
        </p:nvSpPr>
        <p:spPr bwMode="auto">
          <a:xfrm>
            <a:off x="1925638" y="5811838"/>
            <a:ext cx="4724400" cy="307975"/>
          </a:xfrm>
          <a:prstGeom prst="rect">
            <a:avLst/>
          </a:prstGeom>
          <a:noFill/>
          <a:ln w="9525">
            <a:noFill/>
            <a:miter lim="800000"/>
            <a:headEnd/>
            <a:tailEnd/>
          </a:ln>
        </p:spPr>
        <p:txBody>
          <a:bodyPr>
            <a:spAutoFit/>
          </a:bodyPr>
          <a:lstStyle/>
          <a:p>
            <a:r>
              <a:rPr lang="en-US" sz="1400">
                <a:latin typeface="Times New Roman" pitchFamily="18" charset="0"/>
                <a:cs typeface="Times New Roman" pitchFamily="18" charset="0"/>
              </a:rPr>
              <a:t>Not Distressed                              Distressed</a:t>
            </a:r>
          </a:p>
        </p:txBody>
      </p:sp>
      <p:sp>
        <p:nvSpPr>
          <p:cNvPr id="116745" name="TextBox 11"/>
          <p:cNvSpPr txBox="1">
            <a:spLocks noChangeArrowheads="1"/>
          </p:cNvSpPr>
          <p:nvPr/>
        </p:nvSpPr>
        <p:spPr bwMode="auto">
          <a:xfrm>
            <a:off x="1119188" y="709613"/>
            <a:ext cx="5267325" cy="522287"/>
          </a:xfrm>
          <a:prstGeom prst="rect">
            <a:avLst/>
          </a:prstGeom>
          <a:noFill/>
          <a:ln w="9525">
            <a:noFill/>
            <a:miter lim="800000"/>
            <a:headEnd/>
            <a:tailEnd/>
          </a:ln>
        </p:spPr>
        <p:txBody>
          <a:bodyPr>
            <a:spAutoFit/>
          </a:bodyPr>
          <a:lstStyle/>
          <a:p>
            <a:r>
              <a:rPr lang="en-US" sz="2800" b="1">
                <a:latin typeface="Times New Roman" pitchFamily="18" charset="0"/>
                <a:cs typeface="Times New Roman" pitchFamily="18" charset="0"/>
              </a:rPr>
              <a:t>WC and PGWBI among Women</a:t>
            </a:r>
          </a:p>
        </p:txBody>
      </p:sp>
      <p:sp>
        <p:nvSpPr>
          <p:cNvPr id="116746" name="TextBox 14"/>
          <p:cNvSpPr txBox="1">
            <a:spLocks noChangeArrowheads="1"/>
          </p:cNvSpPr>
          <p:nvPr/>
        </p:nvSpPr>
        <p:spPr bwMode="auto">
          <a:xfrm>
            <a:off x="6386513" y="2921000"/>
            <a:ext cx="2406650" cy="3538538"/>
          </a:xfrm>
          <a:prstGeom prst="rect">
            <a:avLst/>
          </a:prstGeom>
          <a:noFill/>
          <a:ln w="9525">
            <a:noFill/>
            <a:miter lim="800000"/>
            <a:headEnd/>
            <a:tailEnd/>
          </a:ln>
        </p:spPr>
        <p:txBody>
          <a:bodyPr>
            <a:spAutoFit/>
          </a:bodyPr>
          <a:lstStyle/>
          <a:p>
            <a:r>
              <a:rPr lang="en-US" sz="1400">
                <a:latin typeface="Times New Roman" pitchFamily="18" charset="0"/>
                <a:cs typeface="Times New Roman" pitchFamily="18" charset="0"/>
              </a:rPr>
              <a:t>P = 0.004 when controlling for age in a linear regression with WC as the dependent variable</a:t>
            </a:r>
          </a:p>
          <a:p>
            <a:endParaRPr lang="en-US" sz="1400">
              <a:latin typeface="Times New Roman" pitchFamily="18" charset="0"/>
              <a:cs typeface="Times New Roman" pitchFamily="18" charset="0"/>
            </a:endParaRPr>
          </a:p>
          <a:p>
            <a:r>
              <a:rPr lang="en-US" sz="1400">
                <a:latin typeface="Times New Roman" pitchFamily="18" charset="0"/>
                <a:cs typeface="Times New Roman" pitchFamily="18" charset="0"/>
              </a:rPr>
              <a:t>P=0.003 with no other variables in the model (linear regression with WC as the dependent variable)</a:t>
            </a:r>
          </a:p>
          <a:p>
            <a:endParaRPr lang="en-US" sz="1400">
              <a:latin typeface="Times New Roman" pitchFamily="18" charset="0"/>
              <a:cs typeface="Times New Roman" pitchFamily="18" charset="0"/>
            </a:endParaRPr>
          </a:p>
          <a:p>
            <a:r>
              <a:rPr lang="en-US" sz="1400">
                <a:latin typeface="Times New Roman" pitchFamily="18" charset="0"/>
                <a:cs typeface="Times New Roman" pitchFamily="18" charset="0"/>
              </a:rPr>
              <a:t>P=0.003 in a multinomial regression with distress category as the dependent variable</a:t>
            </a:r>
          </a:p>
          <a:p>
            <a:endParaRPr lang="en-US" sz="1400">
              <a:latin typeface="Times New Roman" pitchFamily="18" charset="0"/>
              <a:cs typeface="Times New Roman" pitchFamily="18" charset="0"/>
            </a:endParaRPr>
          </a:p>
          <a:p>
            <a:endParaRPr lang="en-US" sz="1400">
              <a:latin typeface="Times New Roman" pitchFamily="18" charset="0"/>
              <a:cs typeface="Times New Roman" pitchFamily="18" charset="0"/>
            </a:endParaRPr>
          </a:p>
          <a:p>
            <a:endParaRPr lang="en-US" sz="1400">
              <a:latin typeface="Times New Roman" pitchFamily="18" charset="0"/>
              <a:cs typeface="Times New Roman" pitchFamily="18" charset="0"/>
            </a:endParaRPr>
          </a:p>
        </p:txBody>
      </p:sp>
    </p:spTree>
    <p:extLst>
      <p:ext uri="{BB962C8B-B14F-4D97-AF65-F5344CB8AC3E}">
        <p14:creationId xmlns:p14="http://schemas.microsoft.com/office/powerpoint/2010/main" val="2132490514"/>
      </p:ext>
    </p:extLst>
  </p:cSld>
  <p:clrMapOvr>
    <a:masterClrMapping/>
  </p:clrMapOvr>
  <p:transition/>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8785" name="Picture 4" descr="Blank Background Bandaid.jpg"/>
          <p:cNvPicPr>
            <a:picLocks noChangeAspect="1"/>
          </p:cNvPicPr>
          <p:nvPr/>
        </p:nvPicPr>
        <p:blipFill>
          <a:blip r:embed="rId3"/>
          <a:srcRect/>
          <a:stretch>
            <a:fillRect/>
          </a:stretch>
        </p:blipFill>
        <p:spPr bwMode="auto">
          <a:xfrm>
            <a:off x="6581775" y="0"/>
            <a:ext cx="2562225" cy="6858000"/>
          </a:xfrm>
          <a:prstGeom prst="rect">
            <a:avLst/>
          </a:prstGeom>
          <a:noFill/>
          <a:ln w="9525">
            <a:noFill/>
            <a:miter lim="800000"/>
            <a:headEnd/>
            <a:tailEnd/>
          </a:ln>
        </p:spPr>
      </p:pic>
      <p:pic>
        <p:nvPicPr>
          <p:cNvPr id="118786" name="Picture 2"/>
          <p:cNvPicPr>
            <a:picLocks noChangeAspect="1" noChangeArrowheads="1"/>
          </p:cNvPicPr>
          <p:nvPr/>
        </p:nvPicPr>
        <p:blipFill>
          <a:blip r:embed="rId4"/>
          <a:srcRect/>
          <a:stretch>
            <a:fillRect/>
          </a:stretch>
        </p:blipFill>
        <p:spPr bwMode="auto">
          <a:xfrm>
            <a:off x="0" y="0"/>
            <a:ext cx="9144000" cy="6858000"/>
          </a:xfrm>
          <a:prstGeom prst="rect">
            <a:avLst/>
          </a:prstGeom>
          <a:noFill/>
          <a:ln w="9525">
            <a:noFill/>
            <a:miter lim="800000"/>
            <a:headEnd/>
            <a:tailEnd/>
          </a:ln>
        </p:spPr>
      </p:pic>
      <p:sp>
        <p:nvSpPr>
          <p:cNvPr id="118787" name="TextBox 5"/>
          <p:cNvSpPr txBox="1">
            <a:spLocks noChangeArrowheads="1"/>
          </p:cNvSpPr>
          <p:nvPr/>
        </p:nvSpPr>
        <p:spPr bwMode="auto">
          <a:xfrm>
            <a:off x="1289050" y="2392363"/>
            <a:ext cx="6565900" cy="708025"/>
          </a:xfrm>
          <a:prstGeom prst="rect">
            <a:avLst/>
          </a:prstGeom>
          <a:noFill/>
          <a:ln w="9525">
            <a:noFill/>
            <a:miter lim="800000"/>
            <a:headEnd/>
            <a:tailEnd/>
          </a:ln>
        </p:spPr>
        <p:txBody>
          <a:bodyPr>
            <a:spAutoFit/>
          </a:bodyPr>
          <a:lstStyle/>
          <a:p>
            <a:pPr algn="ctr"/>
            <a:r>
              <a:rPr lang="en-US" sz="4000">
                <a:latin typeface="Times New Roman" pitchFamily="18" charset="0"/>
                <a:cs typeface="Times New Roman" pitchFamily="18" charset="0"/>
              </a:rPr>
              <a:t>Other data on BP and PGWBI</a:t>
            </a:r>
          </a:p>
        </p:txBody>
      </p:sp>
    </p:spTree>
    <p:extLst>
      <p:ext uri="{BB962C8B-B14F-4D97-AF65-F5344CB8AC3E}">
        <p14:creationId xmlns:p14="http://schemas.microsoft.com/office/powerpoint/2010/main" val="961736991"/>
      </p:ext>
    </p:extLst>
  </p:cSld>
  <p:clrMapOvr>
    <a:masterClrMapping/>
  </p:clrMapOvr>
  <p:transition/>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8065" name="Picture 4" descr="Blank Background Bandaid.jpg"/>
          <p:cNvPicPr>
            <a:picLocks noChangeAspect="1"/>
          </p:cNvPicPr>
          <p:nvPr/>
        </p:nvPicPr>
        <p:blipFill>
          <a:blip r:embed="rId3"/>
          <a:srcRect/>
          <a:stretch>
            <a:fillRect/>
          </a:stretch>
        </p:blipFill>
        <p:spPr bwMode="auto">
          <a:xfrm>
            <a:off x="6581775" y="0"/>
            <a:ext cx="2562225" cy="6858000"/>
          </a:xfrm>
          <a:prstGeom prst="rect">
            <a:avLst/>
          </a:prstGeom>
          <a:noFill/>
          <a:ln w="9525">
            <a:noFill/>
            <a:miter lim="800000"/>
            <a:headEnd/>
            <a:tailEnd/>
          </a:ln>
        </p:spPr>
      </p:pic>
      <p:pic>
        <p:nvPicPr>
          <p:cNvPr id="88066" name="Picture 2"/>
          <p:cNvPicPr>
            <a:picLocks noChangeAspect="1" noChangeArrowheads="1"/>
          </p:cNvPicPr>
          <p:nvPr/>
        </p:nvPicPr>
        <p:blipFill>
          <a:blip r:embed="rId4"/>
          <a:srcRect/>
          <a:stretch>
            <a:fillRect/>
          </a:stretch>
        </p:blipFill>
        <p:spPr bwMode="auto">
          <a:xfrm>
            <a:off x="0" y="0"/>
            <a:ext cx="9144000" cy="6367463"/>
          </a:xfrm>
          <a:prstGeom prst="rect">
            <a:avLst/>
          </a:prstGeom>
          <a:noFill/>
          <a:ln w="9525">
            <a:noFill/>
            <a:miter lim="800000"/>
            <a:headEnd/>
            <a:tailEnd/>
          </a:ln>
        </p:spPr>
      </p:pic>
      <p:sp>
        <p:nvSpPr>
          <p:cNvPr id="14" name="TextBox 13"/>
          <p:cNvSpPr txBox="1"/>
          <p:nvPr/>
        </p:nvSpPr>
        <p:spPr>
          <a:xfrm>
            <a:off x="315913" y="379413"/>
            <a:ext cx="7748317" cy="4031873"/>
          </a:xfrm>
          <a:prstGeom prst="rect">
            <a:avLst/>
          </a:prstGeom>
          <a:noFill/>
        </p:spPr>
        <p:txBody>
          <a:bodyPr wrap="square">
            <a:spAutoFit/>
          </a:bodyPr>
          <a:lstStyle/>
          <a:p>
            <a:pPr fontAlgn="auto">
              <a:spcBef>
                <a:spcPts val="0"/>
              </a:spcBef>
              <a:spcAft>
                <a:spcPts val="0"/>
              </a:spcAft>
              <a:defRPr/>
            </a:pPr>
            <a:r>
              <a:rPr lang="en-US" sz="1600" dirty="0"/>
              <a:t>High BP with mental health (higher </a:t>
            </a:r>
            <a:r>
              <a:rPr lang="en-US" sz="1600" dirty="0" err="1"/>
              <a:t>bp</a:t>
            </a:r>
            <a:r>
              <a:rPr lang="en-US" sz="1600" dirty="0"/>
              <a:t> results in cognitive impairment)</a:t>
            </a:r>
            <a:br>
              <a:rPr lang="en-US" sz="1600" dirty="0"/>
            </a:br>
            <a:r>
              <a:rPr lang="en-US" sz="1600" dirty="0"/>
              <a:t/>
            </a:r>
            <a:br>
              <a:rPr lang="en-US" sz="1600" dirty="0"/>
            </a:br>
            <a:r>
              <a:rPr lang="en-US" sz="1600" dirty="0" err="1"/>
              <a:t>Tsvigoulis</a:t>
            </a:r>
            <a:r>
              <a:rPr lang="en-US" sz="1600" dirty="0"/>
              <a:t> G.  Association of higher diastolic blood pressure levels</a:t>
            </a:r>
            <a:br>
              <a:rPr lang="en-US" sz="1600" dirty="0"/>
            </a:br>
            <a:r>
              <a:rPr lang="en-US" sz="1600" dirty="0"/>
              <a:t>with cognitive impairment.  Neurology 2009; 73:589-595</a:t>
            </a:r>
            <a:br>
              <a:rPr lang="en-US" sz="1600" dirty="0"/>
            </a:br>
            <a:r>
              <a:rPr lang="en-US" sz="1600" dirty="0"/>
              <a:t>"10 mm Hg in diastolic blood pressure was associated with a 7%</a:t>
            </a:r>
            <a:br>
              <a:rPr lang="en-US" sz="1600" dirty="0"/>
            </a:br>
            <a:r>
              <a:rPr lang="en-US" sz="1600" dirty="0"/>
              <a:t>increased risk of cognitive impairment."</a:t>
            </a:r>
            <a:br>
              <a:rPr lang="en-US" sz="1600" dirty="0"/>
            </a:br>
            <a:r>
              <a:rPr lang="en-US" sz="1600" dirty="0"/>
              <a:t/>
            </a:r>
            <a:br>
              <a:rPr lang="en-US" sz="1600" dirty="0"/>
            </a:br>
            <a:r>
              <a:rPr lang="en-US" sz="1600" dirty="0"/>
              <a:t>8. Cacciatore F, </a:t>
            </a:r>
            <a:r>
              <a:rPr lang="en-US" sz="1600" dirty="0" err="1"/>
              <a:t>Abete</a:t>
            </a:r>
            <a:r>
              <a:rPr lang="en-US" sz="1600" dirty="0"/>
              <a:t> P, Ferrara N, et al. The role of blood pressure</a:t>
            </a:r>
            <a:br>
              <a:rPr lang="en-US" sz="1600" dirty="0"/>
            </a:br>
            <a:r>
              <a:rPr lang="en-US" sz="1600" dirty="0"/>
              <a:t>in cognitive impairment in an elderly population. J </a:t>
            </a:r>
            <a:r>
              <a:rPr lang="en-US" sz="1600" dirty="0" err="1"/>
              <a:t>Hypertens</a:t>
            </a:r>
            <a:r>
              <a:rPr lang="en-US" sz="1600" dirty="0"/>
              <a:t/>
            </a:r>
            <a:br>
              <a:rPr lang="en-US" sz="1600" dirty="0"/>
            </a:br>
            <a:r>
              <a:rPr lang="en-US" sz="1600" dirty="0"/>
              <a:t>1997;15:135–142.</a:t>
            </a:r>
            <a:br>
              <a:rPr lang="en-US" sz="1600" dirty="0"/>
            </a:br>
            <a:r>
              <a:rPr lang="en-US" sz="1600" dirty="0"/>
              <a:t/>
            </a:r>
            <a:br>
              <a:rPr lang="en-US" sz="1600" dirty="0"/>
            </a:br>
            <a:r>
              <a:rPr lang="en-US" sz="1600" dirty="0"/>
              <a:t>9. </a:t>
            </a:r>
            <a:r>
              <a:rPr lang="en-US" sz="1600" dirty="0" err="1"/>
              <a:t>Kilander</a:t>
            </a:r>
            <a:r>
              <a:rPr lang="en-US" sz="1600" dirty="0"/>
              <a:t> L, Nyman H, </a:t>
            </a:r>
            <a:r>
              <a:rPr lang="en-US" sz="1600" dirty="0" err="1"/>
              <a:t>Boberg</a:t>
            </a:r>
            <a:r>
              <a:rPr lang="en-US" sz="1600" dirty="0"/>
              <a:t> M, Hansson L, </a:t>
            </a:r>
            <a:r>
              <a:rPr lang="en-US" sz="1600" dirty="0" err="1"/>
              <a:t>Lithell</a:t>
            </a:r>
            <a:r>
              <a:rPr lang="en-US" sz="1600" dirty="0"/>
              <a:t> H. Hypertension</a:t>
            </a:r>
            <a:br>
              <a:rPr lang="en-US" sz="1600" dirty="0"/>
            </a:br>
            <a:r>
              <a:rPr lang="en-US" sz="1600" dirty="0"/>
              <a:t>is related to cognitive impairment: a 20-year follow-up of 999 men.</a:t>
            </a:r>
            <a:br>
              <a:rPr lang="en-US" sz="1600" dirty="0"/>
            </a:br>
            <a:r>
              <a:rPr lang="en-US" sz="1600" dirty="0"/>
              <a:t>Hypertension 1998;31:780 –786.</a:t>
            </a:r>
            <a:br>
              <a:rPr lang="en-US" sz="1600" dirty="0"/>
            </a:br>
            <a:r>
              <a:rPr lang="en-US" sz="1600" dirty="0"/>
              <a:t/>
            </a:r>
            <a:br>
              <a:rPr lang="en-US" sz="1600" dirty="0"/>
            </a:br>
            <a:endParaRPr lang="en-US" sz="1600" b="1" dirty="0">
              <a:solidFill>
                <a:schemeClr val="tx2">
                  <a:lumMod val="75000"/>
                </a:schemeClr>
              </a:solidFill>
              <a:latin typeface="Times New Roman" pitchFamily="18" charset="0"/>
              <a:cs typeface="Times New Roman" pitchFamily="18" charset="0"/>
            </a:endParaRPr>
          </a:p>
        </p:txBody>
      </p:sp>
    </p:spTree>
    <p:extLst>
      <p:ext uri="{BB962C8B-B14F-4D97-AF65-F5344CB8AC3E}">
        <p14:creationId xmlns:p14="http://schemas.microsoft.com/office/powerpoint/2010/main" val="1227510627"/>
      </p:ext>
    </p:extLst>
  </p:cSld>
  <p:clrMapOvr>
    <a:masterClrMapping/>
  </p:clrMapOvr>
  <p:transition/>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8065" name="Picture 4" descr="Blank Background Bandaid.jpg"/>
          <p:cNvPicPr>
            <a:picLocks noChangeAspect="1"/>
          </p:cNvPicPr>
          <p:nvPr/>
        </p:nvPicPr>
        <p:blipFill>
          <a:blip r:embed="rId3"/>
          <a:srcRect/>
          <a:stretch>
            <a:fillRect/>
          </a:stretch>
        </p:blipFill>
        <p:spPr bwMode="auto">
          <a:xfrm>
            <a:off x="6581775" y="0"/>
            <a:ext cx="2562225" cy="6858000"/>
          </a:xfrm>
          <a:prstGeom prst="rect">
            <a:avLst/>
          </a:prstGeom>
          <a:noFill/>
          <a:ln w="9525">
            <a:noFill/>
            <a:miter lim="800000"/>
            <a:headEnd/>
            <a:tailEnd/>
          </a:ln>
        </p:spPr>
      </p:pic>
      <p:pic>
        <p:nvPicPr>
          <p:cNvPr id="88066" name="Picture 2"/>
          <p:cNvPicPr>
            <a:picLocks noChangeAspect="1" noChangeArrowheads="1"/>
          </p:cNvPicPr>
          <p:nvPr/>
        </p:nvPicPr>
        <p:blipFill>
          <a:blip r:embed="rId4"/>
          <a:srcRect/>
          <a:stretch>
            <a:fillRect/>
          </a:stretch>
        </p:blipFill>
        <p:spPr bwMode="auto">
          <a:xfrm>
            <a:off x="0" y="0"/>
            <a:ext cx="9144000" cy="6367463"/>
          </a:xfrm>
          <a:prstGeom prst="rect">
            <a:avLst/>
          </a:prstGeom>
          <a:noFill/>
          <a:ln w="9525">
            <a:noFill/>
            <a:miter lim="800000"/>
            <a:headEnd/>
            <a:tailEnd/>
          </a:ln>
        </p:spPr>
      </p:pic>
      <p:sp>
        <p:nvSpPr>
          <p:cNvPr id="14" name="TextBox 13"/>
          <p:cNvSpPr txBox="1"/>
          <p:nvPr/>
        </p:nvSpPr>
        <p:spPr>
          <a:xfrm>
            <a:off x="315913" y="379413"/>
            <a:ext cx="7748317" cy="6001643"/>
          </a:xfrm>
          <a:prstGeom prst="rect">
            <a:avLst/>
          </a:prstGeom>
          <a:noFill/>
        </p:spPr>
        <p:txBody>
          <a:bodyPr wrap="square">
            <a:spAutoFit/>
          </a:bodyPr>
          <a:lstStyle/>
          <a:p>
            <a:pPr fontAlgn="auto">
              <a:spcBef>
                <a:spcPts val="0"/>
              </a:spcBef>
              <a:spcAft>
                <a:spcPts val="0"/>
              </a:spcAft>
              <a:defRPr/>
            </a:pPr>
            <a:r>
              <a:rPr lang="en-US" sz="1600" dirty="0" smtClean="0"/>
              <a:t>Causes</a:t>
            </a:r>
            <a:r>
              <a:rPr lang="en-US" sz="1600" dirty="0"/>
              <a:t>:</a:t>
            </a:r>
            <a:br>
              <a:rPr lang="en-US" sz="1600" dirty="0"/>
            </a:br>
            <a:r>
              <a:rPr lang="en-US" sz="1600" dirty="0"/>
              <a:t/>
            </a:r>
            <a:br>
              <a:rPr lang="en-US" sz="1600" dirty="0"/>
            </a:br>
            <a:r>
              <a:rPr lang="en-US" sz="1600" dirty="0"/>
              <a:t>High blood pressure - AMA - coping strategies to a stressful life</a:t>
            </a:r>
            <a:br>
              <a:rPr lang="en-US" sz="1600" dirty="0"/>
            </a:br>
            <a:r>
              <a:rPr lang="en-US" sz="1600" dirty="0"/>
              <a:t>include eating and drinking and smoking. As well as </a:t>
            </a:r>
            <a:r>
              <a:rPr lang="en-US" sz="1600" dirty="0" err="1"/>
              <a:t>catecholamines</a:t>
            </a:r>
            <a:r>
              <a:rPr lang="en-US" sz="1600" dirty="0"/>
              <a:t> and</a:t>
            </a:r>
            <a:br>
              <a:rPr lang="en-US" sz="1600" dirty="0"/>
            </a:br>
            <a:r>
              <a:rPr lang="en-US" sz="1600" dirty="0"/>
              <a:t>cortisol.</a:t>
            </a:r>
            <a:br>
              <a:rPr lang="en-US" sz="1600" dirty="0"/>
            </a:br>
            <a:r>
              <a:rPr lang="en-US" sz="1600" dirty="0"/>
              <a:t/>
            </a:r>
            <a:br>
              <a:rPr lang="en-US" sz="1600" dirty="0"/>
            </a:br>
            <a:r>
              <a:rPr lang="en-US" sz="1600" dirty="0"/>
              <a:t> 7 Jun 2012</a:t>
            </a:r>
            <a:br>
              <a:rPr lang="en-US" sz="1600" dirty="0"/>
            </a:br>
            <a:r>
              <a:rPr lang="en-US" sz="1600" dirty="0">
                <a:hlinkClick r:id="rId5"/>
              </a:rPr>
              <a:t>http://www.heart.org/HEARTORG/Conditions/HighBloodPressure/PreventionTreatmentofHighBloodPressure/Stress-and-Blood-Pressure_UCM_301883_Article.jsp</a:t>
            </a:r>
            <a:r>
              <a:rPr lang="en-US" sz="1600" dirty="0"/>
              <a:t/>
            </a:r>
            <a:br>
              <a:rPr lang="en-US" sz="1600" dirty="0"/>
            </a:br>
            <a:r>
              <a:rPr lang="en-US" sz="1600" dirty="0"/>
              <a:t/>
            </a:r>
            <a:br>
              <a:rPr lang="en-US" sz="1600" dirty="0"/>
            </a:br>
            <a:r>
              <a:rPr lang="en-US" sz="1600" dirty="0"/>
              <a:t>Dr. Sheldon G. </a:t>
            </a:r>
            <a:r>
              <a:rPr lang="en-US" sz="1600" dirty="0" err="1"/>
              <a:t>Sheps</a:t>
            </a:r>
            <a:r>
              <a:rPr lang="en-US" sz="1600" dirty="0"/>
              <a:t> wrote on the Mayo Clinic website</a:t>
            </a:r>
            <a:br>
              <a:rPr lang="en-US" sz="1600" dirty="0"/>
            </a:br>
            <a:r>
              <a:rPr lang="en-US" sz="1600" dirty="0"/>
              <a:t>Mood disorders; chronic anxiety; summation of acute spikes</a:t>
            </a:r>
            <a:br>
              <a:rPr lang="en-US" sz="1600" dirty="0"/>
            </a:br>
            <a:r>
              <a:rPr lang="en-US" sz="1600" dirty="0" err="1"/>
              <a:t>influene</a:t>
            </a:r>
            <a:r>
              <a:rPr lang="en-US" sz="1600" dirty="0"/>
              <a:t> lifestyle</a:t>
            </a:r>
            <a:br>
              <a:rPr lang="en-US" sz="1600" dirty="0"/>
            </a:br>
            <a:r>
              <a:rPr lang="en-US" sz="1600" dirty="0" err="1"/>
              <a:t>Sheps</a:t>
            </a:r>
            <a:r>
              <a:rPr lang="en-US" sz="1600" dirty="0"/>
              <a:t>, Sheldon G. Mayo Clinic. High blood pressure (hypertension). Can</a:t>
            </a:r>
            <a:br>
              <a:rPr lang="en-US" sz="1600" dirty="0"/>
            </a:br>
            <a:r>
              <a:rPr lang="en-US" sz="1600" dirty="0"/>
              <a:t>anxiety cause high blood pressure? Web. May 16, 2012.</a:t>
            </a:r>
            <a:br>
              <a:rPr lang="en-US" sz="1600" dirty="0"/>
            </a:br>
            <a:r>
              <a:rPr lang="en-US" sz="1600" dirty="0"/>
              <a:t/>
            </a:r>
            <a:br>
              <a:rPr lang="en-US" sz="1600" dirty="0"/>
            </a:br>
            <a:r>
              <a:rPr lang="en-US" sz="1600" dirty="0"/>
              <a:t/>
            </a:r>
            <a:br>
              <a:rPr lang="en-US" sz="1600" dirty="0"/>
            </a:br>
            <a:r>
              <a:rPr lang="en-US" sz="1600" dirty="0"/>
              <a:t>medications to treat mood disorders (e.g. anxiety) may have an effect on </a:t>
            </a:r>
            <a:r>
              <a:rPr lang="en-US" sz="1600" dirty="0" err="1"/>
              <a:t>bp</a:t>
            </a:r>
            <a:r>
              <a:rPr lang="en-US" sz="1600" dirty="0"/>
              <a:t/>
            </a:r>
            <a:br>
              <a:rPr lang="en-US" sz="1600" dirty="0"/>
            </a:br>
            <a:r>
              <a:rPr lang="en-US" sz="1600" dirty="0"/>
              <a:t/>
            </a:r>
            <a:br>
              <a:rPr lang="en-US" sz="1600" dirty="0"/>
            </a:br>
            <a:r>
              <a:rPr lang="en-US" sz="1600" dirty="0"/>
              <a:t/>
            </a:r>
            <a:br>
              <a:rPr lang="en-US" sz="1600" dirty="0"/>
            </a:br>
            <a:endParaRPr lang="en-US" sz="1600" b="1" dirty="0">
              <a:solidFill>
                <a:schemeClr val="tx2">
                  <a:lumMod val="75000"/>
                </a:schemeClr>
              </a:solidFill>
              <a:latin typeface="Times New Roman" pitchFamily="18" charset="0"/>
              <a:cs typeface="Times New Roman" pitchFamily="18" charset="0"/>
            </a:endParaRPr>
          </a:p>
          <a:p>
            <a:pPr fontAlgn="auto">
              <a:spcBef>
                <a:spcPts val="0"/>
              </a:spcBef>
              <a:spcAft>
                <a:spcPts val="0"/>
              </a:spcAft>
              <a:defRPr/>
            </a:pPr>
            <a:r>
              <a:rPr lang="en-US" sz="1600" dirty="0"/>
              <a:t/>
            </a:r>
            <a:br>
              <a:rPr lang="en-US" sz="1600" dirty="0"/>
            </a:br>
            <a:r>
              <a:rPr lang="en-US" sz="1600" dirty="0"/>
              <a:t/>
            </a:r>
            <a:br>
              <a:rPr lang="en-US" sz="1600" dirty="0"/>
            </a:br>
            <a:endParaRPr lang="en-US" sz="1600" b="1" dirty="0">
              <a:solidFill>
                <a:schemeClr val="tx2">
                  <a:lumMod val="75000"/>
                </a:schemeClr>
              </a:solidFill>
              <a:latin typeface="Times New Roman" pitchFamily="18" charset="0"/>
              <a:cs typeface="Times New Roman" pitchFamily="18" charset="0"/>
            </a:endParaRPr>
          </a:p>
        </p:txBody>
      </p:sp>
    </p:spTree>
    <p:extLst>
      <p:ext uri="{BB962C8B-B14F-4D97-AF65-F5344CB8AC3E}">
        <p14:creationId xmlns:p14="http://schemas.microsoft.com/office/powerpoint/2010/main" val="1713286419"/>
      </p:ext>
    </p:extLst>
  </p:cSld>
  <p:clrMapOvr>
    <a:masterClrMapping/>
  </p:clrMapOvr>
  <p:transition/>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8065" name="Picture 4" descr="Blank Background Bandaid.jpg"/>
          <p:cNvPicPr>
            <a:picLocks noChangeAspect="1"/>
          </p:cNvPicPr>
          <p:nvPr/>
        </p:nvPicPr>
        <p:blipFill>
          <a:blip r:embed="rId3"/>
          <a:srcRect/>
          <a:stretch>
            <a:fillRect/>
          </a:stretch>
        </p:blipFill>
        <p:spPr bwMode="auto">
          <a:xfrm>
            <a:off x="6581775" y="0"/>
            <a:ext cx="2562225" cy="6858000"/>
          </a:xfrm>
          <a:prstGeom prst="rect">
            <a:avLst/>
          </a:prstGeom>
          <a:noFill/>
          <a:ln w="9525">
            <a:noFill/>
            <a:miter lim="800000"/>
            <a:headEnd/>
            <a:tailEnd/>
          </a:ln>
        </p:spPr>
      </p:pic>
      <p:pic>
        <p:nvPicPr>
          <p:cNvPr id="88066" name="Picture 2"/>
          <p:cNvPicPr>
            <a:picLocks noChangeAspect="1" noChangeArrowheads="1"/>
          </p:cNvPicPr>
          <p:nvPr/>
        </p:nvPicPr>
        <p:blipFill>
          <a:blip r:embed="rId4"/>
          <a:srcRect/>
          <a:stretch>
            <a:fillRect/>
          </a:stretch>
        </p:blipFill>
        <p:spPr bwMode="auto">
          <a:xfrm>
            <a:off x="0" y="0"/>
            <a:ext cx="9144000" cy="6367463"/>
          </a:xfrm>
          <a:prstGeom prst="rect">
            <a:avLst/>
          </a:prstGeom>
          <a:noFill/>
          <a:ln w="9525">
            <a:noFill/>
            <a:miter lim="800000"/>
            <a:headEnd/>
            <a:tailEnd/>
          </a:ln>
        </p:spPr>
      </p:pic>
      <p:sp>
        <p:nvSpPr>
          <p:cNvPr id="14" name="TextBox 13"/>
          <p:cNvSpPr txBox="1"/>
          <p:nvPr/>
        </p:nvSpPr>
        <p:spPr>
          <a:xfrm>
            <a:off x="315913" y="379413"/>
            <a:ext cx="7748317" cy="584775"/>
          </a:xfrm>
          <a:prstGeom prst="rect">
            <a:avLst/>
          </a:prstGeom>
          <a:noFill/>
        </p:spPr>
        <p:txBody>
          <a:bodyPr wrap="square">
            <a:spAutoFit/>
          </a:bodyPr>
          <a:lstStyle/>
          <a:p>
            <a:pPr fontAlgn="auto">
              <a:spcBef>
                <a:spcPts val="0"/>
              </a:spcBef>
              <a:spcAft>
                <a:spcPts val="0"/>
              </a:spcAft>
              <a:defRPr/>
            </a:pPr>
            <a:r>
              <a:rPr lang="en-US" sz="1600" dirty="0">
                <a:latin typeface="+mn-lt"/>
              </a:rPr>
              <a:t>Among men, PGWBI (β=-0.249, r</a:t>
            </a:r>
            <a:r>
              <a:rPr lang="en-US" sz="1600" baseline="30000" dirty="0">
                <a:latin typeface="+mn-lt"/>
              </a:rPr>
              <a:t>2</a:t>
            </a:r>
            <a:r>
              <a:rPr lang="en-US" sz="1600" dirty="0">
                <a:latin typeface="+mn-lt"/>
              </a:rPr>
              <a:t>=0.065, p=0.030) and age (β=0.243, r</a:t>
            </a:r>
            <a:r>
              <a:rPr lang="en-US" sz="1600" baseline="30000" dirty="0">
                <a:latin typeface="+mn-lt"/>
              </a:rPr>
              <a:t>2</a:t>
            </a:r>
            <a:r>
              <a:rPr lang="en-US" sz="1600" dirty="0">
                <a:latin typeface="+mn-lt"/>
              </a:rPr>
              <a:t>=0.062, p=0.034) explained 8.6% of the variance in SBP</a:t>
            </a:r>
            <a:endParaRPr lang="en-US" sz="1600" b="1" dirty="0">
              <a:solidFill>
                <a:schemeClr val="tx2">
                  <a:lumMod val="75000"/>
                </a:schemeClr>
              </a:solidFill>
              <a:latin typeface="Times New Roman" pitchFamily="18" charset="0"/>
              <a:cs typeface="Times New Roman" pitchFamily="18" charset="0"/>
            </a:endParaRPr>
          </a:p>
        </p:txBody>
      </p:sp>
      <p:pic>
        <p:nvPicPr>
          <p:cNvPr id="88069" name="Picture 5"/>
          <p:cNvPicPr>
            <a:picLocks noChangeAspect="1" noChangeArrowheads="1"/>
          </p:cNvPicPr>
          <p:nvPr/>
        </p:nvPicPr>
        <p:blipFill>
          <a:blip r:embed="rId5"/>
          <a:srcRect/>
          <a:stretch>
            <a:fillRect/>
          </a:stretch>
        </p:blipFill>
        <p:spPr bwMode="auto">
          <a:xfrm>
            <a:off x="2709863" y="1844000"/>
            <a:ext cx="3724275" cy="3248025"/>
          </a:xfrm>
          <a:prstGeom prst="rect">
            <a:avLst/>
          </a:prstGeom>
          <a:noFill/>
        </p:spPr>
      </p:pic>
    </p:spTree>
    <p:extLst>
      <p:ext uri="{BB962C8B-B14F-4D97-AF65-F5344CB8AC3E}">
        <p14:creationId xmlns:p14="http://schemas.microsoft.com/office/powerpoint/2010/main" val="23592149"/>
      </p:ext>
    </p:extLst>
  </p:cSld>
  <p:clrMapOvr>
    <a:masterClrMapping/>
  </p:clrMapOvr>
  <p:transition/>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0833" name="Picture 4" descr="Blank Background Bandaid.jpg"/>
          <p:cNvPicPr>
            <a:picLocks noChangeAspect="1"/>
          </p:cNvPicPr>
          <p:nvPr/>
        </p:nvPicPr>
        <p:blipFill>
          <a:blip r:embed="rId3"/>
          <a:srcRect/>
          <a:stretch>
            <a:fillRect/>
          </a:stretch>
        </p:blipFill>
        <p:spPr bwMode="auto">
          <a:xfrm>
            <a:off x="6581775" y="0"/>
            <a:ext cx="2562225" cy="6858000"/>
          </a:xfrm>
          <a:prstGeom prst="rect">
            <a:avLst/>
          </a:prstGeom>
          <a:noFill/>
          <a:ln w="9525">
            <a:noFill/>
            <a:miter lim="800000"/>
            <a:headEnd/>
            <a:tailEnd/>
          </a:ln>
        </p:spPr>
      </p:pic>
      <p:pic>
        <p:nvPicPr>
          <p:cNvPr id="120834" name="Picture 2"/>
          <p:cNvPicPr>
            <a:picLocks noChangeAspect="1" noChangeArrowheads="1"/>
          </p:cNvPicPr>
          <p:nvPr/>
        </p:nvPicPr>
        <p:blipFill>
          <a:blip r:embed="rId4"/>
          <a:srcRect/>
          <a:stretch>
            <a:fillRect/>
          </a:stretch>
        </p:blipFill>
        <p:spPr bwMode="auto">
          <a:xfrm>
            <a:off x="0" y="0"/>
            <a:ext cx="9144000" cy="6858000"/>
          </a:xfrm>
          <a:prstGeom prst="rect">
            <a:avLst/>
          </a:prstGeom>
          <a:noFill/>
          <a:ln w="9525">
            <a:noFill/>
            <a:miter lim="800000"/>
            <a:headEnd/>
            <a:tailEnd/>
          </a:ln>
        </p:spPr>
      </p:pic>
      <p:sp>
        <p:nvSpPr>
          <p:cNvPr id="120835" name="TextBox 16"/>
          <p:cNvSpPr txBox="1">
            <a:spLocks noChangeArrowheads="1"/>
          </p:cNvSpPr>
          <p:nvPr/>
        </p:nvSpPr>
        <p:spPr bwMode="auto">
          <a:xfrm rot="-5400000">
            <a:off x="-1108868" y="4036219"/>
            <a:ext cx="3035300" cy="369887"/>
          </a:xfrm>
          <a:prstGeom prst="rect">
            <a:avLst/>
          </a:prstGeom>
          <a:noFill/>
          <a:ln w="9525">
            <a:noFill/>
            <a:miter lim="800000"/>
            <a:headEnd/>
            <a:tailEnd/>
          </a:ln>
        </p:spPr>
        <p:txBody>
          <a:bodyPr>
            <a:spAutoFit/>
          </a:bodyPr>
          <a:lstStyle/>
          <a:p>
            <a:r>
              <a:rPr lang="en-US">
                <a:latin typeface="Times New Roman" pitchFamily="18" charset="0"/>
                <a:cs typeface="Times New Roman" pitchFamily="18" charset="0"/>
              </a:rPr>
              <a:t>PGWBI Composite Score</a:t>
            </a:r>
          </a:p>
        </p:txBody>
      </p:sp>
      <p:sp>
        <p:nvSpPr>
          <p:cNvPr id="120836" name="TextBox 17"/>
          <p:cNvSpPr txBox="1">
            <a:spLocks noChangeArrowheads="1"/>
          </p:cNvSpPr>
          <p:nvPr/>
        </p:nvSpPr>
        <p:spPr bwMode="auto">
          <a:xfrm>
            <a:off x="1079500" y="6092825"/>
            <a:ext cx="3346450" cy="369888"/>
          </a:xfrm>
          <a:prstGeom prst="rect">
            <a:avLst/>
          </a:prstGeom>
          <a:noFill/>
          <a:ln w="9525">
            <a:noFill/>
            <a:miter lim="800000"/>
            <a:headEnd/>
            <a:tailEnd/>
          </a:ln>
        </p:spPr>
        <p:txBody>
          <a:bodyPr>
            <a:spAutoFit/>
          </a:bodyPr>
          <a:lstStyle/>
          <a:p>
            <a:r>
              <a:rPr lang="en-US">
                <a:latin typeface="Times New Roman" pitchFamily="18" charset="0"/>
                <a:cs typeface="Times New Roman" pitchFamily="18" charset="0"/>
              </a:rPr>
              <a:t>Systolic Blood Pressure</a:t>
            </a:r>
          </a:p>
        </p:txBody>
      </p:sp>
      <p:sp>
        <p:nvSpPr>
          <p:cNvPr id="20" name="TextBox 19"/>
          <p:cNvSpPr txBox="1"/>
          <p:nvPr/>
        </p:nvSpPr>
        <p:spPr>
          <a:xfrm>
            <a:off x="0" y="544513"/>
            <a:ext cx="9144000" cy="738187"/>
          </a:xfrm>
          <a:prstGeom prst="rect">
            <a:avLst/>
          </a:prstGeom>
          <a:noFill/>
        </p:spPr>
        <p:txBody>
          <a:bodyPr>
            <a:spAutoFit/>
          </a:bodyPr>
          <a:lstStyle/>
          <a:p>
            <a:pPr algn="ctr" fontAlgn="auto">
              <a:spcBef>
                <a:spcPts val="0"/>
              </a:spcBef>
              <a:spcAft>
                <a:spcPts val="0"/>
              </a:spcAft>
              <a:defRPr/>
            </a:pPr>
            <a:r>
              <a:rPr lang="en-US" sz="4200" b="1" dirty="0">
                <a:solidFill>
                  <a:schemeClr val="tx2">
                    <a:lumMod val="50000"/>
                  </a:schemeClr>
                </a:solidFill>
                <a:latin typeface="Times New Roman" pitchFamily="18" charset="0"/>
                <a:cs typeface="Times New Roman" pitchFamily="18" charset="0"/>
              </a:rPr>
              <a:t>Distribution of PGWBI Scores</a:t>
            </a:r>
          </a:p>
        </p:txBody>
      </p:sp>
      <p:pic>
        <p:nvPicPr>
          <p:cNvPr id="120838" name="Picture 2"/>
          <p:cNvPicPr>
            <a:picLocks noChangeAspect="1" noChangeArrowheads="1"/>
          </p:cNvPicPr>
          <p:nvPr/>
        </p:nvPicPr>
        <p:blipFill>
          <a:blip r:embed="rId5"/>
          <a:srcRect/>
          <a:stretch>
            <a:fillRect/>
          </a:stretch>
        </p:blipFill>
        <p:spPr bwMode="auto">
          <a:xfrm>
            <a:off x="593725" y="1725613"/>
            <a:ext cx="5553075" cy="4362450"/>
          </a:xfrm>
          <a:prstGeom prst="rect">
            <a:avLst/>
          </a:prstGeom>
          <a:noFill/>
          <a:ln w="9525">
            <a:noFill/>
            <a:miter lim="800000"/>
            <a:headEnd/>
            <a:tailEnd/>
          </a:ln>
        </p:spPr>
      </p:pic>
      <p:cxnSp>
        <p:nvCxnSpPr>
          <p:cNvPr id="15" name="Straight Arrow Connector 14"/>
          <p:cNvCxnSpPr/>
          <p:nvPr/>
        </p:nvCxnSpPr>
        <p:spPr>
          <a:xfrm>
            <a:off x="3424238" y="6303963"/>
            <a:ext cx="2149475" cy="0"/>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16" name="Straight Arrow Connector 15"/>
          <p:cNvCxnSpPr/>
          <p:nvPr/>
        </p:nvCxnSpPr>
        <p:spPr>
          <a:xfrm flipV="1">
            <a:off x="434975" y="2024063"/>
            <a:ext cx="0" cy="1141412"/>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sp>
        <p:nvSpPr>
          <p:cNvPr id="120841" name="TextBox 22"/>
          <p:cNvSpPr txBox="1">
            <a:spLocks noChangeArrowheads="1"/>
          </p:cNvSpPr>
          <p:nvPr/>
        </p:nvSpPr>
        <p:spPr bwMode="auto">
          <a:xfrm>
            <a:off x="6386513" y="2921000"/>
            <a:ext cx="2406650" cy="2584450"/>
          </a:xfrm>
          <a:prstGeom prst="rect">
            <a:avLst/>
          </a:prstGeom>
          <a:noFill/>
          <a:ln w="9525">
            <a:noFill/>
            <a:miter lim="800000"/>
            <a:headEnd/>
            <a:tailEnd/>
          </a:ln>
        </p:spPr>
        <p:txBody>
          <a:bodyPr>
            <a:spAutoFit/>
          </a:bodyPr>
          <a:lstStyle/>
          <a:p>
            <a:r>
              <a:rPr lang="en-US">
                <a:latin typeface="Times New Roman" pitchFamily="18" charset="0"/>
                <a:cs typeface="Times New Roman" pitchFamily="18" charset="0"/>
              </a:rPr>
              <a:t>β = -0.194</a:t>
            </a:r>
          </a:p>
          <a:p>
            <a:endParaRPr lang="en-US">
              <a:latin typeface="Times New Roman" pitchFamily="18" charset="0"/>
              <a:cs typeface="Times New Roman" pitchFamily="18" charset="0"/>
            </a:endParaRPr>
          </a:p>
          <a:p>
            <a:r>
              <a:rPr lang="en-US">
                <a:latin typeface="Times New Roman" pitchFamily="18" charset="0"/>
                <a:cs typeface="Times New Roman" pitchFamily="18" charset="0"/>
              </a:rPr>
              <a:t>t = -2.376</a:t>
            </a:r>
          </a:p>
          <a:p>
            <a:endParaRPr lang="en-US">
              <a:latin typeface="Times New Roman" pitchFamily="18" charset="0"/>
              <a:cs typeface="Times New Roman" pitchFamily="18" charset="0"/>
            </a:endParaRPr>
          </a:p>
          <a:p>
            <a:r>
              <a:rPr lang="en-US">
                <a:latin typeface="Times New Roman" pitchFamily="18" charset="0"/>
                <a:cs typeface="Times New Roman" pitchFamily="18" charset="0"/>
              </a:rPr>
              <a:t>Partial R = -0.194</a:t>
            </a:r>
          </a:p>
          <a:p>
            <a:endParaRPr lang="en-US">
              <a:latin typeface="Times New Roman" pitchFamily="18" charset="0"/>
              <a:cs typeface="Times New Roman" pitchFamily="18" charset="0"/>
            </a:endParaRPr>
          </a:p>
          <a:p>
            <a:r>
              <a:rPr lang="en-US">
                <a:latin typeface="Times New Roman" pitchFamily="18" charset="0"/>
                <a:cs typeface="Times New Roman" pitchFamily="18" charset="0"/>
              </a:rPr>
              <a:t>Adj. R</a:t>
            </a:r>
            <a:r>
              <a:rPr lang="en-US" baseline="30000">
                <a:latin typeface="Times New Roman" pitchFamily="18" charset="0"/>
                <a:cs typeface="Times New Roman" pitchFamily="18" charset="0"/>
              </a:rPr>
              <a:t>2</a:t>
            </a:r>
            <a:r>
              <a:rPr lang="en-US">
                <a:latin typeface="Times New Roman" pitchFamily="18" charset="0"/>
                <a:cs typeface="Times New Roman" pitchFamily="18" charset="0"/>
              </a:rPr>
              <a:t> = 0.038</a:t>
            </a:r>
          </a:p>
          <a:p>
            <a:endParaRPr lang="en-US">
              <a:latin typeface="Times New Roman" pitchFamily="18" charset="0"/>
              <a:cs typeface="Times New Roman" pitchFamily="18" charset="0"/>
            </a:endParaRPr>
          </a:p>
          <a:p>
            <a:r>
              <a:rPr lang="en-US">
                <a:latin typeface="Times New Roman" pitchFamily="18" charset="0"/>
                <a:cs typeface="Times New Roman" pitchFamily="18" charset="0"/>
              </a:rPr>
              <a:t>P = 0.019</a:t>
            </a:r>
          </a:p>
        </p:txBody>
      </p:sp>
      <p:sp>
        <p:nvSpPr>
          <p:cNvPr id="24" name="TextBox 23"/>
          <p:cNvSpPr txBox="1"/>
          <p:nvPr/>
        </p:nvSpPr>
        <p:spPr>
          <a:xfrm>
            <a:off x="6386513" y="1751013"/>
            <a:ext cx="2543175" cy="631825"/>
          </a:xfrm>
          <a:prstGeom prst="rect">
            <a:avLst/>
          </a:prstGeom>
          <a:noFill/>
        </p:spPr>
        <p:txBody>
          <a:bodyPr>
            <a:spAutoFit/>
          </a:bodyPr>
          <a:lstStyle/>
          <a:p>
            <a:pPr fontAlgn="auto">
              <a:spcBef>
                <a:spcPts val="0"/>
              </a:spcBef>
              <a:spcAft>
                <a:spcPts val="0"/>
              </a:spcAft>
              <a:defRPr/>
            </a:pPr>
            <a:r>
              <a:rPr lang="en-US" sz="1750" dirty="0">
                <a:latin typeface="Times New Roman" pitchFamily="18" charset="0"/>
                <a:cs typeface="Times New Roman" pitchFamily="18" charset="0"/>
              </a:rPr>
              <a:t>As SBP decreases,</a:t>
            </a:r>
          </a:p>
          <a:p>
            <a:pPr fontAlgn="auto">
              <a:spcBef>
                <a:spcPts val="0"/>
              </a:spcBef>
              <a:spcAft>
                <a:spcPts val="0"/>
              </a:spcAft>
              <a:defRPr/>
            </a:pPr>
            <a:r>
              <a:rPr lang="en-US" sz="1750" dirty="0">
                <a:latin typeface="Times New Roman" pitchFamily="18" charset="0"/>
                <a:cs typeface="Times New Roman" pitchFamily="18" charset="0"/>
              </a:rPr>
              <a:t>so does distress</a:t>
            </a:r>
          </a:p>
        </p:txBody>
      </p:sp>
    </p:spTree>
    <p:extLst>
      <p:ext uri="{BB962C8B-B14F-4D97-AF65-F5344CB8AC3E}">
        <p14:creationId xmlns:p14="http://schemas.microsoft.com/office/powerpoint/2010/main" val="208314528"/>
      </p:ext>
    </p:extLst>
  </p:cSld>
  <p:clrMapOvr>
    <a:masterClrMapping/>
  </p:clrMapOvr>
  <p:transition/>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881" name="Picture 4" descr="Blank Background Bandaid.jpg"/>
          <p:cNvPicPr>
            <a:picLocks noChangeAspect="1"/>
          </p:cNvPicPr>
          <p:nvPr/>
        </p:nvPicPr>
        <p:blipFill>
          <a:blip r:embed="rId3"/>
          <a:srcRect/>
          <a:stretch>
            <a:fillRect/>
          </a:stretch>
        </p:blipFill>
        <p:spPr bwMode="auto">
          <a:xfrm>
            <a:off x="6581775" y="0"/>
            <a:ext cx="2562225" cy="6858000"/>
          </a:xfrm>
          <a:prstGeom prst="rect">
            <a:avLst/>
          </a:prstGeom>
          <a:noFill/>
          <a:ln w="9525">
            <a:noFill/>
            <a:miter lim="800000"/>
            <a:headEnd/>
            <a:tailEnd/>
          </a:ln>
        </p:spPr>
      </p:pic>
      <p:pic>
        <p:nvPicPr>
          <p:cNvPr id="122882" name="Picture 2"/>
          <p:cNvPicPr>
            <a:picLocks noChangeAspect="1" noChangeArrowheads="1"/>
          </p:cNvPicPr>
          <p:nvPr/>
        </p:nvPicPr>
        <p:blipFill>
          <a:blip r:embed="rId4"/>
          <a:srcRect/>
          <a:stretch>
            <a:fillRect/>
          </a:stretch>
        </p:blipFill>
        <p:spPr bwMode="auto">
          <a:xfrm>
            <a:off x="0" y="0"/>
            <a:ext cx="9144000" cy="6858000"/>
          </a:xfrm>
          <a:prstGeom prst="rect">
            <a:avLst/>
          </a:prstGeom>
          <a:noFill/>
          <a:ln w="9525">
            <a:noFill/>
            <a:miter lim="800000"/>
            <a:headEnd/>
            <a:tailEnd/>
          </a:ln>
        </p:spPr>
      </p:pic>
      <p:sp>
        <p:nvSpPr>
          <p:cNvPr id="122883" name="TextBox 5"/>
          <p:cNvSpPr txBox="1">
            <a:spLocks noChangeArrowheads="1"/>
          </p:cNvSpPr>
          <p:nvPr/>
        </p:nvSpPr>
        <p:spPr bwMode="auto">
          <a:xfrm>
            <a:off x="1289050" y="2392363"/>
            <a:ext cx="6565900" cy="708025"/>
          </a:xfrm>
          <a:prstGeom prst="rect">
            <a:avLst/>
          </a:prstGeom>
          <a:noFill/>
          <a:ln w="9525">
            <a:noFill/>
            <a:miter lim="800000"/>
            <a:headEnd/>
            <a:tailEnd/>
          </a:ln>
        </p:spPr>
        <p:txBody>
          <a:bodyPr>
            <a:spAutoFit/>
          </a:bodyPr>
          <a:lstStyle/>
          <a:p>
            <a:pPr algn="ctr"/>
            <a:r>
              <a:rPr lang="en-US" sz="4000">
                <a:latin typeface="Times New Roman" pitchFamily="18" charset="0"/>
                <a:cs typeface="Times New Roman" pitchFamily="18" charset="0"/>
              </a:rPr>
              <a:t>Cholesterol and PGWBI</a:t>
            </a:r>
          </a:p>
        </p:txBody>
      </p:sp>
    </p:spTree>
    <p:extLst>
      <p:ext uri="{BB962C8B-B14F-4D97-AF65-F5344CB8AC3E}">
        <p14:creationId xmlns:p14="http://schemas.microsoft.com/office/powerpoint/2010/main" val="539464368"/>
      </p:ext>
    </p:extLst>
  </p:cSld>
  <p:clrMapOvr>
    <a:masterClrMapping/>
  </p:clrMapOvr>
  <p:transition/>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4929" name="Picture 4" descr="Blank Background Bandaid.jpg"/>
          <p:cNvPicPr>
            <a:picLocks noChangeAspect="1"/>
          </p:cNvPicPr>
          <p:nvPr/>
        </p:nvPicPr>
        <p:blipFill>
          <a:blip r:embed="rId3"/>
          <a:srcRect/>
          <a:stretch>
            <a:fillRect/>
          </a:stretch>
        </p:blipFill>
        <p:spPr bwMode="auto">
          <a:xfrm>
            <a:off x="6581775" y="0"/>
            <a:ext cx="2562225" cy="6858000"/>
          </a:xfrm>
          <a:prstGeom prst="rect">
            <a:avLst/>
          </a:prstGeom>
          <a:noFill/>
          <a:ln w="9525">
            <a:noFill/>
            <a:miter lim="800000"/>
            <a:headEnd/>
            <a:tailEnd/>
          </a:ln>
        </p:spPr>
      </p:pic>
      <p:pic>
        <p:nvPicPr>
          <p:cNvPr id="124930" name="Picture 2"/>
          <p:cNvPicPr>
            <a:picLocks noChangeAspect="1" noChangeArrowheads="1"/>
          </p:cNvPicPr>
          <p:nvPr/>
        </p:nvPicPr>
        <p:blipFill>
          <a:blip r:embed="rId4"/>
          <a:srcRect/>
          <a:stretch>
            <a:fillRect/>
          </a:stretch>
        </p:blipFill>
        <p:spPr bwMode="auto">
          <a:xfrm>
            <a:off x="0" y="0"/>
            <a:ext cx="9144000" cy="6858000"/>
          </a:xfrm>
          <a:prstGeom prst="rect">
            <a:avLst/>
          </a:prstGeom>
          <a:noFill/>
          <a:ln w="9525">
            <a:noFill/>
            <a:miter lim="800000"/>
            <a:headEnd/>
            <a:tailEnd/>
          </a:ln>
        </p:spPr>
      </p:pic>
      <p:sp>
        <p:nvSpPr>
          <p:cNvPr id="2" name="TextBox 1"/>
          <p:cNvSpPr txBox="1"/>
          <p:nvPr/>
        </p:nvSpPr>
        <p:spPr>
          <a:xfrm>
            <a:off x="880533" y="790222"/>
            <a:ext cx="6982354" cy="5293757"/>
          </a:xfrm>
          <a:prstGeom prst="rect">
            <a:avLst/>
          </a:prstGeom>
          <a:noFill/>
        </p:spPr>
        <p:txBody>
          <a:bodyPr wrap="square" rtlCol="0">
            <a:spAutoFit/>
          </a:bodyPr>
          <a:lstStyle/>
          <a:p>
            <a:r>
              <a:rPr lang="en-US" sz="1600" dirty="0" smtClean="0">
                <a:latin typeface="Times New Roman" pitchFamily="18" charset="0"/>
                <a:cs typeface="Times New Roman" pitchFamily="18" charset="0"/>
              </a:rPr>
              <a:t>Several </a:t>
            </a:r>
            <a:r>
              <a:rPr lang="en-US" sz="1600" dirty="0">
                <a:latin typeface="Times New Roman" pitchFamily="18" charset="0"/>
                <a:cs typeface="Times New Roman" pitchFamily="18" charset="0"/>
              </a:rPr>
              <a:t>researchers have jettisoned the subjective approach entirely, attempting to link TC with objective outcomes such as suicide attempts (</a:t>
            </a:r>
            <a:r>
              <a:rPr lang="en-US" sz="1600" dirty="0" err="1">
                <a:latin typeface="Times New Roman" pitchFamily="18" charset="0"/>
                <a:cs typeface="Times New Roman" pitchFamily="18" charset="0"/>
              </a:rPr>
              <a:t>Olié</a:t>
            </a:r>
            <a:r>
              <a:rPr lang="en-US" sz="1600" dirty="0">
                <a:latin typeface="Times New Roman" pitchFamily="18" charset="0"/>
                <a:cs typeface="Times New Roman" pitchFamily="18" charset="0"/>
              </a:rPr>
              <a:t> et al., 2011) and incidence of violent crime (</a:t>
            </a:r>
            <a:r>
              <a:rPr lang="en-US" sz="1600" dirty="0" err="1">
                <a:latin typeface="Times New Roman" pitchFamily="18" charset="0"/>
                <a:cs typeface="Times New Roman" pitchFamily="18" charset="0"/>
              </a:rPr>
              <a:t>Golomb</a:t>
            </a:r>
            <a:r>
              <a:rPr lang="en-US" sz="1600" dirty="0">
                <a:latin typeface="Times New Roman" pitchFamily="18" charset="0"/>
                <a:cs typeface="Times New Roman" pitchFamily="18" charset="0"/>
              </a:rPr>
              <a:t>, 1998).  Others have investigated the relationship between TC and a predisposition for cognitive decline (Anstey et al., 2008) as well as various measures of intelligence such as abstract reasoning and concentration (Elias et al., 2005).  </a:t>
            </a:r>
          </a:p>
          <a:p>
            <a:r>
              <a:rPr lang="en-US" sz="1600" dirty="0">
                <a:latin typeface="Times New Roman" pitchFamily="18" charset="0"/>
                <a:cs typeface="Times New Roman" pitchFamily="18" charset="0"/>
              </a:rPr>
              <a:t> </a:t>
            </a:r>
          </a:p>
          <a:p>
            <a:r>
              <a:rPr lang="en-US" sz="1600" dirty="0">
                <a:latin typeface="Times New Roman" pitchFamily="18" charset="0"/>
                <a:cs typeface="Times New Roman" pitchFamily="18" charset="0"/>
              </a:rPr>
              <a:t>Although cholesterol’s role in each of these lacks a consistent verdict, the data do show apparent trends.  Numerous researchers have found low levels of TC to associate with elevated risk of suicide (</a:t>
            </a:r>
            <a:r>
              <a:rPr lang="en-US" sz="1600" dirty="0" err="1">
                <a:latin typeface="Times New Roman" pitchFamily="18" charset="0"/>
                <a:cs typeface="Times New Roman" pitchFamily="18" charset="0"/>
              </a:rPr>
              <a:t>Engelberg</a:t>
            </a:r>
            <a:r>
              <a:rPr lang="en-US" sz="1600" dirty="0">
                <a:latin typeface="Times New Roman" pitchFamily="18" charset="0"/>
                <a:cs typeface="Times New Roman" pitchFamily="18" charset="0"/>
              </a:rPr>
              <a:t>, 1992; Garland et al., 2000; </a:t>
            </a:r>
            <a:r>
              <a:rPr lang="en-US" sz="1600" dirty="0" err="1">
                <a:latin typeface="Times New Roman" pitchFamily="18" charset="0"/>
                <a:cs typeface="Times New Roman" pitchFamily="18" charset="0"/>
              </a:rPr>
              <a:t>Kunugia</a:t>
            </a:r>
            <a:r>
              <a:rPr lang="en-US" sz="1600" dirty="0">
                <a:latin typeface="Times New Roman" pitchFamily="18" charset="0"/>
                <a:cs typeface="Times New Roman" pitchFamily="18" charset="0"/>
              </a:rPr>
              <a:t> et al., 1995; </a:t>
            </a:r>
            <a:r>
              <a:rPr lang="en-US" sz="1600" dirty="0" err="1">
                <a:latin typeface="Times New Roman" pitchFamily="18" charset="0"/>
                <a:cs typeface="Times New Roman" pitchFamily="18" charset="0"/>
              </a:rPr>
              <a:t>Olié</a:t>
            </a:r>
            <a:r>
              <a:rPr lang="en-US" sz="1600" dirty="0">
                <a:latin typeface="Times New Roman" pitchFamily="18" charset="0"/>
                <a:cs typeface="Times New Roman" pitchFamily="18" charset="0"/>
              </a:rPr>
              <a:t> et al., 2011) while fewer have found no correlation (</a:t>
            </a:r>
            <a:r>
              <a:rPr lang="en-US" sz="1600" dirty="0" err="1">
                <a:latin typeface="Times New Roman" pitchFamily="18" charset="0"/>
                <a:cs typeface="Times New Roman" pitchFamily="18" charset="0"/>
              </a:rPr>
              <a:t>Pekkanen</a:t>
            </a:r>
            <a:r>
              <a:rPr lang="en-US" sz="1600" dirty="0">
                <a:latin typeface="Times New Roman" pitchFamily="18" charset="0"/>
                <a:cs typeface="Times New Roman" pitchFamily="18" charset="0"/>
              </a:rPr>
              <a:t> et al., 1989; Smith et al., 1990).  Most studies support the association between low TC levels and increased participation in violent crime (</a:t>
            </a:r>
            <a:r>
              <a:rPr lang="en-US" sz="1600" dirty="0" err="1">
                <a:latin typeface="Times New Roman" pitchFamily="18" charset="0"/>
                <a:cs typeface="Times New Roman" pitchFamily="18" charset="0"/>
              </a:rPr>
              <a:t>Golomb</a:t>
            </a:r>
            <a:r>
              <a:rPr lang="en-US" sz="1600" dirty="0">
                <a:latin typeface="Times New Roman" pitchFamily="18" charset="0"/>
                <a:cs typeface="Times New Roman" pitchFamily="18" charset="0"/>
              </a:rPr>
              <a:t> et al., 2000; Jacobs et al., 1992) while fewer have found no correlation (Cummings &amp; </a:t>
            </a:r>
            <a:r>
              <a:rPr lang="en-US" sz="1600" dirty="0" err="1">
                <a:latin typeface="Times New Roman" pitchFamily="18" charset="0"/>
                <a:cs typeface="Times New Roman" pitchFamily="18" charset="0"/>
              </a:rPr>
              <a:t>Psaty</a:t>
            </a:r>
            <a:r>
              <a:rPr lang="en-US" sz="1600" dirty="0">
                <a:latin typeface="Times New Roman" pitchFamily="18" charset="0"/>
                <a:cs typeface="Times New Roman" pitchFamily="18" charset="0"/>
              </a:rPr>
              <a:t>, 1994; New, et al., 1999).  Anstey et al. (2008) found high midlife TC to associate with an elevated risk of Alzheimer’s among 14,331 subjects, while Tan et al. (2003) found no associations among 5,209 subjects.   And the findings among measures of intelligence vary wildly depending on gender and the tests administered (Benton, 1995; Muldoon et al., 1997), but typically support a positive relationship between TC and cognitive performance (Elias et al., 2005).</a:t>
            </a:r>
          </a:p>
          <a:p>
            <a:endParaRPr lang="en-US" sz="1600" dirty="0">
              <a:latin typeface="Times New Roman" pitchFamily="18" charset="0"/>
              <a:cs typeface="Times New Roman" pitchFamily="18" charset="0"/>
            </a:endParaRPr>
          </a:p>
        </p:txBody>
      </p:sp>
    </p:spTree>
    <p:extLst>
      <p:ext uri="{BB962C8B-B14F-4D97-AF65-F5344CB8AC3E}">
        <p14:creationId xmlns:p14="http://schemas.microsoft.com/office/powerpoint/2010/main" val="1607973629"/>
      </p:ext>
    </p:extLst>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7" name="Picture 4" descr="Blank Background Bandaid.jpg"/>
          <p:cNvPicPr>
            <a:picLocks noChangeAspect="1"/>
          </p:cNvPicPr>
          <p:nvPr/>
        </p:nvPicPr>
        <p:blipFill>
          <a:blip r:embed="rId3"/>
          <a:srcRect/>
          <a:stretch>
            <a:fillRect/>
          </a:stretch>
        </p:blipFill>
        <p:spPr bwMode="auto">
          <a:xfrm>
            <a:off x="6581775" y="0"/>
            <a:ext cx="2562225" cy="6858000"/>
          </a:xfrm>
          <a:prstGeom prst="rect">
            <a:avLst/>
          </a:prstGeom>
          <a:noFill/>
          <a:ln w="9525">
            <a:noFill/>
            <a:miter lim="800000"/>
            <a:headEnd/>
            <a:tailEnd/>
          </a:ln>
        </p:spPr>
      </p:pic>
      <p:pic>
        <p:nvPicPr>
          <p:cNvPr id="24578" name="Picture 2"/>
          <p:cNvPicPr>
            <a:picLocks noChangeAspect="1" noChangeArrowheads="1"/>
          </p:cNvPicPr>
          <p:nvPr/>
        </p:nvPicPr>
        <p:blipFill>
          <a:blip r:embed="rId4"/>
          <a:srcRect/>
          <a:stretch>
            <a:fillRect/>
          </a:stretch>
        </p:blipFill>
        <p:spPr bwMode="auto">
          <a:xfrm>
            <a:off x="0" y="5087938"/>
            <a:ext cx="9144000" cy="1254125"/>
          </a:xfrm>
          <a:prstGeom prst="rect">
            <a:avLst/>
          </a:prstGeom>
          <a:noFill/>
          <a:ln w="9525">
            <a:noFill/>
            <a:miter lim="800000"/>
            <a:headEnd/>
            <a:tailEnd/>
          </a:ln>
        </p:spPr>
      </p:pic>
      <p:pic>
        <p:nvPicPr>
          <p:cNvPr id="24579" name="Picture 13" descr="Mental health.jpg"/>
          <p:cNvPicPr>
            <a:picLocks noChangeAspect="1"/>
          </p:cNvPicPr>
          <p:nvPr/>
        </p:nvPicPr>
        <p:blipFill>
          <a:blip r:embed="rId5"/>
          <a:srcRect/>
          <a:stretch>
            <a:fillRect/>
          </a:stretch>
        </p:blipFill>
        <p:spPr bwMode="auto">
          <a:xfrm>
            <a:off x="0" y="0"/>
            <a:ext cx="9144000" cy="5865813"/>
          </a:xfrm>
          <a:prstGeom prst="rect">
            <a:avLst/>
          </a:prstGeom>
          <a:noFill/>
          <a:ln w="9525">
            <a:noFill/>
            <a:miter lim="800000"/>
            <a:headEnd/>
            <a:tailEnd/>
          </a:ln>
        </p:spPr>
      </p:pic>
      <p:sp>
        <p:nvSpPr>
          <p:cNvPr id="2" name="Oval 1"/>
          <p:cNvSpPr/>
          <p:nvPr/>
        </p:nvSpPr>
        <p:spPr>
          <a:xfrm>
            <a:off x="654756" y="4888089"/>
            <a:ext cx="3917244" cy="872067"/>
          </a:xfrm>
          <a:prstGeom prst="ellipse">
            <a:avLst/>
          </a:prstGeom>
          <a:noFill/>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462967486"/>
      </p:ext>
    </p:extLst>
  </p:cSld>
  <p:clrMapOvr>
    <a:masterClrMapping/>
  </p:clrMapOvr>
  <p:transition/>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4929" name="Picture 4" descr="Blank Background Bandaid.jpg"/>
          <p:cNvPicPr>
            <a:picLocks noChangeAspect="1"/>
          </p:cNvPicPr>
          <p:nvPr/>
        </p:nvPicPr>
        <p:blipFill>
          <a:blip r:embed="rId3"/>
          <a:srcRect/>
          <a:stretch>
            <a:fillRect/>
          </a:stretch>
        </p:blipFill>
        <p:spPr bwMode="auto">
          <a:xfrm>
            <a:off x="6581775" y="0"/>
            <a:ext cx="2562225" cy="6858000"/>
          </a:xfrm>
          <a:prstGeom prst="rect">
            <a:avLst/>
          </a:prstGeom>
          <a:noFill/>
          <a:ln w="9525">
            <a:noFill/>
            <a:miter lim="800000"/>
            <a:headEnd/>
            <a:tailEnd/>
          </a:ln>
        </p:spPr>
      </p:pic>
      <p:pic>
        <p:nvPicPr>
          <p:cNvPr id="124930" name="Picture 2"/>
          <p:cNvPicPr>
            <a:picLocks noChangeAspect="1" noChangeArrowheads="1"/>
          </p:cNvPicPr>
          <p:nvPr/>
        </p:nvPicPr>
        <p:blipFill>
          <a:blip r:embed="rId4"/>
          <a:srcRect/>
          <a:stretch>
            <a:fillRect/>
          </a:stretch>
        </p:blipFill>
        <p:spPr bwMode="auto">
          <a:xfrm>
            <a:off x="0" y="0"/>
            <a:ext cx="9144000" cy="6858000"/>
          </a:xfrm>
          <a:prstGeom prst="rect">
            <a:avLst/>
          </a:prstGeom>
          <a:noFill/>
          <a:ln w="9525">
            <a:noFill/>
            <a:miter lim="800000"/>
            <a:headEnd/>
            <a:tailEnd/>
          </a:ln>
        </p:spPr>
      </p:pic>
      <p:pic>
        <p:nvPicPr>
          <p:cNvPr id="124931" name="Picture 6" descr="Table 4 version 1.jpg"/>
          <p:cNvPicPr>
            <a:picLocks noChangeAspect="1"/>
          </p:cNvPicPr>
          <p:nvPr/>
        </p:nvPicPr>
        <p:blipFill>
          <a:blip r:embed="rId5"/>
          <a:srcRect/>
          <a:stretch>
            <a:fillRect/>
          </a:stretch>
        </p:blipFill>
        <p:spPr bwMode="auto">
          <a:xfrm>
            <a:off x="1898650" y="214313"/>
            <a:ext cx="5265738" cy="6405562"/>
          </a:xfrm>
          <a:prstGeom prst="rect">
            <a:avLst/>
          </a:prstGeom>
          <a:noFill/>
          <a:ln w="9525">
            <a:noFill/>
            <a:miter lim="800000"/>
            <a:headEnd/>
            <a:tailEnd/>
          </a:ln>
        </p:spPr>
      </p:pic>
    </p:spTree>
    <p:extLst>
      <p:ext uri="{BB962C8B-B14F-4D97-AF65-F5344CB8AC3E}">
        <p14:creationId xmlns:p14="http://schemas.microsoft.com/office/powerpoint/2010/main" val="1183693403"/>
      </p:ext>
    </p:extLst>
  </p:cSld>
  <p:clrMapOvr>
    <a:masterClrMapping/>
  </p:clrMapOvr>
  <p:transition/>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6977" name="Picture 4" descr="Blank Background Bandaid.jpg"/>
          <p:cNvPicPr>
            <a:picLocks noChangeAspect="1"/>
          </p:cNvPicPr>
          <p:nvPr/>
        </p:nvPicPr>
        <p:blipFill>
          <a:blip r:embed="rId3"/>
          <a:srcRect/>
          <a:stretch>
            <a:fillRect/>
          </a:stretch>
        </p:blipFill>
        <p:spPr bwMode="auto">
          <a:xfrm>
            <a:off x="6581775" y="0"/>
            <a:ext cx="2562225" cy="6858000"/>
          </a:xfrm>
          <a:prstGeom prst="rect">
            <a:avLst/>
          </a:prstGeom>
          <a:noFill/>
          <a:ln w="9525">
            <a:noFill/>
            <a:miter lim="800000"/>
            <a:headEnd/>
            <a:tailEnd/>
          </a:ln>
        </p:spPr>
      </p:pic>
      <p:pic>
        <p:nvPicPr>
          <p:cNvPr id="126978" name="Picture 2"/>
          <p:cNvPicPr>
            <a:picLocks noChangeAspect="1" noChangeArrowheads="1"/>
          </p:cNvPicPr>
          <p:nvPr/>
        </p:nvPicPr>
        <p:blipFill>
          <a:blip r:embed="rId4"/>
          <a:srcRect/>
          <a:stretch>
            <a:fillRect/>
          </a:stretch>
        </p:blipFill>
        <p:spPr bwMode="auto">
          <a:xfrm>
            <a:off x="0" y="0"/>
            <a:ext cx="9144000" cy="6858000"/>
          </a:xfrm>
          <a:prstGeom prst="rect">
            <a:avLst/>
          </a:prstGeom>
          <a:noFill/>
          <a:ln w="9525">
            <a:noFill/>
            <a:miter lim="800000"/>
            <a:headEnd/>
            <a:tailEnd/>
          </a:ln>
        </p:spPr>
      </p:pic>
      <p:pic>
        <p:nvPicPr>
          <p:cNvPr id="126979" name="Picture 3" descr="Table 4 version 2.jpg"/>
          <p:cNvPicPr>
            <a:picLocks noChangeAspect="1"/>
          </p:cNvPicPr>
          <p:nvPr/>
        </p:nvPicPr>
        <p:blipFill>
          <a:blip r:embed="rId5"/>
          <a:srcRect/>
          <a:stretch>
            <a:fillRect/>
          </a:stretch>
        </p:blipFill>
        <p:spPr bwMode="auto">
          <a:xfrm>
            <a:off x="1898650" y="214313"/>
            <a:ext cx="5265738" cy="6405562"/>
          </a:xfrm>
          <a:prstGeom prst="rect">
            <a:avLst/>
          </a:prstGeom>
          <a:noFill/>
          <a:ln w="9525">
            <a:noFill/>
            <a:miter lim="800000"/>
            <a:headEnd/>
            <a:tailEnd/>
          </a:ln>
        </p:spPr>
      </p:pic>
    </p:spTree>
    <p:extLst>
      <p:ext uri="{BB962C8B-B14F-4D97-AF65-F5344CB8AC3E}">
        <p14:creationId xmlns:p14="http://schemas.microsoft.com/office/powerpoint/2010/main" val="150919783"/>
      </p:ext>
    </p:extLst>
  </p:cSld>
  <p:clrMapOvr>
    <a:masterClrMapping/>
  </p:clrMapOvr>
  <p:transition>
    <p:wipe/>
  </p:transition>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9025" name="Picture 4" descr="Blank Background Bandaid.jpg"/>
          <p:cNvPicPr>
            <a:picLocks noChangeAspect="1"/>
          </p:cNvPicPr>
          <p:nvPr/>
        </p:nvPicPr>
        <p:blipFill>
          <a:blip r:embed="rId3"/>
          <a:srcRect/>
          <a:stretch>
            <a:fillRect/>
          </a:stretch>
        </p:blipFill>
        <p:spPr bwMode="auto">
          <a:xfrm>
            <a:off x="6581775" y="0"/>
            <a:ext cx="2562225" cy="6858000"/>
          </a:xfrm>
          <a:prstGeom prst="rect">
            <a:avLst/>
          </a:prstGeom>
          <a:noFill/>
          <a:ln w="9525">
            <a:noFill/>
            <a:miter lim="800000"/>
            <a:headEnd/>
            <a:tailEnd/>
          </a:ln>
        </p:spPr>
      </p:pic>
      <p:pic>
        <p:nvPicPr>
          <p:cNvPr id="129026" name="Picture 2"/>
          <p:cNvPicPr>
            <a:picLocks noChangeAspect="1" noChangeArrowheads="1"/>
          </p:cNvPicPr>
          <p:nvPr/>
        </p:nvPicPr>
        <p:blipFill>
          <a:blip r:embed="rId4"/>
          <a:srcRect/>
          <a:stretch>
            <a:fillRect/>
          </a:stretch>
        </p:blipFill>
        <p:spPr bwMode="auto">
          <a:xfrm>
            <a:off x="0" y="0"/>
            <a:ext cx="9144000" cy="6858000"/>
          </a:xfrm>
          <a:prstGeom prst="rect">
            <a:avLst/>
          </a:prstGeom>
          <a:noFill/>
          <a:ln w="9525">
            <a:noFill/>
            <a:miter lim="800000"/>
            <a:headEnd/>
            <a:tailEnd/>
          </a:ln>
        </p:spPr>
      </p:pic>
      <p:pic>
        <p:nvPicPr>
          <p:cNvPr id="129027" name="Picture 3" descr="Table 4 version 3.jpg"/>
          <p:cNvPicPr>
            <a:picLocks noChangeAspect="1"/>
          </p:cNvPicPr>
          <p:nvPr/>
        </p:nvPicPr>
        <p:blipFill>
          <a:blip r:embed="rId5"/>
          <a:srcRect/>
          <a:stretch>
            <a:fillRect/>
          </a:stretch>
        </p:blipFill>
        <p:spPr bwMode="auto">
          <a:xfrm>
            <a:off x="1898650" y="214313"/>
            <a:ext cx="5265738" cy="6405562"/>
          </a:xfrm>
          <a:prstGeom prst="rect">
            <a:avLst/>
          </a:prstGeom>
          <a:noFill/>
          <a:ln w="9525">
            <a:noFill/>
            <a:miter lim="800000"/>
            <a:headEnd/>
            <a:tailEnd/>
          </a:ln>
        </p:spPr>
      </p:pic>
    </p:spTree>
    <p:extLst>
      <p:ext uri="{BB962C8B-B14F-4D97-AF65-F5344CB8AC3E}">
        <p14:creationId xmlns:p14="http://schemas.microsoft.com/office/powerpoint/2010/main" val="951048829"/>
      </p:ext>
    </p:extLst>
  </p:cSld>
  <p:clrMapOvr>
    <a:masterClrMapping/>
  </p:clrMapOvr>
  <p:transition>
    <p:wipe/>
  </p:transition>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1073" name="Picture 4" descr="Blank Background Bandaid.jpg"/>
          <p:cNvPicPr>
            <a:picLocks noChangeAspect="1"/>
          </p:cNvPicPr>
          <p:nvPr/>
        </p:nvPicPr>
        <p:blipFill>
          <a:blip r:embed="rId3"/>
          <a:srcRect/>
          <a:stretch>
            <a:fillRect/>
          </a:stretch>
        </p:blipFill>
        <p:spPr bwMode="auto">
          <a:xfrm>
            <a:off x="6581775" y="0"/>
            <a:ext cx="2562225" cy="6858000"/>
          </a:xfrm>
          <a:prstGeom prst="rect">
            <a:avLst/>
          </a:prstGeom>
          <a:noFill/>
          <a:ln w="9525">
            <a:noFill/>
            <a:miter lim="800000"/>
            <a:headEnd/>
            <a:tailEnd/>
          </a:ln>
        </p:spPr>
      </p:pic>
      <p:pic>
        <p:nvPicPr>
          <p:cNvPr id="131074" name="Picture 2"/>
          <p:cNvPicPr>
            <a:picLocks noChangeAspect="1" noChangeArrowheads="1"/>
          </p:cNvPicPr>
          <p:nvPr/>
        </p:nvPicPr>
        <p:blipFill>
          <a:blip r:embed="rId4"/>
          <a:srcRect/>
          <a:stretch>
            <a:fillRect/>
          </a:stretch>
        </p:blipFill>
        <p:spPr bwMode="auto">
          <a:xfrm>
            <a:off x="0" y="0"/>
            <a:ext cx="9144000" cy="6858000"/>
          </a:xfrm>
          <a:prstGeom prst="rect">
            <a:avLst/>
          </a:prstGeom>
          <a:noFill/>
          <a:ln w="9525">
            <a:noFill/>
            <a:miter lim="800000"/>
            <a:headEnd/>
            <a:tailEnd/>
          </a:ln>
        </p:spPr>
      </p:pic>
      <p:pic>
        <p:nvPicPr>
          <p:cNvPr id="131075" name="Picture 3" descr="Table 4 version 4.jpg"/>
          <p:cNvPicPr>
            <a:picLocks noChangeAspect="1"/>
          </p:cNvPicPr>
          <p:nvPr/>
        </p:nvPicPr>
        <p:blipFill>
          <a:blip r:embed="rId5"/>
          <a:srcRect/>
          <a:stretch>
            <a:fillRect/>
          </a:stretch>
        </p:blipFill>
        <p:spPr bwMode="auto">
          <a:xfrm>
            <a:off x="1898650" y="214313"/>
            <a:ext cx="5265738" cy="6405562"/>
          </a:xfrm>
          <a:prstGeom prst="rect">
            <a:avLst/>
          </a:prstGeom>
          <a:noFill/>
          <a:ln w="9525">
            <a:noFill/>
            <a:miter lim="800000"/>
            <a:headEnd/>
            <a:tailEnd/>
          </a:ln>
        </p:spPr>
      </p:pic>
    </p:spTree>
    <p:extLst>
      <p:ext uri="{BB962C8B-B14F-4D97-AF65-F5344CB8AC3E}">
        <p14:creationId xmlns:p14="http://schemas.microsoft.com/office/powerpoint/2010/main" val="822074648"/>
      </p:ext>
    </p:extLst>
  </p:cSld>
  <p:clrMapOvr>
    <a:masterClrMapping/>
  </p:clrMapOvr>
  <p:transition>
    <p:wipe dir="r"/>
  </p:transition>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21" name="Picture 4" descr="Blank Background Bandaid.jpg"/>
          <p:cNvPicPr>
            <a:picLocks noChangeAspect="1"/>
          </p:cNvPicPr>
          <p:nvPr/>
        </p:nvPicPr>
        <p:blipFill>
          <a:blip r:embed="rId3"/>
          <a:srcRect/>
          <a:stretch>
            <a:fillRect/>
          </a:stretch>
        </p:blipFill>
        <p:spPr bwMode="auto">
          <a:xfrm>
            <a:off x="6581775" y="0"/>
            <a:ext cx="2562225" cy="6858000"/>
          </a:xfrm>
          <a:prstGeom prst="rect">
            <a:avLst/>
          </a:prstGeom>
          <a:noFill/>
          <a:ln w="9525">
            <a:noFill/>
            <a:miter lim="800000"/>
            <a:headEnd/>
            <a:tailEnd/>
          </a:ln>
        </p:spPr>
      </p:pic>
      <p:pic>
        <p:nvPicPr>
          <p:cNvPr id="133122" name="Picture 2"/>
          <p:cNvPicPr>
            <a:picLocks noChangeAspect="1" noChangeArrowheads="1"/>
          </p:cNvPicPr>
          <p:nvPr/>
        </p:nvPicPr>
        <p:blipFill>
          <a:blip r:embed="rId4"/>
          <a:srcRect/>
          <a:stretch>
            <a:fillRect/>
          </a:stretch>
        </p:blipFill>
        <p:spPr bwMode="auto">
          <a:xfrm>
            <a:off x="0" y="0"/>
            <a:ext cx="9144000" cy="6353175"/>
          </a:xfrm>
          <a:prstGeom prst="rect">
            <a:avLst/>
          </a:prstGeom>
          <a:noFill/>
          <a:ln w="9525">
            <a:noFill/>
            <a:miter lim="800000"/>
            <a:headEnd/>
            <a:tailEnd/>
          </a:ln>
        </p:spPr>
      </p:pic>
      <p:pic>
        <p:nvPicPr>
          <p:cNvPr id="133123" name="Picture 6" descr="Table 5 version 1.jpg"/>
          <p:cNvPicPr>
            <a:picLocks noChangeAspect="1"/>
          </p:cNvPicPr>
          <p:nvPr/>
        </p:nvPicPr>
        <p:blipFill>
          <a:blip r:embed="rId5"/>
          <a:srcRect/>
          <a:stretch>
            <a:fillRect/>
          </a:stretch>
        </p:blipFill>
        <p:spPr bwMode="auto">
          <a:xfrm>
            <a:off x="292100" y="338138"/>
            <a:ext cx="8543925" cy="5811837"/>
          </a:xfrm>
          <a:prstGeom prst="rect">
            <a:avLst/>
          </a:prstGeom>
          <a:noFill/>
          <a:ln w="9525">
            <a:noFill/>
            <a:miter lim="800000"/>
            <a:headEnd/>
            <a:tailEnd/>
          </a:ln>
        </p:spPr>
      </p:pic>
    </p:spTree>
    <p:extLst>
      <p:ext uri="{BB962C8B-B14F-4D97-AF65-F5344CB8AC3E}">
        <p14:creationId xmlns:p14="http://schemas.microsoft.com/office/powerpoint/2010/main" val="1903726992"/>
      </p:ext>
    </p:extLst>
  </p:cSld>
  <p:clrMapOvr>
    <a:masterClrMapping/>
  </p:clrMapOvr>
  <p:transition/>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5169" name="Picture 4" descr="Blank Background Bandaid.jpg"/>
          <p:cNvPicPr>
            <a:picLocks noChangeAspect="1"/>
          </p:cNvPicPr>
          <p:nvPr/>
        </p:nvPicPr>
        <p:blipFill>
          <a:blip r:embed="rId3"/>
          <a:srcRect/>
          <a:stretch>
            <a:fillRect/>
          </a:stretch>
        </p:blipFill>
        <p:spPr bwMode="auto">
          <a:xfrm>
            <a:off x="6581775" y="0"/>
            <a:ext cx="2562225" cy="6858000"/>
          </a:xfrm>
          <a:prstGeom prst="rect">
            <a:avLst/>
          </a:prstGeom>
          <a:noFill/>
          <a:ln w="9525">
            <a:noFill/>
            <a:miter lim="800000"/>
            <a:headEnd/>
            <a:tailEnd/>
          </a:ln>
        </p:spPr>
      </p:pic>
      <p:pic>
        <p:nvPicPr>
          <p:cNvPr id="135170" name="Picture 2"/>
          <p:cNvPicPr>
            <a:picLocks noChangeAspect="1" noChangeArrowheads="1"/>
          </p:cNvPicPr>
          <p:nvPr/>
        </p:nvPicPr>
        <p:blipFill>
          <a:blip r:embed="rId4"/>
          <a:srcRect/>
          <a:stretch>
            <a:fillRect/>
          </a:stretch>
        </p:blipFill>
        <p:spPr bwMode="auto">
          <a:xfrm>
            <a:off x="0" y="0"/>
            <a:ext cx="9144000" cy="6353175"/>
          </a:xfrm>
          <a:prstGeom prst="rect">
            <a:avLst/>
          </a:prstGeom>
          <a:noFill/>
          <a:ln w="9525">
            <a:noFill/>
            <a:miter lim="800000"/>
            <a:headEnd/>
            <a:tailEnd/>
          </a:ln>
        </p:spPr>
      </p:pic>
      <p:pic>
        <p:nvPicPr>
          <p:cNvPr id="135171" name="Picture 6" descr="Table 5 version 4.jpg"/>
          <p:cNvPicPr>
            <a:picLocks noChangeAspect="1"/>
          </p:cNvPicPr>
          <p:nvPr/>
        </p:nvPicPr>
        <p:blipFill>
          <a:blip r:embed="rId5"/>
          <a:srcRect/>
          <a:stretch>
            <a:fillRect/>
          </a:stretch>
        </p:blipFill>
        <p:spPr bwMode="auto">
          <a:xfrm>
            <a:off x="292100" y="338138"/>
            <a:ext cx="8543925" cy="5811837"/>
          </a:xfrm>
          <a:prstGeom prst="rect">
            <a:avLst/>
          </a:prstGeom>
          <a:noFill/>
          <a:ln w="9525">
            <a:noFill/>
            <a:miter lim="800000"/>
            <a:headEnd/>
            <a:tailEnd/>
          </a:ln>
        </p:spPr>
      </p:pic>
    </p:spTree>
    <p:extLst>
      <p:ext uri="{BB962C8B-B14F-4D97-AF65-F5344CB8AC3E}">
        <p14:creationId xmlns:p14="http://schemas.microsoft.com/office/powerpoint/2010/main" val="1623762069"/>
      </p:ext>
    </p:extLst>
  </p:cSld>
  <p:clrMapOvr>
    <a:masterClrMapping/>
  </p:clrMapOvr>
  <p:transition>
    <p:wipe dir="d"/>
  </p:transition>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7217" name="Picture 4" descr="Blank Background Bandaid.jpg"/>
          <p:cNvPicPr>
            <a:picLocks noChangeAspect="1"/>
          </p:cNvPicPr>
          <p:nvPr/>
        </p:nvPicPr>
        <p:blipFill>
          <a:blip r:embed="rId3"/>
          <a:srcRect/>
          <a:stretch>
            <a:fillRect/>
          </a:stretch>
        </p:blipFill>
        <p:spPr bwMode="auto">
          <a:xfrm>
            <a:off x="6581775" y="0"/>
            <a:ext cx="2562225" cy="6858000"/>
          </a:xfrm>
          <a:prstGeom prst="rect">
            <a:avLst/>
          </a:prstGeom>
          <a:noFill/>
          <a:ln w="9525">
            <a:noFill/>
            <a:miter lim="800000"/>
            <a:headEnd/>
            <a:tailEnd/>
          </a:ln>
        </p:spPr>
      </p:pic>
      <p:pic>
        <p:nvPicPr>
          <p:cNvPr id="137218" name="Picture 2"/>
          <p:cNvPicPr>
            <a:picLocks noChangeAspect="1" noChangeArrowheads="1"/>
          </p:cNvPicPr>
          <p:nvPr/>
        </p:nvPicPr>
        <p:blipFill>
          <a:blip r:embed="rId4"/>
          <a:srcRect/>
          <a:stretch>
            <a:fillRect/>
          </a:stretch>
        </p:blipFill>
        <p:spPr bwMode="auto">
          <a:xfrm>
            <a:off x="0" y="0"/>
            <a:ext cx="9144000" cy="6353175"/>
          </a:xfrm>
          <a:prstGeom prst="rect">
            <a:avLst/>
          </a:prstGeom>
          <a:noFill/>
          <a:ln w="9525">
            <a:noFill/>
            <a:miter lim="800000"/>
            <a:headEnd/>
            <a:tailEnd/>
          </a:ln>
        </p:spPr>
      </p:pic>
      <p:pic>
        <p:nvPicPr>
          <p:cNvPr id="137219" name="Picture 6" descr="Table 5 version 4.jpg"/>
          <p:cNvPicPr>
            <a:picLocks noChangeAspect="1"/>
          </p:cNvPicPr>
          <p:nvPr/>
        </p:nvPicPr>
        <p:blipFill>
          <a:blip r:embed="rId5"/>
          <a:srcRect/>
          <a:stretch>
            <a:fillRect/>
          </a:stretch>
        </p:blipFill>
        <p:spPr bwMode="auto">
          <a:xfrm>
            <a:off x="292100" y="338138"/>
            <a:ext cx="8543925" cy="5811837"/>
          </a:xfrm>
          <a:prstGeom prst="rect">
            <a:avLst/>
          </a:prstGeom>
          <a:noFill/>
          <a:ln w="9525">
            <a:noFill/>
            <a:miter lim="800000"/>
            <a:headEnd/>
            <a:tailEnd/>
          </a:ln>
        </p:spPr>
      </p:pic>
      <p:pic>
        <p:nvPicPr>
          <p:cNvPr id="137220" name="Picture 7" descr="500px-RedX.svg.png"/>
          <p:cNvPicPr>
            <a:picLocks noChangeAspect="1"/>
          </p:cNvPicPr>
          <p:nvPr/>
        </p:nvPicPr>
        <p:blipFill>
          <a:blip r:embed="rId6"/>
          <a:srcRect/>
          <a:stretch>
            <a:fillRect/>
          </a:stretch>
        </p:blipFill>
        <p:spPr bwMode="auto">
          <a:xfrm>
            <a:off x="809625" y="417513"/>
            <a:ext cx="6203950" cy="6205537"/>
          </a:xfrm>
          <a:prstGeom prst="rect">
            <a:avLst/>
          </a:prstGeom>
          <a:noFill/>
          <a:ln w="9525">
            <a:noFill/>
            <a:miter lim="800000"/>
            <a:headEnd/>
            <a:tailEnd/>
          </a:ln>
        </p:spPr>
      </p:pic>
    </p:spTree>
    <p:extLst>
      <p:ext uri="{BB962C8B-B14F-4D97-AF65-F5344CB8AC3E}">
        <p14:creationId xmlns:p14="http://schemas.microsoft.com/office/powerpoint/2010/main" val="58049244"/>
      </p:ext>
    </p:extLst>
  </p:cSld>
  <p:clrMapOvr>
    <a:masterClrMapping/>
  </p:clrMapOvr>
  <p:transition/>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9265" name="Picture 4" descr="Blank Background Bandaid.jpg"/>
          <p:cNvPicPr>
            <a:picLocks noChangeAspect="1"/>
          </p:cNvPicPr>
          <p:nvPr/>
        </p:nvPicPr>
        <p:blipFill>
          <a:blip r:embed="rId3"/>
          <a:srcRect/>
          <a:stretch>
            <a:fillRect/>
          </a:stretch>
        </p:blipFill>
        <p:spPr bwMode="auto">
          <a:xfrm>
            <a:off x="6581775" y="0"/>
            <a:ext cx="2562225" cy="6858000"/>
          </a:xfrm>
          <a:prstGeom prst="rect">
            <a:avLst/>
          </a:prstGeom>
          <a:noFill/>
          <a:ln w="9525">
            <a:noFill/>
            <a:miter lim="800000"/>
            <a:headEnd/>
            <a:tailEnd/>
          </a:ln>
        </p:spPr>
      </p:pic>
      <p:pic>
        <p:nvPicPr>
          <p:cNvPr id="139266" name="Picture 2"/>
          <p:cNvPicPr>
            <a:picLocks noChangeAspect="1" noChangeArrowheads="1"/>
          </p:cNvPicPr>
          <p:nvPr/>
        </p:nvPicPr>
        <p:blipFill>
          <a:blip r:embed="rId4"/>
          <a:srcRect/>
          <a:stretch>
            <a:fillRect/>
          </a:stretch>
        </p:blipFill>
        <p:spPr bwMode="auto">
          <a:xfrm>
            <a:off x="0" y="0"/>
            <a:ext cx="9144000" cy="6353175"/>
          </a:xfrm>
          <a:prstGeom prst="rect">
            <a:avLst/>
          </a:prstGeom>
          <a:noFill/>
          <a:ln w="9525">
            <a:noFill/>
            <a:miter lim="800000"/>
            <a:headEnd/>
            <a:tailEnd/>
          </a:ln>
        </p:spPr>
      </p:pic>
      <p:sp>
        <p:nvSpPr>
          <p:cNvPr id="139267" name="TextBox 7"/>
          <p:cNvSpPr txBox="1">
            <a:spLocks noChangeArrowheads="1"/>
          </p:cNvSpPr>
          <p:nvPr/>
        </p:nvSpPr>
        <p:spPr bwMode="auto">
          <a:xfrm>
            <a:off x="1289050" y="2392363"/>
            <a:ext cx="6565900" cy="708025"/>
          </a:xfrm>
          <a:prstGeom prst="rect">
            <a:avLst/>
          </a:prstGeom>
          <a:noFill/>
          <a:ln w="9525">
            <a:noFill/>
            <a:miter lim="800000"/>
            <a:headEnd/>
            <a:tailEnd/>
          </a:ln>
        </p:spPr>
        <p:txBody>
          <a:bodyPr>
            <a:spAutoFit/>
          </a:bodyPr>
          <a:lstStyle/>
          <a:p>
            <a:pPr algn="ctr"/>
            <a:r>
              <a:rPr lang="en-US" sz="4000">
                <a:latin typeface="Times New Roman" pitchFamily="18" charset="0"/>
                <a:cs typeface="Times New Roman" pitchFamily="18" charset="0"/>
              </a:rPr>
              <a:t>The Metabolic Syndrome</a:t>
            </a:r>
          </a:p>
        </p:txBody>
      </p:sp>
    </p:spTree>
    <p:extLst>
      <p:ext uri="{BB962C8B-B14F-4D97-AF65-F5344CB8AC3E}">
        <p14:creationId xmlns:p14="http://schemas.microsoft.com/office/powerpoint/2010/main" val="341756913"/>
      </p:ext>
    </p:extLst>
  </p:cSld>
  <p:clrMapOvr>
    <a:masterClrMapping/>
  </p:clrMapOvr>
  <p:transition/>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1313" name="Picture 4" descr="Blank Background Bandaid.jpg"/>
          <p:cNvPicPr>
            <a:picLocks noChangeAspect="1"/>
          </p:cNvPicPr>
          <p:nvPr/>
        </p:nvPicPr>
        <p:blipFill>
          <a:blip r:embed="rId3"/>
          <a:srcRect/>
          <a:stretch>
            <a:fillRect/>
          </a:stretch>
        </p:blipFill>
        <p:spPr bwMode="auto">
          <a:xfrm>
            <a:off x="6581775" y="0"/>
            <a:ext cx="2562225" cy="6858000"/>
          </a:xfrm>
          <a:prstGeom prst="rect">
            <a:avLst/>
          </a:prstGeom>
          <a:noFill/>
          <a:ln w="9525">
            <a:noFill/>
            <a:miter lim="800000"/>
            <a:headEnd/>
            <a:tailEnd/>
          </a:ln>
        </p:spPr>
      </p:pic>
      <p:pic>
        <p:nvPicPr>
          <p:cNvPr id="141314" name="Picture 2"/>
          <p:cNvPicPr>
            <a:picLocks noChangeAspect="1" noChangeArrowheads="1"/>
          </p:cNvPicPr>
          <p:nvPr/>
        </p:nvPicPr>
        <p:blipFill>
          <a:blip r:embed="rId4"/>
          <a:srcRect/>
          <a:stretch>
            <a:fillRect/>
          </a:stretch>
        </p:blipFill>
        <p:spPr bwMode="auto">
          <a:xfrm>
            <a:off x="0" y="0"/>
            <a:ext cx="9144000" cy="6353175"/>
          </a:xfrm>
          <a:prstGeom prst="rect">
            <a:avLst/>
          </a:prstGeom>
          <a:noFill/>
          <a:ln w="9525">
            <a:noFill/>
            <a:miter lim="800000"/>
            <a:headEnd/>
            <a:tailEnd/>
          </a:ln>
        </p:spPr>
      </p:pic>
      <p:sp>
        <p:nvSpPr>
          <p:cNvPr id="141315" name="TextBox 9"/>
          <p:cNvSpPr txBox="1">
            <a:spLocks noChangeArrowheads="1"/>
          </p:cNvSpPr>
          <p:nvPr/>
        </p:nvSpPr>
        <p:spPr bwMode="auto">
          <a:xfrm>
            <a:off x="4708525" y="5776913"/>
            <a:ext cx="4318000" cy="554037"/>
          </a:xfrm>
          <a:prstGeom prst="rect">
            <a:avLst/>
          </a:prstGeom>
          <a:noFill/>
          <a:ln w="9525">
            <a:noFill/>
            <a:miter lim="800000"/>
            <a:headEnd/>
            <a:tailEnd/>
          </a:ln>
        </p:spPr>
        <p:txBody>
          <a:bodyPr>
            <a:spAutoFit/>
          </a:bodyPr>
          <a:lstStyle/>
          <a:p>
            <a:pPr algn="just"/>
            <a:r>
              <a:rPr lang="en-US" sz="1000">
                <a:latin typeface="Times New Roman" pitchFamily="18" charset="0"/>
                <a:cs typeface="Times New Roman" pitchFamily="18" charset="0"/>
              </a:rPr>
              <a:t>Third report of the National Cholesterol Education Program (NCEP) expert panel on detection, evaluation, and treatment of high blood cholesterol in adults (Adult Treatment Panel III). Final Report. Circulation, 2002; 106: 3143–3421</a:t>
            </a:r>
          </a:p>
        </p:txBody>
      </p:sp>
      <p:pic>
        <p:nvPicPr>
          <p:cNvPr id="141316" name="Picture 2"/>
          <p:cNvPicPr>
            <a:picLocks noChangeAspect="1" noChangeArrowheads="1"/>
          </p:cNvPicPr>
          <p:nvPr/>
        </p:nvPicPr>
        <p:blipFill>
          <a:blip r:embed="rId5"/>
          <a:srcRect/>
          <a:stretch>
            <a:fillRect/>
          </a:stretch>
        </p:blipFill>
        <p:spPr bwMode="auto">
          <a:xfrm>
            <a:off x="703263" y="1074738"/>
            <a:ext cx="7708900" cy="1109662"/>
          </a:xfrm>
          <a:prstGeom prst="rect">
            <a:avLst/>
          </a:prstGeom>
          <a:noFill/>
          <a:ln w="9525">
            <a:noFill/>
            <a:miter lim="800000"/>
            <a:headEnd/>
            <a:tailEnd/>
          </a:ln>
        </p:spPr>
      </p:pic>
      <p:pic>
        <p:nvPicPr>
          <p:cNvPr id="141317" name="Picture 3"/>
          <p:cNvPicPr>
            <a:picLocks noChangeAspect="1" noChangeArrowheads="1"/>
          </p:cNvPicPr>
          <p:nvPr/>
        </p:nvPicPr>
        <p:blipFill>
          <a:blip r:embed="rId6"/>
          <a:srcRect/>
          <a:stretch>
            <a:fillRect/>
          </a:stretch>
        </p:blipFill>
        <p:spPr bwMode="auto">
          <a:xfrm>
            <a:off x="195263" y="184150"/>
            <a:ext cx="4676775" cy="361950"/>
          </a:xfrm>
          <a:prstGeom prst="rect">
            <a:avLst/>
          </a:prstGeom>
          <a:noFill/>
          <a:ln w="9525">
            <a:noFill/>
            <a:miter lim="800000"/>
            <a:headEnd/>
            <a:tailEnd/>
          </a:ln>
        </p:spPr>
      </p:pic>
      <p:pic>
        <p:nvPicPr>
          <p:cNvPr id="141318" name="Picture 4"/>
          <p:cNvPicPr>
            <a:picLocks noChangeAspect="1" noChangeArrowheads="1"/>
          </p:cNvPicPr>
          <p:nvPr/>
        </p:nvPicPr>
        <p:blipFill>
          <a:blip r:embed="rId7"/>
          <a:srcRect/>
          <a:stretch>
            <a:fillRect/>
          </a:stretch>
        </p:blipFill>
        <p:spPr bwMode="auto">
          <a:xfrm>
            <a:off x="1660525" y="2400300"/>
            <a:ext cx="5715000" cy="2438400"/>
          </a:xfrm>
          <a:prstGeom prst="rect">
            <a:avLst/>
          </a:prstGeom>
          <a:noFill/>
          <a:ln w="9525">
            <a:noFill/>
            <a:miter lim="800000"/>
            <a:headEnd/>
            <a:tailEnd/>
          </a:ln>
        </p:spPr>
      </p:pic>
    </p:spTree>
    <p:extLst>
      <p:ext uri="{BB962C8B-B14F-4D97-AF65-F5344CB8AC3E}">
        <p14:creationId xmlns:p14="http://schemas.microsoft.com/office/powerpoint/2010/main" val="899057981"/>
      </p:ext>
    </p:extLst>
  </p:cSld>
  <p:clrMapOvr>
    <a:masterClrMapping/>
  </p:clrMapOvr>
  <p:transition/>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61" name="Picture 4" descr="Blank Background Bandaid.jpg"/>
          <p:cNvPicPr>
            <a:picLocks noChangeAspect="1"/>
          </p:cNvPicPr>
          <p:nvPr/>
        </p:nvPicPr>
        <p:blipFill>
          <a:blip r:embed="rId3"/>
          <a:srcRect/>
          <a:stretch>
            <a:fillRect/>
          </a:stretch>
        </p:blipFill>
        <p:spPr bwMode="auto">
          <a:xfrm>
            <a:off x="6581775" y="0"/>
            <a:ext cx="2562225" cy="6858000"/>
          </a:xfrm>
          <a:prstGeom prst="rect">
            <a:avLst/>
          </a:prstGeom>
          <a:noFill/>
          <a:ln w="9525">
            <a:noFill/>
            <a:miter lim="800000"/>
            <a:headEnd/>
            <a:tailEnd/>
          </a:ln>
        </p:spPr>
      </p:pic>
      <p:pic>
        <p:nvPicPr>
          <p:cNvPr id="143362" name="Picture 2"/>
          <p:cNvPicPr>
            <a:picLocks noChangeAspect="1" noChangeArrowheads="1"/>
          </p:cNvPicPr>
          <p:nvPr/>
        </p:nvPicPr>
        <p:blipFill>
          <a:blip r:embed="rId4"/>
          <a:srcRect/>
          <a:stretch>
            <a:fillRect/>
          </a:stretch>
        </p:blipFill>
        <p:spPr bwMode="auto">
          <a:xfrm>
            <a:off x="0" y="0"/>
            <a:ext cx="9144000" cy="6353175"/>
          </a:xfrm>
          <a:prstGeom prst="rect">
            <a:avLst/>
          </a:prstGeom>
          <a:noFill/>
          <a:ln w="9525">
            <a:noFill/>
            <a:miter lim="800000"/>
            <a:headEnd/>
            <a:tailEnd/>
          </a:ln>
        </p:spPr>
      </p:pic>
      <p:pic>
        <p:nvPicPr>
          <p:cNvPr id="143363" name="Picture 2"/>
          <p:cNvPicPr>
            <a:picLocks noChangeAspect="1" noChangeArrowheads="1"/>
          </p:cNvPicPr>
          <p:nvPr/>
        </p:nvPicPr>
        <p:blipFill>
          <a:blip r:embed="rId5"/>
          <a:srcRect/>
          <a:stretch>
            <a:fillRect/>
          </a:stretch>
        </p:blipFill>
        <p:spPr bwMode="auto">
          <a:xfrm>
            <a:off x="249238" y="600075"/>
            <a:ext cx="4635500" cy="5500688"/>
          </a:xfrm>
          <a:prstGeom prst="rect">
            <a:avLst/>
          </a:prstGeom>
          <a:noFill/>
          <a:ln w="9525">
            <a:noFill/>
            <a:miter lim="800000"/>
            <a:headEnd/>
            <a:tailEnd/>
          </a:ln>
        </p:spPr>
      </p:pic>
      <p:pic>
        <p:nvPicPr>
          <p:cNvPr id="143364" name="Picture 3"/>
          <p:cNvPicPr>
            <a:picLocks noChangeAspect="1" noChangeArrowheads="1"/>
          </p:cNvPicPr>
          <p:nvPr/>
        </p:nvPicPr>
        <p:blipFill>
          <a:blip r:embed="rId6"/>
          <a:srcRect/>
          <a:stretch>
            <a:fillRect/>
          </a:stretch>
        </p:blipFill>
        <p:spPr bwMode="auto">
          <a:xfrm>
            <a:off x="249238" y="242888"/>
            <a:ext cx="4038600" cy="276225"/>
          </a:xfrm>
          <a:prstGeom prst="rect">
            <a:avLst/>
          </a:prstGeom>
          <a:noFill/>
          <a:ln w="9525">
            <a:noFill/>
            <a:miter lim="800000"/>
            <a:headEnd/>
            <a:tailEnd/>
          </a:ln>
        </p:spPr>
      </p:pic>
    </p:spTree>
    <p:extLst>
      <p:ext uri="{BB962C8B-B14F-4D97-AF65-F5344CB8AC3E}">
        <p14:creationId xmlns:p14="http://schemas.microsoft.com/office/powerpoint/2010/main" val="500794863"/>
      </p:ext>
    </p:extLst>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7" name="Picture 4" descr="Blank Background Bandaid.jpg"/>
          <p:cNvPicPr>
            <a:picLocks noChangeAspect="1"/>
          </p:cNvPicPr>
          <p:nvPr/>
        </p:nvPicPr>
        <p:blipFill>
          <a:blip r:embed="rId3"/>
          <a:srcRect/>
          <a:stretch>
            <a:fillRect/>
          </a:stretch>
        </p:blipFill>
        <p:spPr bwMode="auto">
          <a:xfrm>
            <a:off x="6581775" y="0"/>
            <a:ext cx="2562225" cy="6858000"/>
          </a:xfrm>
          <a:prstGeom prst="rect">
            <a:avLst/>
          </a:prstGeom>
          <a:noFill/>
          <a:ln w="9525">
            <a:noFill/>
            <a:miter lim="800000"/>
            <a:headEnd/>
            <a:tailEnd/>
          </a:ln>
        </p:spPr>
      </p:pic>
      <p:pic>
        <p:nvPicPr>
          <p:cNvPr id="24578" name="Picture 2"/>
          <p:cNvPicPr>
            <a:picLocks noChangeAspect="1" noChangeArrowheads="1"/>
          </p:cNvPicPr>
          <p:nvPr/>
        </p:nvPicPr>
        <p:blipFill>
          <a:blip r:embed="rId4"/>
          <a:srcRect/>
          <a:stretch>
            <a:fillRect/>
          </a:stretch>
        </p:blipFill>
        <p:spPr bwMode="auto">
          <a:xfrm>
            <a:off x="0" y="5087938"/>
            <a:ext cx="9144000" cy="1254125"/>
          </a:xfrm>
          <a:prstGeom prst="rect">
            <a:avLst/>
          </a:prstGeom>
          <a:noFill/>
          <a:ln w="9525">
            <a:noFill/>
            <a:miter lim="800000"/>
            <a:headEnd/>
            <a:tailEnd/>
          </a:ln>
        </p:spPr>
      </p:pic>
      <p:pic>
        <p:nvPicPr>
          <p:cNvPr id="24579" name="Picture 13" descr="Mental health.jpg"/>
          <p:cNvPicPr>
            <a:picLocks noChangeAspect="1"/>
          </p:cNvPicPr>
          <p:nvPr/>
        </p:nvPicPr>
        <p:blipFill>
          <a:blip r:embed="rId5"/>
          <a:srcRect/>
          <a:stretch>
            <a:fillRect/>
          </a:stretch>
        </p:blipFill>
        <p:spPr bwMode="auto">
          <a:xfrm>
            <a:off x="0" y="0"/>
            <a:ext cx="9144000" cy="5865813"/>
          </a:xfrm>
          <a:prstGeom prst="rect">
            <a:avLst/>
          </a:prstGeom>
          <a:noFill/>
          <a:ln w="9525">
            <a:noFill/>
            <a:miter lim="800000"/>
            <a:headEnd/>
            <a:tailEnd/>
          </a:ln>
        </p:spPr>
      </p:pic>
    </p:spTree>
    <p:extLst>
      <p:ext uri="{BB962C8B-B14F-4D97-AF65-F5344CB8AC3E}">
        <p14:creationId xmlns:p14="http://schemas.microsoft.com/office/powerpoint/2010/main" val="2011321282"/>
      </p:ext>
    </p:extLst>
  </p:cSld>
  <p:clrMapOvr>
    <a:masterClrMapping/>
  </p:clrMapOvr>
  <p:transition/>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5409" name="Picture 4" descr="Blank Background Bandaid.jpg"/>
          <p:cNvPicPr>
            <a:picLocks noChangeAspect="1"/>
          </p:cNvPicPr>
          <p:nvPr/>
        </p:nvPicPr>
        <p:blipFill>
          <a:blip r:embed="rId3"/>
          <a:srcRect/>
          <a:stretch>
            <a:fillRect/>
          </a:stretch>
        </p:blipFill>
        <p:spPr bwMode="auto">
          <a:xfrm>
            <a:off x="6581775" y="0"/>
            <a:ext cx="2562225" cy="6858000"/>
          </a:xfrm>
          <a:prstGeom prst="rect">
            <a:avLst/>
          </a:prstGeom>
          <a:noFill/>
          <a:ln w="9525">
            <a:noFill/>
            <a:miter lim="800000"/>
            <a:headEnd/>
            <a:tailEnd/>
          </a:ln>
        </p:spPr>
      </p:pic>
      <p:pic>
        <p:nvPicPr>
          <p:cNvPr id="145410" name="Picture 2"/>
          <p:cNvPicPr>
            <a:picLocks noChangeAspect="1" noChangeArrowheads="1"/>
          </p:cNvPicPr>
          <p:nvPr/>
        </p:nvPicPr>
        <p:blipFill>
          <a:blip r:embed="rId4"/>
          <a:srcRect/>
          <a:stretch>
            <a:fillRect/>
          </a:stretch>
        </p:blipFill>
        <p:spPr bwMode="auto">
          <a:xfrm>
            <a:off x="0" y="0"/>
            <a:ext cx="9144000" cy="6353175"/>
          </a:xfrm>
          <a:prstGeom prst="rect">
            <a:avLst/>
          </a:prstGeom>
          <a:noFill/>
          <a:ln w="9525">
            <a:noFill/>
            <a:miter lim="800000"/>
            <a:headEnd/>
            <a:tailEnd/>
          </a:ln>
        </p:spPr>
      </p:pic>
      <p:pic>
        <p:nvPicPr>
          <p:cNvPr id="145411" name="Picture 2"/>
          <p:cNvPicPr>
            <a:picLocks noChangeAspect="1" noChangeArrowheads="1"/>
          </p:cNvPicPr>
          <p:nvPr/>
        </p:nvPicPr>
        <p:blipFill>
          <a:blip r:embed="rId5"/>
          <a:srcRect/>
          <a:stretch>
            <a:fillRect/>
          </a:stretch>
        </p:blipFill>
        <p:spPr bwMode="auto">
          <a:xfrm>
            <a:off x="249238" y="600075"/>
            <a:ext cx="4635500" cy="5500688"/>
          </a:xfrm>
          <a:prstGeom prst="rect">
            <a:avLst/>
          </a:prstGeom>
          <a:noFill/>
          <a:ln w="9525">
            <a:noFill/>
            <a:miter lim="800000"/>
            <a:headEnd/>
            <a:tailEnd/>
          </a:ln>
        </p:spPr>
      </p:pic>
      <p:pic>
        <p:nvPicPr>
          <p:cNvPr id="145412" name="Picture 3"/>
          <p:cNvPicPr>
            <a:picLocks noChangeAspect="1" noChangeArrowheads="1"/>
          </p:cNvPicPr>
          <p:nvPr/>
        </p:nvPicPr>
        <p:blipFill>
          <a:blip r:embed="rId6"/>
          <a:srcRect/>
          <a:stretch>
            <a:fillRect/>
          </a:stretch>
        </p:blipFill>
        <p:spPr bwMode="auto">
          <a:xfrm>
            <a:off x="249238" y="242888"/>
            <a:ext cx="4038600" cy="276225"/>
          </a:xfrm>
          <a:prstGeom prst="rect">
            <a:avLst/>
          </a:prstGeom>
          <a:noFill/>
          <a:ln w="9525">
            <a:noFill/>
            <a:miter lim="800000"/>
            <a:headEnd/>
            <a:tailEnd/>
          </a:ln>
        </p:spPr>
      </p:pic>
      <p:pic>
        <p:nvPicPr>
          <p:cNvPr id="145413" name="Picture 4" descr="C:\Users\cdj09001\Desktop\1206574733930851359Ryan_Taylor_Green_Tick.svg.med.png"/>
          <p:cNvPicPr>
            <a:picLocks noChangeAspect="1" noChangeArrowheads="1"/>
          </p:cNvPicPr>
          <p:nvPr/>
        </p:nvPicPr>
        <p:blipFill>
          <a:blip r:embed="rId7"/>
          <a:srcRect/>
          <a:stretch>
            <a:fillRect/>
          </a:stretch>
        </p:blipFill>
        <p:spPr bwMode="auto">
          <a:xfrm>
            <a:off x="4003675" y="2128838"/>
            <a:ext cx="485775" cy="560387"/>
          </a:xfrm>
          <a:prstGeom prst="rect">
            <a:avLst/>
          </a:prstGeom>
          <a:noFill/>
          <a:ln w="9525">
            <a:noFill/>
            <a:miter lim="800000"/>
            <a:headEnd/>
            <a:tailEnd/>
          </a:ln>
        </p:spPr>
      </p:pic>
      <p:pic>
        <p:nvPicPr>
          <p:cNvPr id="145414" name="Picture 4" descr="C:\Users\cdj09001\Desktop\1206574733930851359Ryan_Taylor_Green_Tick.svg.med.png"/>
          <p:cNvPicPr>
            <a:picLocks noChangeAspect="1" noChangeArrowheads="1"/>
          </p:cNvPicPr>
          <p:nvPr/>
        </p:nvPicPr>
        <p:blipFill>
          <a:blip r:embed="rId7"/>
          <a:srcRect/>
          <a:stretch>
            <a:fillRect/>
          </a:stretch>
        </p:blipFill>
        <p:spPr bwMode="auto">
          <a:xfrm>
            <a:off x="3978275" y="2579688"/>
            <a:ext cx="485775" cy="558800"/>
          </a:xfrm>
          <a:prstGeom prst="rect">
            <a:avLst/>
          </a:prstGeom>
          <a:noFill/>
          <a:ln w="9525">
            <a:noFill/>
            <a:miter lim="800000"/>
            <a:headEnd/>
            <a:tailEnd/>
          </a:ln>
        </p:spPr>
      </p:pic>
      <p:pic>
        <p:nvPicPr>
          <p:cNvPr id="145415" name="Picture 4" descr="C:\Users\cdj09001\Desktop\1206574733930851359Ryan_Taylor_Green_Tick.svg.med.png"/>
          <p:cNvPicPr>
            <a:picLocks noChangeAspect="1" noChangeArrowheads="1"/>
          </p:cNvPicPr>
          <p:nvPr/>
        </p:nvPicPr>
        <p:blipFill>
          <a:blip r:embed="rId7"/>
          <a:srcRect/>
          <a:stretch>
            <a:fillRect/>
          </a:stretch>
        </p:blipFill>
        <p:spPr bwMode="auto">
          <a:xfrm>
            <a:off x="3962400" y="3194050"/>
            <a:ext cx="485775" cy="558800"/>
          </a:xfrm>
          <a:prstGeom prst="rect">
            <a:avLst/>
          </a:prstGeom>
          <a:noFill/>
          <a:ln w="9525">
            <a:noFill/>
            <a:miter lim="800000"/>
            <a:headEnd/>
            <a:tailEnd/>
          </a:ln>
        </p:spPr>
      </p:pic>
      <p:pic>
        <p:nvPicPr>
          <p:cNvPr id="145416" name="Picture 4" descr="C:\Users\cdj09001\Desktop\1206574733930851359Ryan_Taylor_Green_Tick.svg.med.png"/>
          <p:cNvPicPr>
            <a:picLocks noChangeAspect="1" noChangeArrowheads="1"/>
          </p:cNvPicPr>
          <p:nvPr/>
        </p:nvPicPr>
        <p:blipFill>
          <a:blip r:embed="rId7"/>
          <a:srcRect/>
          <a:stretch>
            <a:fillRect/>
          </a:stretch>
        </p:blipFill>
        <p:spPr bwMode="auto">
          <a:xfrm>
            <a:off x="3962400" y="3657600"/>
            <a:ext cx="485775" cy="558800"/>
          </a:xfrm>
          <a:prstGeom prst="rect">
            <a:avLst/>
          </a:prstGeom>
          <a:noFill/>
          <a:ln w="9525">
            <a:noFill/>
            <a:miter lim="800000"/>
            <a:headEnd/>
            <a:tailEnd/>
          </a:ln>
        </p:spPr>
      </p:pic>
      <p:pic>
        <p:nvPicPr>
          <p:cNvPr id="145417" name="Picture 9" descr="500px-RedX.svg.png"/>
          <p:cNvPicPr>
            <a:picLocks noChangeAspect="1"/>
          </p:cNvPicPr>
          <p:nvPr/>
        </p:nvPicPr>
        <p:blipFill>
          <a:blip r:embed="rId8"/>
          <a:srcRect/>
          <a:stretch>
            <a:fillRect/>
          </a:stretch>
        </p:blipFill>
        <p:spPr bwMode="auto">
          <a:xfrm>
            <a:off x="3806825" y="4222750"/>
            <a:ext cx="630238" cy="508000"/>
          </a:xfrm>
          <a:prstGeom prst="rect">
            <a:avLst/>
          </a:prstGeom>
          <a:noFill/>
          <a:ln w="9525">
            <a:noFill/>
            <a:miter lim="800000"/>
            <a:headEnd/>
            <a:tailEnd/>
          </a:ln>
        </p:spPr>
      </p:pic>
      <p:sp>
        <p:nvSpPr>
          <p:cNvPr id="145418" name="TextBox 10"/>
          <p:cNvSpPr txBox="1">
            <a:spLocks noChangeArrowheads="1"/>
          </p:cNvSpPr>
          <p:nvPr/>
        </p:nvSpPr>
        <p:spPr bwMode="auto">
          <a:xfrm>
            <a:off x="5194300" y="1800225"/>
            <a:ext cx="3619500" cy="3416300"/>
          </a:xfrm>
          <a:prstGeom prst="rect">
            <a:avLst/>
          </a:prstGeom>
          <a:noFill/>
          <a:ln w="9525">
            <a:noFill/>
            <a:miter lim="800000"/>
            <a:headEnd/>
            <a:tailEnd/>
          </a:ln>
        </p:spPr>
        <p:txBody>
          <a:bodyPr>
            <a:spAutoFit/>
          </a:bodyPr>
          <a:lstStyle/>
          <a:p>
            <a:pPr>
              <a:buFont typeface="Arial" charset="0"/>
              <a:buChar char="•"/>
            </a:pPr>
            <a:r>
              <a:rPr lang="en-US">
                <a:latin typeface="Times New Roman" pitchFamily="18" charset="0"/>
                <a:cs typeface="Times New Roman" pitchFamily="18" charset="0"/>
              </a:rPr>
              <a:t>  The STOMP database contains</a:t>
            </a:r>
          </a:p>
          <a:p>
            <a:r>
              <a:rPr lang="en-US">
                <a:latin typeface="Times New Roman" pitchFamily="18" charset="0"/>
                <a:cs typeface="Times New Roman" pitchFamily="18" charset="0"/>
              </a:rPr>
              <a:t>   </a:t>
            </a:r>
            <a:r>
              <a:rPr lang="en-US" sz="1000">
                <a:latin typeface="Times New Roman" pitchFamily="18" charset="0"/>
                <a:cs typeface="Times New Roman" pitchFamily="18" charset="0"/>
              </a:rPr>
              <a:t> </a:t>
            </a:r>
            <a:r>
              <a:rPr lang="en-US">
                <a:latin typeface="Times New Roman" pitchFamily="18" charset="0"/>
                <a:cs typeface="Times New Roman" pitchFamily="18" charset="0"/>
              </a:rPr>
              <a:t>data for 4 out of 5 variables</a:t>
            </a:r>
          </a:p>
          <a:p>
            <a:endParaRPr lang="en-US">
              <a:latin typeface="Times New Roman" pitchFamily="18" charset="0"/>
              <a:cs typeface="Times New Roman" pitchFamily="18" charset="0"/>
            </a:endParaRPr>
          </a:p>
          <a:p>
            <a:pPr>
              <a:buFont typeface="Arial" charset="0"/>
              <a:buChar char="•"/>
            </a:pPr>
            <a:r>
              <a:rPr lang="en-US">
                <a:latin typeface="Times New Roman" pitchFamily="18" charset="0"/>
                <a:cs typeface="Times New Roman" pitchFamily="18" charset="0"/>
              </a:rPr>
              <a:t>  Metabolic Syndrome cannot be</a:t>
            </a:r>
          </a:p>
          <a:p>
            <a:r>
              <a:rPr lang="en-US">
                <a:latin typeface="Times New Roman" pitchFamily="18" charset="0"/>
                <a:cs typeface="Times New Roman" pitchFamily="18" charset="0"/>
              </a:rPr>
              <a:t>  </a:t>
            </a:r>
            <a:r>
              <a:rPr lang="en-US" sz="800">
                <a:latin typeface="Times New Roman" pitchFamily="18" charset="0"/>
                <a:cs typeface="Times New Roman" pitchFamily="18" charset="0"/>
              </a:rPr>
              <a:t> </a:t>
            </a:r>
            <a:r>
              <a:rPr lang="en-US">
                <a:latin typeface="Times New Roman" pitchFamily="18" charset="0"/>
                <a:cs typeface="Times New Roman" pitchFamily="18" charset="0"/>
              </a:rPr>
              <a:t> diagnosed</a:t>
            </a:r>
          </a:p>
          <a:p>
            <a:endParaRPr lang="en-US">
              <a:latin typeface="Times New Roman" pitchFamily="18" charset="0"/>
              <a:cs typeface="Times New Roman" pitchFamily="18" charset="0"/>
            </a:endParaRPr>
          </a:p>
          <a:p>
            <a:pPr>
              <a:buFont typeface="Arial" charset="0"/>
              <a:buChar char="•"/>
            </a:pPr>
            <a:r>
              <a:rPr lang="en-US">
                <a:latin typeface="Times New Roman" pitchFamily="18" charset="0"/>
                <a:cs typeface="Times New Roman" pitchFamily="18" charset="0"/>
              </a:rPr>
              <a:t>  All subjects were stratified into the</a:t>
            </a:r>
          </a:p>
          <a:p>
            <a:r>
              <a:rPr lang="en-US">
                <a:latin typeface="Times New Roman" pitchFamily="18" charset="0"/>
                <a:cs typeface="Times New Roman" pitchFamily="18" charset="0"/>
              </a:rPr>
              <a:t>  </a:t>
            </a:r>
            <a:r>
              <a:rPr lang="en-US" sz="900">
                <a:latin typeface="Times New Roman" pitchFamily="18" charset="0"/>
                <a:cs typeface="Times New Roman" pitchFamily="18" charset="0"/>
              </a:rPr>
              <a:t> </a:t>
            </a:r>
            <a:r>
              <a:rPr lang="en-US">
                <a:latin typeface="Times New Roman" pitchFamily="18" charset="0"/>
                <a:cs typeface="Times New Roman" pitchFamily="18" charset="0"/>
              </a:rPr>
              <a:t> appropriate classes (yes or no) for</a:t>
            </a:r>
          </a:p>
          <a:p>
            <a:r>
              <a:rPr lang="en-US">
                <a:latin typeface="Times New Roman" pitchFamily="18" charset="0"/>
                <a:cs typeface="Times New Roman" pitchFamily="18" charset="0"/>
              </a:rPr>
              <a:t>  </a:t>
            </a:r>
            <a:r>
              <a:rPr lang="en-US" sz="900">
                <a:latin typeface="Times New Roman" pitchFamily="18" charset="0"/>
                <a:cs typeface="Times New Roman" pitchFamily="18" charset="0"/>
              </a:rPr>
              <a:t> </a:t>
            </a:r>
            <a:r>
              <a:rPr lang="en-US">
                <a:latin typeface="Times New Roman" pitchFamily="18" charset="0"/>
                <a:cs typeface="Times New Roman" pitchFamily="18" charset="0"/>
              </a:rPr>
              <a:t> each variable that is available</a:t>
            </a:r>
          </a:p>
          <a:p>
            <a:endParaRPr lang="en-US">
              <a:latin typeface="Times New Roman" pitchFamily="18" charset="0"/>
              <a:cs typeface="Times New Roman" pitchFamily="18" charset="0"/>
            </a:endParaRPr>
          </a:p>
          <a:p>
            <a:pPr>
              <a:buFont typeface="Arial" charset="0"/>
              <a:buChar char="•"/>
            </a:pPr>
            <a:r>
              <a:rPr lang="en-US">
                <a:latin typeface="Times New Roman" pitchFamily="18" charset="0"/>
                <a:cs typeface="Times New Roman" pitchFamily="18" charset="0"/>
              </a:rPr>
              <a:t>  The total number of risk variables</a:t>
            </a:r>
          </a:p>
          <a:p>
            <a:r>
              <a:rPr lang="en-US">
                <a:latin typeface="Times New Roman" pitchFamily="18" charset="0"/>
                <a:cs typeface="Times New Roman" pitchFamily="18" charset="0"/>
              </a:rPr>
              <a:t>  </a:t>
            </a:r>
            <a:r>
              <a:rPr lang="en-US" sz="1200">
                <a:latin typeface="Times New Roman" pitchFamily="18" charset="0"/>
                <a:cs typeface="Times New Roman" pitchFamily="18" charset="0"/>
              </a:rPr>
              <a:t> </a:t>
            </a:r>
            <a:r>
              <a:rPr lang="en-US">
                <a:latin typeface="Times New Roman" pitchFamily="18" charset="0"/>
                <a:cs typeface="Times New Roman" pitchFamily="18" charset="0"/>
              </a:rPr>
              <a:t> was summed for each subject</a:t>
            </a:r>
          </a:p>
        </p:txBody>
      </p:sp>
    </p:spTree>
    <p:extLst>
      <p:ext uri="{BB962C8B-B14F-4D97-AF65-F5344CB8AC3E}">
        <p14:creationId xmlns:p14="http://schemas.microsoft.com/office/powerpoint/2010/main" val="1272341031"/>
      </p:ext>
    </p:extLst>
  </p:cSld>
  <p:clrMapOvr>
    <a:masterClrMapping/>
  </p:clrMapOvr>
  <p:transition/>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7457" name="Picture 4" descr="Blank Background Bandaid.jpg"/>
          <p:cNvPicPr>
            <a:picLocks noChangeAspect="1"/>
          </p:cNvPicPr>
          <p:nvPr/>
        </p:nvPicPr>
        <p:blipFill>
          <a:blip r:embed="rId3"/>
          <a:srcRect/>
          <a:stretch>
            <a:fillRect/>
          </a:stretch>
        </p:blipFill>
        <p:spPr bwMode="auto">
          <a:xfrm>
            <a:off x="6581775" y="0"/>
            <a:ext cx="2562225" cy="6858000"/>
          </a:xfrm>
          <a:prstGeom prst="rect">
            <a:avLst/>
          </a:prstGeom>
          <a:noFill/>
          <a:ln w="9525">
            <a:noFill/>
            <a:miter lim="800000"/>
            <a:headEnd/>
            <a:tailEnd/>
          </a:ln>
        </p:spPr>
      </p:pic>
      <p:pic>
        <p:nvPicPr>
          <p:cNvPr id="147458" name="Picture 2"/>
          <p:cNvPicPr>
            <a:picLocks noChangeAspect="1" noChangeArrowheads="1"/>
          </p:cNvPicPr>
          <p:nvPr/>
        </p:nvPicPr>
        <p:blipFill>
          <a:blip r:embed="rId4"/>
          <a:srcRect/>
          <a:stretch>
            <a:fillRect/>
          </a:stretch>
        </p:blipFill>
        <p:spPr bwMode="auto">
          <a:xfrm>
            <a:off x="0" y="0"/>
            <a:ext cx="9144000" cy="6353175"/>
          </a:xfrm>
          <a:prstGeom prst="rect">
            <a:avLst/>
          </a:prstGeom>
          <a:noFill/>
          <a:ln w="9525">
            <a:noFill/>
            <a:miter lim="800000"/>
            <a:headEnd/>
            <a:tailEnd/>
          </a:ln>
        </p:spPr>
      </p:pic>
      <p:pic>
        <p:nvPicPr>
          <p:cNvPr id="147459" name="Picture 2"/>
          <p:cNvPicPr>
            <a:picLocks noChangeAspect="1" noChangeArrowheads="1"/>
          </p:cNvPicPr>
          <p:nvPr/>
        </p:nvPicPr>
        <p:blipFill>
          <a:blip r:embed="rId5"/>
          <a:srcRect/>
          <a:stretch>
            <a:fillRect/>
          </a:stretch>
        </p:blipFill>
        <p:spPr bwMode="auto">
          <a:xfrm>
            <a:off x="174625" y="1289050"/>
            <a:ext cx="4010025" cy="4591050"/>
          </a:xfrm>
          <a:prstGeom prst="rect">
            <a:avLst/>
          </a:prstGeom>
          <a:noFill/>
          <a:ln w="9525">
            <a:noFill/>
            <a:miter lim="800000"/>
            <a:headEnd/>
            <a:tailEnd/>
          </a:ln>
        </p:spPr>
      </p:pic>
      <p:pic>
        <p:nvPicPr>
          <p:cNvPr id="147460" name="Picture 3"/>
          <p:cNvPicPr>
            <a:picLocks noChangeAspect="1" noChangeArrowheads="1"/>
          </p:cNvPicPr>
          <p:nvPr/>
        </p:nvPicPr>
        <p:blipFill>
          <a:blip r:embed="rId6"/>
          <a:srcRect/>
          <a:stretch>
            <a:fillRect/>
          </a:stretch>
        </p:blipFill>
        <p:spPr bwMode="auto">
          <a:xfrm>
            <a:off x="4281488" y="1663700"/>
            <a:ext cx="4645025" cy="3727450"/>
          </a:xfrm>
          <a:prstGeom prst="rect">
            <a:avLst/>
          </a:prstGeom>
          <a:noFill/>
          <a:ln w="9525">
            <a:noFill/>
            <a:miter lim="800000"/>
            <a:headEnd/>
            <a:tailEnd/>
          </a:ln>
        </p:spPr>
      </p:pic>
      <p:sp>
        <p:nvSpPr>
          <p:cNvPr id="147461" name="TextBox 6"/>
          <p:cNvSpPr txBox="1">
            <a:spLocks noChangeArrowheads="1"/>
          </p:cNvSpPr>
          <p:nvPr/>
        </p:nvSpPr>
        <p:spPr bwMode="auto">
          <a:xfrm>
            <a:off x="407988" y="438150"/>
            <a:ext cx="8356600" cy="522288"/>
          </a:xfrm>
          <a:prstGeom prst="rect">
            <a:avLst/>
          </a:prstGeom>
          <a:noFill/>
          <a:ln w="9525">
            <a:noFill/>
            <a:miter lim="800000"/>
            <a:headEnd/>
            <a:tailEnd/>
          </a:ln>
        </p:spPr>
        <p:txBody>
          <a:bodyPr>
            <a:spAutoFit/>
          </a:bodyPr>
          <a:lstStyle/>
          <a:p>
            <a:r>
              <a:rPr lang="en-US" sz="2800" b="1">
                <a:latin typeface="Times New Roman" pitchFamily="18" charset="0"/>
                <a:cs typeface="Times New Roman" pitchFamily="18" charset="0"/>
              </a:rPr>
              <a:t>Summation of risk variables for Metabolic Syndrome</a:t>
            </a:r>
          </a:p>
        </p:txBody>
      </p:sp>
    </p:spTree>
    <p:extLst>
      <p:ext uri="{BB962C8B-B14F-4D97-AF65-F5344CB8AC3E}">
        <p14:creationId xmlns:p14="http://schemas.microsoft.com/office/powerpoint/2010/main" val="2107831891"/>
      </p:ext>
    </p:extLst>
  </p:cSld>
  <p:clrMapOvr>
    <a:masterClrMapping/>
  </p:clrMapOvr>
  <p:transition/>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9505" name="Picture 4" descr="Blank Background Bandaid.jpg"/>
          <p:cNvPicPr>
            <a:picLocks noChangeAspect="1"/>
          </p:cNvPicPr>
          <p:nvPr/>
        </p:nvPicPr>
        <p:blipFill>
          <a:blip r:embed="rId3"/>
          <a:srcRect/>
          <a:stretch>
            <a:fillRect/>
          </a:stretch>
        </p:blipFill>
        <p:spPr bwMode="auto">
          <a:xfrm>
            <a:off x="6581775" y="0"/>
            <a:ext cx="2562225" cy="6858000"/>
          </a:xfrm>
          <a:prstGeom prst="rect">
            <a:avLst/>
          </a:prstGeom>
          <a:noFill/>
          <a:ln w="9525">
            <a:noFill/>
            <a:miter lim="800000"/>
            <a:headEnd/>
            <a:tailEnd/>
          </a:ln>
        </p:spPr>
      </p:pic>
      <p:pic>
        <p:nvPicPr>
          <p:cNvPr id="149506" name="Picture 2"/>
          <p:cNvPicPr>
            <a:picLocks noChangeAspect="1" noChangeArrowheads="1"/>
          </p:cNvPicPr>
          <p:nvPr/>
        </p:nvPicPr>
        <p:blipFill>
          <a:blip r:embed="rId4"/>
          <a:srcRect/>
          <a:stretch>
            <a:fillRect/>
          </a:stretch>
        </p:blipFill>
        <p:spPr bwMode="auto">
          <a:xfrm>
            <a:off x="0" y="0"/>
            <a:ext cx="9144000" cy="6353175"/>
          </a:xfrm>
          <a:prstGeom prst="rect">
            <a:avLst/>
          </a:prstGeom>
          <a:noFill/>
          <a:ln w="9525">
            <a:noFill/>
            <a:miter lim="800000"/>
            <a:headEnd/>
            <a:tailEnd/>
          </a:ln>
        </p:spPr>
      </p:pic>
      <p:pic>
        <p:nvPicPr>
          <p:cNvPr id="149507" name="Picture 2"/>
          <p:cNvPicPr>
            <a:picLocks noChangeAspect="1" noChangeArrowheads="1"/>
          </p:cNvPicPr>
          <p:nvPr/>
        </p:nvPicPr>
        <p:blipFill>
          <a:blip r:embed="rId5"/>
          <a:srcRect/>
          <a:stretch>
            <a:fillRect/>
          </a:stretch>
        </p:blipFill>
        <p:spPr bwMode="auto">
          <a:xfrm>
            <a:off x="742950" y="1268413"/>
            <a:ext cx="7658100" cy="3171825"/>
          </a:xfrm>
          <a:prstGeom prst="rect">
            <a:avLst/>
          </a:prstGeom>
          <a:noFill/>
          <a:ln w="9525">
            <a:noFill/>
            <a:miter lim="800000"/>
            <a:headEnd/>
            <a:tailEnd/>
          </a:ln>
        </p:spPr>
      </p:pic>
      <p:sp>
        <p:nvSpPr>
          <p:cNvPr id="149508" name="TextBox 15"/>
          <p:cNvSpPr txBox="1">
            <a:spLocks noChangeArrowheads="1"/>
          </p:cNvSpPr>
          <p:nvPr/>
        </p:nvSpPr>
        <p:spPr bwMode="auto">
          <a:xfrm>
            <a:off x="801688" y="5156200"/>
            <a:ext cx="6407150" cy="368300"/>
          </a:xfrm>
          <a:prstGeom prst="rect">
            <a:avLst/>
          </a:prstGeom>
          <a:noFill/>
          <a:ln w="9525">
            <a:noFill/>
            <a:miter lim="800000"/>
            <a:headEnd/>
            <a:tailEnd/>
          </a:ln>
        </p:spPr>
        <p:txBody>
          <a:bodyPr>
            <a:spAutoFit/>
          </a:bodyPr>
          <a:lstStyle/>
          <a:p>
            <a:r>
              <a:rPr lang="en-US" b="1">
                <a:latin typeface="Times New Roman" pitchFamily="18" charset="0"/>
                <a:cs typeface="Times New Roman" pitchFamily="18" charset="0"/>
              </a:rPr>
              <a:t>No significant differences between men and women. . . </a:t>
            </a:r>
          </a:p>
        </p:txBody>
      </p:sp>
    </p:spTree>
    <p:extLst>
      <p:ext uri="{BB962C8B-B14F-4D97-AF65-F5344CB8AC3E}">
        <p14:creationId xmlns:p14="http://schemas.microsoft.com/office/powerpoint/2010/main" val="1545688891"/>
      </p:ext>
    </p:extLst>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7" name="Picture 4" descr="Blank Background Bandaid.jpg"/>
          <p:cNvPicPr>
            <a:picLocks noChangeAspect="1"/>
          </p:cNvPicPr>
          <p:nvPr/>
        </p:nvPicPr>
        <p:blipFill>
          <a:blip r:embed="rId3"/>
          <a:srcRect/>
          <a:stretch>
            <a:fillRect/>
          </a:stretch>
        </p:blipFill>
        <p:spPr bwMode="auto">
          <a:xfrm>
            <a:off x="6581775" y="0"/>
            <a:ext cx="2562225" cy="6858000"/>
          </a:xfrm>
          <a:prstGeom prst="rect">
            <a:avLst/>
          </a:prstGeom>
          <a:noFill/>
          <a:ln w="9525">
            <a:noFill/>
            <a:miter lim="800000"/>
            <a:headEnd/>
            <a:tailEnd/>
          </a:ln>
        </p:spPr>
      </p:pic>
      <p:pic>
        <p:nvPicPr>
          <p:cNvPr id="24578" name="Picture 2"/>
          <p:cNvPicPr>
            <a:picLocks noChangeAspect="1" noChangeArrowheads="1"/>
          </p:cNvPicPr>
          <p:nvPr/>
        </p:nvPicPr>
        <p:blipFill>
          <a:blip r:embed="rId4"/>
          <a:srcRect/>
          <a:stretch>
            <a:fillRect/>
          </a:stretch>
        </p:blipFill>
        <p:spPr bwMode="auto">
          <a:xfrm>
            <a:off x="0" y="5087938"/>
            <a:ext cx="9144000" cy="1254125"/>
          </a:xfrm>
          <a:prstGeom prst="rect">
            <a:avLst/>
          </a:prstGeom>
          <a:noFill/>
          <a:ln w="9525">
            <a:noFill/>
            <a:miter lim="800000"/>
            <a:headEnd/>
            <a:tailEnd/>
          </a:ln>
        </p:spPr>
      </p:pic>
      <p:pic>
        <p:nvPicPr>
          <p:cNvPr id="24579" name="Picture 13" descr="Mental health.jpg"/>
          <p:cNvPicPr>
            <a:picLocks noChangeAspect="1"/>
          </p:cNvPicPr>
          <p:nvPr/>
        </p:nvPicPr>
        <p:blipFill>
          <a:blip r:embed="rId5"/>
          <a:srcRect/>
          <a:stretch>
            <a:fillRect/>
          </a:stretch>
        </p:blipFill>
        <p:spPr bwMode="auto">
          <a:xfrm>
            <a:off x="0" y="0"/>
            <a:ext cx="9144000" cy="5865813"/>
          </a:xfrm>
          <a:prstGeom prst="rect">
            <a:avLst/>
          </a:prstGeom>
          <a:noFill/>
          <a:ln w="9525">
            <a:noFill/>
            <a:miter lim="800000"/>
            <a:headEnd/>
            <a:tailEnd/>
          </a:ln>
        </p:spPr>
      </p:pic>
      <p:pic>
        <p:nvPicPr>
          <p:cNvPr id="1026" name="Picture 2"/>
          <p:cNvPicPr>
            <a:picLocks noChangeAspect="1" noChangeArrowheads="1"/>
          </p:cNvPicPr>
          <p:nvPr/>
        </p:nvPicPr>
        <p:blipFill>
          <a:blip r:embed="rId6"/>
          <a:srcRect/>
          <a:stretch>
            <a:fillRect/>
          </a:stretch>
        </p:blipFill>
        <p:spPr bwMode="auto">
          <a:xfrm>
            <a:off x="145912" y="5867108"/>
            <a:ext cx="4378663" cy="367074"/>
          </a:xfrm>
          <a:prstGeom prst="rect">
            <a:avLst/>
          </a:prstGeom>
          <a:noFill/>
          <a:ln w="9525">
            <a:noFill/>
            <a:miter lim="800000"/>
            <a:headEnd/>
            <a:tailEnd/>
          </a:ln>
        </p:spPr>
      </p:pic>
      <p:sp>
        <p:nvSpPr>
          <p:cNvPr id="6" name="TextBox 5"/>
          <p:cNvSpPr txBox="1"/>
          <p:nvPr/>
        </p:nvSpPr>
        <p:spPr>
          <a:xfrm>
            <a:off x="5065474" y="5828196"/>
            <a:ext cx="3835335" cy="461665"/>
          </a:xfrm>
          <a:prstGeom prst="rect">
            <a:avLst/>
          </a:prstGeom>
          <a:noFill/>
        </p:spPr>
        <p:txBody>
          <a:bodyPr wrap="square" rtlCol="0">
            <a:spAutoFit/>
          </a:bodyPr>
          <a:lstStyle/>
          <a:p>
            <a:pPr algn="r"/>
            <a:r>
              <a:rPr lang="en-US" sz="2400" b="1" dirty="0" smtClean="0">
                <a:solidFill>
                  <a:schemeClr val="accent4">
                    <a:lumMod val="50000"/>
                  </a:schemeClr>
                </a:solidFill>
                <a:latin typeface="Times New Roman" pitchFamily="18" charset="0"/>
                <a:cs typeface="Times New Roman" pitchFamily="18" charset="0"/>
              </a:rPr>
              <a:t>26.2%</a:t>
            </a:r>
            <a:endParaRPr lang="en-US" sz="2400" b="1" dirty="0">
              <a:solidFill>
                <a:schemeClr val="accent4">
                  <a:lumMod val="50000"/>
                </a:schemeClr>
              </a:solidFill>
              <a:latin typeface="Times New Roman" pitchFamily="18" charset="0"/>
              <a:cs typeface="Times New Roman" pitchFamily="18" charset="0"/>
            </a:endParaRPr>
          </a:p>
        </p:txBody>
      </p:sp>
      <p:cxnSp>
        <p:nvCxnSpPr>
          <p:cNvPr id="8" name="Straight Arrow Connector 7"/>
          <p:cNvCxnSpPr/>
          <p:nvPr/>
        </p:nvCxnSpPr>
        <p:spPr>
          <a:xfrm>
            <a:off x="4573215" y="6070060"/>
            <a:ext cx="3277006" cy="0"/>
          </a:xfrm>
          <a:prstGeom prst="straightConnector1">
            <a:avLst/>
          </a:prstGeom>
          <a:ln>
            <a:tailEnd type="arrow"/>
          </a:ln>
        </p:spPr>
        <p:style>
          <a:lnRef idx="3">
            <a:schemeClr val="accent4"/>
          </a:lnRef>
          <a:fillRef idx="0">
            <a:schemeClr val="accent4"/>
          </a:fillRef>
          <a:effectRef idx="2">
            <a:schemeClr val="accent4"/>
          </a:effectRef>
          <a:fontRef idx="minor">
            <a:schemeClr val="tx1"/>
          </a:fontRef>
        </p:style>
      </p:cxnSp>
    </p:spTree>
  </p:cSld>
  <p:clrMapOvr>
    <a:masterClrMapping/>
  </p:clrMapOvr>
  <p:transition spd="slow">
    <p:wipe dir="r"/>
  </p:transition>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6876</TotalTime>
  <Words>1602</Words>
  <Application>Microsoft Macintosh PowerPoint</Application>
  <PresentationFormat>On-screen Show (4:3)</PresentationFormat>
  <Paragraphs>466</Paragraphs>
  <Slides>82</Slides>
  <Notes>82</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82</vt:i4>
      </vt:variant>
    </vt:vector>
  </HeadingPairs>
  <TitlesOfParts>
    <vt:vector size="86" baseType="lpstr">
      <vt:lpstr>Calibri</vt:lpstr>
      <vt:lpstr>Times New Roman</vt:lpstr>
      <vt:lpstr>Arial</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UCONN</Company>
  <LinksUpToDate>false</LinksUpToDate>
  <SharedDoc>false</SharedDoc>
  <HyperlinksChanged>false</HyperlinksChanged>
  <AppVersion>15.0024</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Department of Kinesiology</dc:title>
  <dc:creator>Christopher LaRosa</dc:creator>
  <cp:lastModifiedBy>Microsoft Office User</cp:lastModifiedBy>
  <cp:revision>756</cp:revision>
  <dcterms:created xsi:type="dcterms:W3CDTF">2010-10-04T16:38:02Z</dcterms:created>
  <dcterms:modified xsi:type="dcterms:W3CDTF">2017-07-03T13:14:40Z</dcterms:modified>
</cp:coreProperties>
</file>