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iversity of the Pacific" initials="" lastIdx="15" clrIdx="0"/>
  <p:cmAuthor id="1" name="Nicole Laskosky" initials="NL" lastIdx="5" clrIdx="1">
    <p:extLst/>
  </p:cmAuthor>
  <p:cmAuthor id="2" name="VC C"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3EA"/>
    <a:srgbClr val="F7A7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6" autoAdjust="0"/>
    <p:restoredTop sz="99414" autoAdjust="0"/>
  </p:normalViewPr>
  <p:slideViewPr>
    <p:cSldViewPr snapToGrid="0" snapToObjects="1">
      <p:cViewPr varScale="1">
        <p:scale>
          <a:sx n="15" d="100"/>
          <a:sy n="15" d="100"/>
        </p:scale>
        <p:origin x="1301" y="41"/>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413778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261367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332214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2353520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3"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422019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60345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3"/>
            <a:ext cx="19392903"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3"/>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3" y="10439401"/>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26197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109914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16611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3"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3"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344458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dirty="0"/>
          </a:p>
        </p:txBody>
      </p:sp>
      <p:sp>
        <p:nvSpPr>
          <p:cNvPr id="4" name="Text Placeholder 3"/>
          <p:cNvSpPr>
            <a:spLocks noGrp="1"/>
          </p:cNvSpPr>
          <p:nvPr>
            <p:ph type="body" sz="half" idx="2"/>
          </p:nvPr>
        </p:nvSpPr>
        <p:spPr>
          <a:xfrm>
            <a:off x="8602983" y="25763223"/>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BD7F4B29-FEB3-6A4F-90DD-9E3F6E1A3346}"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BA2CAC5-8D42-4649-ABF2-0F34D3AF0396}" type="slidenum">
              <a:rPr lang="en-US" smtClean="0"/>
              <a:t>‹#›</a:t>
            </a:fld>
            <a:endParaRPr lang="en-US" dirty="0"/>
          </a:p>
        </p:txBody>
      </p:sp>
    </p:spTree>
    <p:extLst>
      <p:ext uri="{BB962C8B-B14F-4D97-AF65-F5344CB8AC3E}">
        <p14:creationId xmlns:p14="http://schemas.microsoft.com/office/powerpoint/2010/main" val="940264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BD7F4B29-FEB3-6A4F-90DD-9E3F6E1A3346}" type="datetimeFigureOut">
              <a:rPr lang="en-US" smtClean="0"/>
              <a:t>5/5/2017</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5BA2CAC5-8D42-4649-ABF2-0F34D3AF0396}" type="slidenum">
              <a:rPr lang="en-US" smtClean="0"/>
              <a:t>‹#›</a:t>
            </a:fld>
            <a:endParaRPr lang="en-US" dirty="0"/>
          </a:p>
        </p:txBody>
      </p:sp>
    </p:spTree>
    <p:extLst>
      <p:ext uri="{BB962C8B-B14F-4D97-AF65-F5344CB8AC3E}">
        <p14:creationId xmlns:p14="http://schemas.microsoft.com/office/powerpoint/2010/main" val="1132118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656964"/>
            <a:ext cx="43991760" cy="27371164"/>
          </a:xfrm>
          <a:prstGeom prst="rect">
            <a:avLst/>
          </a:prstGeom>
          <a:gradFill flip="none" rotWithShape="1">
            <a:gsLst>
              <a:gs pos="100000">
                <a:schemeClr val="tx1">
                  <a:lumMod val="50000"/>
                  <a:lumOff val="50000"/>
                  <a:alpha val="77000"/>
                </a:schemeClr>
              </a:gs>
              <a:gs pos="0">
                <a:srgbClr val="FFFFFF"/>
              </a:gs>
            </a:gsLst>
            <a:lin ang="5400000" scaled="0"/>
            <a:tileRect/>
          </a:gradFill>
        </p:spPr>
        <p:txBody>
          <a:bodyPr wrap="square" rtlCol="0">
            <a:spAutoFit/>
          </a:bodyPr>
          <a:lstStyle/>
          <a:p>
            <a:endParaRPr lang="en-US" dirty="0"/>
          </a:p>
        </p:txBody>
      </p:sp>
      <p:cxnSp>
        <p:nvCxnSpPr>
          <p:cNvPr id="4" name="Straight Connector 3"/>
          <p:cNvCxnSpPr/>
          <p:nvPr/>
        </p:nvCxnSpPr>
        <p:spPr>
          <a:xfrm>
            <a:off x="0" y="5656965"/>
            <a:ext cx="43982268" cy="0"/>
          </a:xfrm>
          <a:prstGeom prst="line">
            <a:avLst/>
          </a:prstGeom>
          <a:ln w="114300" cap="flat" cmpd="thickThin" algn="ctr">
            <a:solidFill>
              <a:schemeClr val="tx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pic>
        <p:nvPicPr>
          <p:cNvPr id="5" name="Picture 4"/>
          <p:cNvPicPr>
            <a:picLocks noChangeAspect="1"/>
          </p:cNvPicPr>
          <p:nvPr/>
        </p:nvPicPr>
        <p:blipFill>
          <a:blip r:embed="rId2"/>
          <a:stretch>
            <a:fillRect/>
          </a:stretch>
        </p:blipFill>
        <p:spPr>
          <a:xfrm>
            <a:off x="2651790" y="348700"/>
            <a:ext cx="4832564" cy="4832564"/>
          </a:xfrm>
          <a:prstGeom prst="rect">
            <a:avLst/>
          </a:prstGeom>
        </p:spPr>
      </p:pic>
      <p:sp>
        <p:nvSpPr>
          <p:cNvPr id="8" name="TextBox 7"/>
          <p:cNvSpPr txBox="1"/>
          <p:nvPr/>
        </p:nvSpPr>
        <p:spPr>
          <a:xfrm>
            <a:off x="9304582" y="544294"/>
            <a:ext cx="25942670" cy="1354217"/>
          </a:xfrm>
          <a:prstGeom prst="rect">
            <a:avLst/>
          </a:prstGeom>
          <a:noFill/>
        </p:spPr>
        <p:txBody>
          <a:bodyPr wrap="square" lIns="0" tIns="0" rIns="0" bIns="0" rtlCol="0" anchor="t">
            <a:spAutoFit/>
          </a:bodyPr>
          <a:lstStyle/>
          <a:p>
            <a:pPr algn="ctr">
              <a:lnSpc>
                <a:spcPct val="90000"/>
              </a:lnSpc>
            </a:pPr>
            <a:r>
              <a:rPr lang="en-US" sz="9600" b="1" dirty="0" smtClean="0">
                <a:solidFill>
                  <a:srgbClr val="000000"/>
                </a:solidFill>
                <a:latin typeface="Times New Roman"/>
                <a:cs typeface="Times New Roman"/>
              </a:rPr>
              <a:t>Kinesio Tape: Effect on Force Output</a:t>
            </a:r>
            <a:endParaRPr lang="en-US" sz="9600" b="1" dirty="0">
              <a:solidFill>
                <a:srgbClr val="000000"/>
              </a:solidFill>
              <a:latin typeface="Arial" pitchFamily="34" charset="0"/>
              <a:cs typeface="Arial" pitchFamily="34" charset="0"/>
            </a:endParaRPr>
          </a:p>
        </p:txBody>
      </p:sp>
      <p:sp>
        <p:nvSpPr>
          <p:cNvPr id="9" name="TextBox 8"/>
          <p:cNvSpPr txBox="1"/>
          <p:nvPr/>
        </p:nvSpPr>
        <p:spPr>
          <a:xfrm>
            <a:off x="16544085" y="2858349"/>
            <a:ext cx="10792844" cy="923330"/>
          </a:xfrm>
          <a:prstGeom prst="rect">
            <a:avLst/>
          </a:prstGeom>
          <a:noFill/>
        </p:spPr>
        <p:txBody>
          <a:bodyPr wrap="none" lIns="0" tIns="0" rIns="0" bIns="0" rtlCol="0" anchor="t" anchorCtr="0">
            <a:spAutoFit/>
          </a:bodyPr>
          <a:lstStyle/>
          <a:p>
            <a:pPr algn="ctr"/>
            <a:r>
              <a:rPr lang="en-US" sz="6000" dirty="0">
                <a:solidFill>
                  <a:srgbClr val="000000"/>
                </a:solidFill>
                <a:latin typeface="Times New Roman"/>
                <a:cs typeface="Times New Roman"/>
              </a:rPr>
              <a:t>Advised by: Courtney Jensen, PhD</a:t>
            </a:r>
          </a:p>
        </p:txBody>
      </p:sp>
      <p:sp>
        <p:nvSpPr>
          <p:cNvPr id="10" name="TextBox 9"/>
          <p:cNvSpPr txBox="1"/>
          <p:nvPr/>
        </p:nvSpPr>
        <p:spPr>
          <a:xfrm>
            <a:off x="8679250" y="3945645"/>
            <a:ext cx="26568002" cy="1477328"/>
          </a:xfrm>
          <a:prstGeom prst="rect">
            <a:avLst/>
          </a:prstGeom>
          <a:noFill/>
        </p:spPr>
        <p:txBody>
          <a:bodyPr wrap="square" lIns="0" tIns="0" rIns="0" bIns="0" rtlCol="0" anchor="t" anchorCtr="0">
            <a:spAutoFit/>
          </a:bodyPr>
          <a:lstStyle/>
          <a:p>
            <a:pPr algn="ctr"/>
            <a:r>
              <a:rPr lang="en-US" sz="4800" dirty="0">
                <a:solidFill>
                  <a:srgbClr val="000000"/>
                </a:solidFill>
                <a:latin typeface="Times New Roman"/>
                <a:cs typeface="Times New Roman"/>
              </a:rPr>
              <a:t>Phi Epsilon Kappa, Eta Kappa Chapter, Department of Health, Exercise, and Sport Sciences,</a:t>
            </a:r>
          </a:p>
          <a:p>
            <a:pPr algn="ctr"/>
            <a:r>
              <a:rPr lang="en-US" sz="4800" dirty="0">
                <a:solidFill>
                  <a:srgbClr val="000000"/>
                </a:solidFill>
                <a:latin typeface="Times New Roman"/>
                <a:cs typeface="Times New Roman"/>
              </a:rPr>
              <a:t> University of the Pacific, Stockton, CA</a:t>
            </a:r>
          </a:p>
        </p:txBody>
      </p:sp>
      <p:sp>
        <p:nvSpPr>
          <p:cNvPr id="12" name="Rectangle 49"/>
          <p:cNvSpPr>
            <a:spLocks noChangeArrowheads="1"/>
          </p:cNvSpPr>
          <p:nvPr/>
        </p:nvSpPr>
        <p:spPr bwMode="auto">
          <a:xfrm>
            <a:off x="1110337" y="6833264"/>
            <a:ext cx="16878145" cy="7049424"/>
          </a:xfrm>
          <a:prstGeom prst="rect">
            <a:avLst/>
          </a:prstGeom>
          <a:solidFill>
            <a:schemeClr val="bg1"/>
          </a:solidFill>
          <a:ln w="12700" cmpd="sng">
            <a:solidFill>
              <a:schemeClr val="tx1"/>
            </a:solidFill>
            <a:miter lim="800000"/>
            <a:headEnd/>
            <a:tailEnd/>
          </a:ln>
        </p:spPr>
        <p:txBody>
          <a:bodyPr lIns="360000" tIns="128016" rIns="360000" bIns="360000">
            <a:prstTxWarp prst="textNoShape">
              <a:avLst/>
            </a:prstTxWarp>
          </a:bodyPr>
          <a:lstStyle/>
          <a:p>
            <a:r>
              <a:rPr lang="en-US" sz="2800" dirty="0">
                <a:latin typeface="Times New Roman" charset="0"/>
                <a:ea typeface="Times New Roman" charset="0"/>
                <a:cs typeface="Times New Roman" charset="0"/>
              </a:rPr>
              <a:t>Kinesio Tape (KT) is an increasingly used therapeutic intervention in sports, aimed at optimizing athletic performance and preventing injury (Moore, 2012). Aarseth, Suprak, Chalmers, Lyon and Dahlquist (2015) define Kinesio Tape as a specialized elastic tape that enhances range of motion by resembling the elasticity of skeletal muscle. The tape supposedly works by lifting the underlying epidermis which increases the space between the epidermis and connective tissues, blood vessels and muscles (Moore, 2012). This then allows for better blood and lymph circulation (Aarseth et al., 2015). KT was invented in the 1970s by a Japanese chiropractor with the name Kenso Kase (Moore, 2012). The popularity of KT grew after the 2012 Olympic Games when many athletes were seen wearing it (Moore, 2012). To this day KT is widely used  by physical therapists, orthopedists, chiropractors, and other medical practitioners (Williams, Whatman, Hume, &amp; Sheeran, 2012). Part of its popularity in this domain is derived from claims that it has recruitment altering properties (Callaghan, McKie, Richardson, &amp; Oldham, 2002). Supposedly, based on the type of application, it can alter the characteristics of muscle recruitment. There is still much debate about whether KT actually works. One literature review supported the use of KT. According to Moore (2012),  “Each of these studies shows some positive effects of KT on soft tissue flexibility, fascia thickness, pain and/or disability” (p. 30). Another study, which tested the electromyographic activity of two muscles in the leg under three conditions (facilitation, inhibition, and placebo), found that KT had no effect on EMG activity (Serrao et al., 2016).</a:t>
            </a:r>
            <a:endParaRPr lang="en-US" sz="2800" dirty="0">
              <a:solidFill>
                <a:srgbClr val="000000"/>
              </a:solidFill>
              <a:latin typeface="Times New Roman" charset="0"/>
              <a:ea typeface="Times New Roman" charset="0"/>
              <a:cs typeface="Times New Roman" charset="0"/>
            </a:endParaRPr>
          </a:p>
        </p:txBody>
      </p:sp>
      <p:sp>
        <p:nvSpPr>
          <p:cNvPr id="13" name="Rectangle 12"/>
          <p:cNvSpPr>
            <a:spLocks noChangeArrowheads="1"/>
          </p:cNvSpPr>
          <p:nvPr/>
        </p:nvSpPr>
        <p:spPr bwMode="auto">
          <a:xfrm>
            <a:off x="1110334" y="16736782"/>
            <a:ext cx="16878148" cy="9094176"/>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r>
              <a:rPr lang="en-US" sz="3000" dirty="0">
                <a:latin typeface="Times New Roman" charset="0"/>
                <a:ea typeface="Times New Roman" charset="0"/>
                <a:cs typeface="Times New Roman" charset="0"/>
              </a:rPr>
              <a:t>Men and women ages 18-22 on a D1 university campus in northern California were recruited. Inclusionary criteria were: 1) Current enrollment as a full-time undergraduate student, and 2) A willingness to complete three days of physical testing. The only exclusionary criterion was a history of lower extremity injury. Potential volunteers responded to flyers and classroom advertisements; 41 students expressed interest; 20 qualified for the study and were enrolled (11 women, 9 men). A Cybex Humac Norm dynamometer system was used to measure force output in the dominant leg in different taping conditions: 1) A control condition in which no tape was applied (Control), 2) KT applied to enhance muscle recruitment (Facilitation), and 3) KT applied to impair muscle recruitment (Inhibition). A certified Kinesio Tape practitioner applied the strips to each subject during every trial. Subjects were instructed to avoid vigorous activity 48 hours prior to data collection. Each participant completed three days of testing (each separated by 48 hours), changing the sequence of experimental conditions during each session. </a:t>
            </a:r>
            <a:r>
              <a:rPr lang="en-US" sz="3000" b="1" dirty="0">
                <a:latin typeface="Times New Roman" charset="0"/>
                <a:ea typeface="Times New Roman" charset="0"/>
                <a:cs typeface="Times New Roman" charset="0"/>
              </a:rPr>
              <a:t>Day One: </a:t>
            </a:r>
            <a:r>
              <a:rPr lang="en-US" sz="3000" dirty="0">
                <a:latin typeface="Times New Roman" charset="0"/>
                <a:ea typeface="Times New Roman" charset="0"/>
                <a:cs typeface="Times New Roman" charset="0"/>
              </a:rPr>
              <a:t>1)</a:t>
            </a:r>
            <a:r>
              <a:rPr lang="en-US" sz="3000" b="1" dirty="0">
                <a:latin typeface="Times New Roman" charset="0"/>
                <a:ea typeface="Times New Roman" charset="0"/>
                <a:cs typeface="Times New Roman" charset="0"/>
              </a:rPr>
              <a:t> </a:t>
            </a:r>
            <a:r>
              <a:rPr lang="en-US" sz="3000" dirty="0">
                <a:latin typeface="Times New Roman" charset="0"/>
                <a:ea typeface="Times New Roman" charset="0"/>
                <a:cs typeface="Times New Roman" charset="0"/>
              </a:rPr>
              <a:t>Facilitation, 2) Inhibition, 3) Control. </a:t>
            </a:r>
            <a:r>
              <a:rPr lang="en-US" sz="3000" b="1" dirty="0">
                <a:latin typeface="Times New Roman" charset="0"/>
                <a:ea typeface="Times New Roman" charset="0"/>
                <a:cs typeface="Times New Roman" charset="0"/>
              </a:rPr>
              <a:t>Day Two:</a:t>
            </a:r>
            <a:r>
              <a:rPr lang="en-US" sz="3000" dirty="0">
                <a:latin typeface="Times New Roman" charset="0"/>
                <a:ea typeface="Times New Roman" charset="0"/>
                <a:cs typeface="Times New Roman" charset="0"/>
              </a:rPr>
              <a:t> 1) Control, 2) Facilitation, 3) Inhibition. </a:t>
            </a:r>
            <a:r>
              <a:rPr lang="en-US" sz="3000" b="1" dirty="0">
                <a:latin typeface="Times New Roman" charset="0"/>
                <a:ea typeface="Times New Roman" charset="0"/>
                <a:cs typeface="Times New Roman" charset="0"/>
              </a:rPr>
              <a:t>Day Three: </a:t>
            </a:r>
            <a:r>
              <a:rPr lang="en-US" sz="3000" dirty="0">
                <a:latin typeface="Times New Roman" charset="0"/>
                <a:ea typeface="Times New Roman" charset="0"/>
                <a:cs typeface="Times New Roman" charset="0"/>
              </a:rPr>
              <a:t>1) Inhibition, 2) Control, 3) Facilitation. In total, each subject completed nine trials and served as his or her own control. Mean values of each condition were calculated. </a:t>
            </a:r>
          </a:p>
          <a:p>
            <a:r>
              <a:rPr lang="en-US" sz="3000" dirty="0">
                <a:latin typeface="Times New Roman" charset="0"/>
                <a:ea typeface="Times New Roman" charset="0"/>
                <a:cs typeface="Times New Roman" charset="0"/>
              </a:rPr>
              <a:t/>
            </a:r>
            <a:br>
              <a:rPr lang="en-US" sz="3000" dirty="0">
                <a:latin typeface="Times New Roman" charset="0"/>
                <a:ea typeface="Times New Roman" charset="0"/>
                <a:cs typeface="Times New Roman" charset="0"/>
              </a:rPr>
            </a:br>
            <a:r>
              <a:rPr lang="en-US" sz="3000" b="1" i="1" dirty="0">
                <a:latin typeface="Times New Roman" charset="0"/>
                <a:ea typeface="Times New Roman" charset="0"/>
                <a:cs typeface="Times New Roman" charset="0"/>
              </a:rPr>
              <a:t>Statistical Analyses. </a:t>
            </a:r>
            <a:r>
              <a:rPr lang="en-US" sz="3000" dirty="0">
                <a:latin typeface="Times New Roman" charset="0"/>
                <a:ea typeface="Times New Roman" charset="0"/>
                <a:cs typeface="Times New Roman" charset="0"/>
              </a:rPr>
              <a:t>We used a mixed-design analysis of variance (ANOVA) to test differences in taping conditions (and taping conditions by gender) on force output. The between-subjects factor was gender; the within-subjects factor was taping condition. Differences in the within-subjects factor were tested with the Bonferroni post hoc correction.</a:t>
            </a:r>
          </a:p>
        </p:txBody>
      </p:sp>
      <p:sp>
        <p:nvSpPr>
          <p:cNvPr id="17" name="TextBox 16"/>
          <p:cNvSpPr txBox="1"/>
          <p:nvPr/>
        </p:nvSpPr>
        <p:spPr>
          <a:xfrm>
            <a:off x="1110343" y="6090024"/>
            <a:ext cx="16878138"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smtClean="0">
                <a:latin typeface="Times New Roman"/>
                <a:cs typeface="Times New Roman"/>
              </a:rPr>
              <a:t>INTRODUCTION</a:t>
            </a:r>
            <a:endParaRPr lang="en-US" sz="4400" b="1" dirty="0">
              <a:latin typeface="Times New Roman"/>
              <a:cs typeface="Times New Roman"/>
            </a:endParaRPr>
          </a:p>
        </p:txBody>
      </p:sp>
      <p:sp>
        <p:nvSpPr>
          <p:cNvPr id="18" name="TextBox 17"/>
          <p:cNvSpPr txBox="1"/>
          <p:nvPr/>
        </p:nvSpPr>
        <p:spPr>
          <a:xfrm>
            <a:off x="1110335" y="15967822"/>
            <a:ext cx="16878147"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a:cs typeface="Times New Roman"/>
              </a:rPr>
              <a:t>METHODS</a:t>
            </a:r>
          </a:p>
        </p:txBody>
      </p:sp>
      <p:sp>
        <p:nvSpPr>
          <p:cNvPr id="20" name="Rectangle 49"/>
          <p:cNvSpPr>
            <a:spLocks noChangeArrowheads="1"/>
          </p:cNvSpPr>
          <p:nvPr/>
        </p:nvSpPr>
        <p:spPr bwMode="auto">
          <a:xfrm>
            <a:off x="18263168" y="6860702"/>
            <a:ext cx="24685392" cy="22818761"/>
          </a:xfrm>
          <a:prstGeom prst="rect">
            <a:avLst/>
          </a:prstGeom>
          <a:solidFill>
            <a:schemeClr val="bg1"/>
          </a:solidFill>
          <a:ln w="12700" cmpd="sng">
            <a:solidFill>
              <a:schemeClr val="tx1"/>
            </a:solidFill>
            <a:miter lim="800000"/>
            <a:headEnd/>
            <a:tailEnd/>
          </a:ln>
        </p:spPr>
        <p:txBody>
          <a:bodyPr lIns="360000" tIns="182880" rIns="360000" bIns="128016">
            <a:prstTxWarp prst="textNoShape">
              <a:avLst/>
            </a:prstTxWarp>
          </a:bodyPr>
          <a:lstStyle/>
          <a:p>
            <a:r>
              <a:rPr lang="en-US" sz="3400" b="1" dirty="0" smtClean="0">
                <a:latin typeface="Times New Roman" charset="0"/>
                <a:ea typeface="Times New Roman" charset="0"/>
                <a:cs typeface="Times New Roman" charset="0"/>
              </a:rPr>
              <a:t>Table </a:t>
            </a:r>
            <a:r>
              <a:rPr lang="en-US" sz="3400" b="1" dirty="0">
                <a:latin typeface="Times New Roman" charset="0"/>
                <a:ea typeface="Times New Roman" charset="0"/>
                <a:cs typeface="Times New Roman" charset="0"/>
              </a:rPr>
              <a:t>1:</a:t>
            </a:r>
            <a:r>
              <a:rPr lang="en-US" sz="3400" dirty="0">
                <a:latin typeface="Times New Roman" charset="0"/>
                <a:ea typeface="Times New Roman" charset="0"/>
                <a:cs typeface="Times New Roman" charset="0"/>
              </a:rPr>
              <a:t> Mean peak torque values for men and women in each experimental condition.</a:t>
            </a:r>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r>
              <a:rPr lang="en-US" sz="3400" b="1" dirty="0" smtClean="0">
                <a:latin typeface="Times New Roman" charset="0"/>
                <a:ea typeface="Times New Roman" charset="0"/>
                <a:cs typeface="Times New Roman" charset="0"/>
              </a:rPr>
              <a:t>Table </a:t>
            </a:r>
            <a:r>
              <a:rPr lang="en-US" sz="3400" b="1" dirty="0">
                <a:latin typeface="Times New Roman" charset="0"/>
                <a:ea typeface="Times New Roman" charset="0"/>
                <a:cs typeface="Times New Roman" charset="0"/>
              </a:rPr>
              <a:t>2: </a:t>
            </a:r>
            <a:r>
              <a:rPr lang="en-US" sz="3400" dirty="0">
                <a:latin typeface="Times New Roman" charset="0"/>
                <a:ea typeface="Times New Roman" charset="0"/>
                <a:cs typeface="Times New Roman" charset="0"/>
              </a:rPr>
              <a:t>Pairwise Comparisons.</a:t>
            </a:r>
            <a:endParaRPr lang="en-US" sz="3400" b="1" dirty="0">
              <a:latin typeface="Times New Roman" charset="0"/>
              <a:ea typeface="Times New Roman" charset="0"/>
              <a:cs typeface="Times New Roman" charset="0"/>
            </a:endParaRPr>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2800" b="1" dirty="0" smtClean="0"/>
          </a:p>
          <a:p>
            <a:endParaRPr lang="en-US" sz="2800" b="1" dirty="0"/>
          </a:p>
          <a:p>
            <a:endParaRPr lang="en-US" sz="3400" b="1" dirty="0" smtClean="0">
              <a:latin typeface="Times New Roman" charset="0"/>
              <a:ea typeface="Times New Roman" charset="0"/>
              <a:cs typeface="Times New Roman" charset="0"/>
            </a:endParaRPr>
          </a:p>
          <a:p>
            <a:endParaRPr lang="en-US" sz="3400" b="1" dirty="0">
              <a:latin typeface="Times New Roman" charset="0"/>
              <a:ea typeface="Times New Roman" charset="0"/>
              <a:cs typeface="Times New Roman" charset="0"/>
            </a:endParaRPr>
          </a:p>
          <a:p>
            <a:r>
              <a:rPr lang="en-US" sz="3400" b="1" dirty="0" smtClean="0">
                <a:latin typeface="Times New Roman" charset="0"/>
                <a:ea typeface="Times New Roman" charset="0"/>
                <a:cs typeface="Times New Roman" charset="0"/>
              </a:rPr>
              <a:t>Table </a:t>
            </a:r>
            <a:r>
              <a:rPr lang="en-US" sz="3400" b="1" dirty="0">
                <a:latin typeface="Times New Roman" charset="0"/>
                <a:ea typeface="Times New Roman" charset="0"/>
                <a:cs typeface="Times New Roman" charset="0"/>
              </a:rPr>
              <a:t>3: </a:t>
            </a:r>
            <a:r>
              <a:rPr lang="en-US" sz="3400" dirty="0">
                <a:latin typeface="Times New Roman" charset="0"/>
                <a:ea typeface="Times New Roman" charset="0"/>
                <a:cs typeface="Times New Roman" charset="0"/>
              </a:rPr>
              <a:t>Tests of Within-Subjects Effects. Mauchly’s test of sphericity was not significant (p=0.063</a:t>
            </a:r>
            <a:r>
              <a:rPr lang="en-US" sz="3400" dirty="0" smtClean="0">
                <a:latin typeface="Times New Roman" charset="0"/>
                <a:ea typeface="Times New Roman" charset="0"/>
                <a:cs typeface="Times New Roman" charset="0"/>
              </a:rPr>
              <a:t>); thus</a:t>
            </a:r>
            <a:r>
              <a:rPr lang="en-US" sz="3400" dirty="0">
                <a:latin typeface="Times New Roman" charset="0"/>
                <a:ea typeface="Times New Roman" charset="0"/>
                <a:cs typeface="Times New Roman" charset="0"/>
              </a:rPr>
              <a:t>, sphericity can be assumed. There are no differences between KT trials (p=0.749) or KT trials </a:t>
            </a:r>
            <a:r>
              <a:rPr lang="en-US" sz="3400" dirty="0" smtClean="0">
                <a:latin typeface="Times New Roman" charset="0"/>
                <a:ea typeface="Times New Roman" charset="0"/>
                <a:cs typeface="Times New Roman" charset="0"/>
              </a:rPr>
              <a:t>by gender </a:t>
            </a:r>
            <a:r>
              <a:rPr lang="en-US" sz="3400" dirty="0">
                <a:latin typeface="Times New Roman" charset="0"/>
                <a:ea typeface="Times New Roman" charset="0"/>
                <a:cs typeface="Times New Roman" charset="0"/>
              </a:rPr>
              <a:t>(p=0.136). </a:t>
            </a:r>
          </a:p>
          <a:p>
            <a:r>
              <a:rPr lang="en-US" sz="2800" dirty="0"/>
              <a:t/>
            </a:r>
            <a:br>
              <a:rPr lang="en-US" sz="2800" dirty="0"/>
            </a:br>
            <a:endParaRPr lang="en-US" sz="2800" dirty="0"/>
          </a:p>
        </p:txBody>
      </p:sp>
      <p:sp>
        <p:nvSpPr>
          <p:cNvPr id="21" name="TextBox 20"/>
          <p:cNvSpPr txBox="1"/>
          <p:nvPr/>
        </p:nvSpPr>
        <p:spPr>
          <a:xfrm>
            <a:off x="18280981" y="6066264"/>
            <a:ext cx="24685392"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a:cs typeface="Times New Roman"/>
              </a:rPr>
              <a:t>RESULTS</a:t>
            </a:r>
          </a:p>
        </p:txBody>
      </p:sp>
      <p:sp>
        <p:nvSpPr>
          <p:cNvPr id="25" name="Rectangle 49"/>
          <p:cNvSpPr>
            <a:spLocks noChangeArrowheads="1"/>
          </p:cNvSpPr>
          <p:nvPr/>
        </p:nvSpPr>
        <p:spPr bwMode="auto">
          <a:xfrm>
            <a:off x="1110338" y="14761914"/>
            <a:ext cx="16878144" cy="1201669"/>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r>
              <a:rPr lang="en-US" sz="3000" dirty="0">
                <a:latin typeface="Times New Roman" charset="0"/>
                <a:ea typeface="Times New Roman" charset="0"/>
                <a:cs typeface="Times New Roman" charset="0"/>
              </a:rPr>
              <a:t>To investigate the validity of the claims that KT application can facilitate or inhibit skeletal muscle recruitment by measuring force production in a sample of recreationally active college students. </a:t>
            </a:r>
            <a:r>
              <a:rPr lang="en-US" sz="3200" dirty="0">
                <a:latin typeface="Times New Roman" charset="0"/>
                <a:ea typeface="Times New Roman" charset="0"/>
                <a:cs typeface="Times New Roman" charset="0"/>
              </a:rPr>
              <a:t> </a:t>
            </a:r>
          </a:p>
          <a:p>
            <a:r>
              <a:rPr lang="en-US" sz="2800" dirty="0"/>
              <a:t/>
            </a:r>
            <a:br>
              <a:rPr lang="en-US" sz="2800" dirty="0"/>
            </a:br>
            <a:endParaRPr lang="en-US" sz="2800" dirty="0">
              <a:solidFill>
                <a:srgbClr val="0000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1110338" y="13950189"/>
            <a:ext cx="16878150"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PURPOSE</a:t>
            </a:r>
          </a:p>
        </p:txBody>
      </p:sp>
      <p:sp>
        <p:nvSpPr>
          <p:cNvPr id="29" name="Rectangle 49"/>
          <p:cNvSpPr>
            <a:spLocks noChangeArrowheads="1"/>
          </p:cNvSpPr>
          <p:nvPr/>
        </p:nvSpPr>
        <p:spPr bwMode="auto">
          <a:xfrm>
            <a:off x="18263162" y="30441386"/>
            <a:ext cx="24685392" cy="2244992"/>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pPr algn="just"/>
            <a:r>
              <a:rPr lang="en-US" sz="3200" dirty="0">
                <a:latin typeface="Times New Roman" charset="0"/>
                <a:ea typeface="Times New Roman" charset="0"/>
                <a:cs typeface="Times New Roman" charset="0"/>
              </a:rPr>
              <a:t>The results of this study showed that KT application under three conditions (facilitation, inhibition, and control) had no effect on force production in the quadricep muscles. Although KT proved to be ineffective in facilitating or inhibiting skeletal muscle recruitment, it could still be beneficial in other applications such as pain, reduction of swelling, or soft tissue flexibility. These results can assist healthy, recreationally active young adults in search of improving muscle recruitment. Now, these individuals know to look for other products on the market, rather than Kinesio Tape.</a:t>
            </a:r>
            <a:endParaRPr lang="en-US" sz="3200" strike="sngStrike" dirty="0">
              <a:latin typeface="Times New Roman" charset="0"/>
              <a:ea typeface="Times New Roman" charset="0"/>
              <a:cs typeface="Times New Roman" charset="0"/>
            </a:endParaRPr>
          </a:p>
        </p:txBody>
      </p:sp>
      <p:sp>
        <p:nvSpPr>
          <p:cNvPr id="30" name="TextBox 29"/>
          <p:cNvSpPr txBox="1"/>
          <p:nvPr/>
        </p:nvSpPr>
        <p:spPr>
          <a:xfrm>
            <a:off x="18280981" y="29676100"/>
            <a:ext cx="24667573"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CONCLUSION</a:t>
            </a:r>
          </a:p>
        </p:txBody>
      </p:sp>
      <p:pic>
        <p:nvPicPr>
          <p:cNvPr id="1026" name="Picture 2" descr="https://lh6.googleusercontent.com/wxtGC6jc2K_IC4fKsL5xY1z4rdtejyzRFWNK3HyJ-lep6lHhCh-uDTiLygMgtjstrx8Bar6HJd-U-G4wsMnFiWrps-qAYa8ByrnKAL-0qcqN1jM9H5TBKC10_QDcJLPeIBK-T1xLPJ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29979" y="310990"/>
            <a:ext cx="3698286" cy="4925187"/>
          </a:xfrm>
          <a:prstGeom prst="rect">
            <a:avLst/>
          </a:prstGeom>
          <a:noFill/>
          <a:extLst>
            <a:ext uri="{909E8E84-426E-40dd-AFC4-6F175D3DCCD1}">
              <a14:hiddenFill xmlns:a14="http://schemas.microsoft.com/office/drawing/2010/main" xmlns="">
                <a:solidFill>
                  <a:srgbClr val="FFFFFF"/>
                </a:solidFill>
              </a14:hiddenFill>
            </a:ext>
          </a:extLst>
        </p:spPr>
      </p:pic>
      <p:sp>
        <p:nvSpPr>
          <p:cNvPr id="47" name="Rectangle 49"/>
          <p:cNvSpPr>
            <a:spLocks noChangeArrowheads="1"/>
          </p:cNvSpPr>
          <p:nvPr/>
        </p:nvSpPr>
        <p:spPr bwMode="auto">
          <a:xfrm>
            <a:off x="1110332" y="28647927"/>
            <a:ext cx="16878149" cy="4038452"/>
          </a:xfrm>
          <a:prstGeom prst="rect">
            <a:avLst/>
          </a:prstGeom>
          <a:solidFill>
            <a:schemeClr val="bg1"/>
          </a:solidFill>
          <a:ln w="12700" cmpd="sng">
            <a:solidFill>
              <a:schemeClr val="tx1"/>
            </a:solidFill>
            <a:miter lim="800000"/>
            <a:headEnd/>
            <a:tailEnd/>
          </a:ln>
        </p:spPr>
        <p:txBody>
          <a:bodyPr lIns="360000" tIns="91440" rIns="360000" bIns="360000">
            <a:prstTxWarp prst="textNoShape">
              <a:avLst/>
            </a:prstTxWarp>
          </a:bodyPr>
          <a:lstStyle/>
          <a:p>
            <a:r>
              <a:rPr lang="en-US" sz="3000" dirty="0">
                <a:latin typeface="Times New Roman" charset="0"/>
                <a:ea typeface="Times New Roman" charset="0"/>
                <a:cs typeface="Times New Roman" charset="0"/>
              </a:rPr>
              <a:t>Repeated measures ANOVA determined the effect of three Kinesio Tape applications (Control, Inhibition, and Facilitation) on isokinetic force output. The model met all assumptions, tested by the Shapiro-Wilk test of normality, Levene’s test for homogeneity, and Mauchly’s test of sphericity. Multivariate tests found no differences between taping conditions (Wilks’ Lambda: F=0.190; P=0.829) nor effects of treatment group by gender (Wilks’ Lambda: F=1.634; P=0.226). Post hoc tests using the Bonferroni correction revealed no differences between any two treatment groups (p=1.000 for each comparison). Therefore, we conclude that the application of KT did not elicit changes in muscle recruitment patterns. KT neither facilitates skeletal muscle contraction nor inhibits it based on its application.</a:t>
            </a:r>
            <a:endParaRPr lang="en-CA" sz="3000" dirty="0">
              <a:latin typeface="Times New Roman" charset="0"/>
              <a:ea typeface="Times New Roman" charset="0"/>
              <a:cs typeface="Times New Roman" charset="0"/>
            </a:endParaRPr>
          </a:p>
        </p:txBody>
      </p:sp>
      <p:sp>
        <p:nvSpPr>
          <p:cNvPr id="27" name="TextBox 26"/>
          <p:cNvSpPr txBox="1"/>
          <p:nvPr/>
        </p:nvSpPr>
        <p:spPr>
          <a:xfrm>
            <a:off x="8265320" y="1796873"/>
            <a:ext cx="27783692" cy="923330"/>
          </a:xfrm>
          <a:prstGeom prst="rect">
            <a:avLst/>
          </a:prstGeom>
          <a:noFill/>
        </p:spPr>
        <p:txBody>
          <a:bodyPr wrap="square" lIns="0" tIns="0" rIns="0" bIns="0" rtlCol="0" anchor="t" anchorCtr="0">
            <a:spAutoFit/>
          </a:bodyPr>
          <a:lstStyle/>
          <a:p>
            <a:pPr algn="ctr"/>
            <a:r>
              <a:rPr lang="en-US" sz="6000" dirty="0">
                <a:latin typeface="Times New Roman" charset="0"/>
                <a:ea typeface="Times New Roman" charset="0"/>
                <a:cs typeface="Times New Roman" charset="0"/>
              </a:rPr>
              <a:t>Angela Nuccio, Angela D’Souza, Samantha Jamosmos, Cynthia </a:t>
            </a:r>
            <a:r>
              <a:rPr lang="en-US" sz="6000" dirty="0" smtClean="0">
                <a:latin typeface="Times New Roman" charset="0"/>
                <a:ea typeface="Times New Roman" charset="0"/>
                <a:cs typeface="Times New Roman" charset="0"/>
              </a:rPr>
              <a:t>Villalobos</a:t>
            </a:r>
            <a:endParaRPr lang="en-US" sz="6000" dirty="0">
              <a:solidFill>
                <a:srgbClr val="000000"/>
              </a:solidFill>
              <a:latin typeface="Times New Roman" charset="0"/>
              <a:ea typeface="Times New Roman" charset="0"/>
              <a:cs typeface="Times New Roman" charset="0"/>
            </a:endParaRPr>
          </a:p>
        </p:txBody>
      </p:sp>
      <p:sp>
        <p:nvSpPr>
          <p:cNvPr id="6" name="TextBox 5"/>
          <p:cNvSpPr txBox="1"/>
          <p:nvPr/>
        </p:nvSpPr>
        <p:spPr>
          <a:xfrm>
            <a:off x="1110333" y="25873242"/>
            <a:ext cx="16849345" cy="769441"/>
          </a:xfrm>
          <a:prstGeom prst="rect">
            <a:avLst/>
          </a:prstGeom>
          <a:solidFill>
            <a:schemeClr val="accent6">
              <a:lumMod val="75000"/>
            </a:schemeClr>
          </a:solidFill>
          <a:ln w="57150" cmpd="sng">
            <a:solidFill>
              <a:schemeClr val="tx1"/>
            </a:solidFill>
          </a:ln>
        </p:spPr>
        <p:txBody>
          <a:bodyPr wrap="square" rtlCol="0">
            <a:spAutoFit/>
          </a:bodyPr>
          <a:lstStyle/>
          <a:p>
            <a:pPr algn="ctr"/>
            <a:r>
              <a:rPr lang="en-CA" sz="4400" b="1" dirty="0">
                <a:latin typeface="Times New Roman" panose="02020603050405020304" pitchFamily="18" charset="0"/>
                <a:cs typeface="Times New Roman" panose="02020603050405020304" pitchFamily="18" charset="0"/>
              </a:rPr>
              <a:t>LIMITATIONS</a:t>
            </a:r>
          </a:p>
        </p:txBody>
      </p:sp>
      <p:sp>
        <p:nvSpPr>
          <p:cNvPr id="36" name="Rectangle 49"/>
          <p:cNvSpPr>
            <a:spLocks noChangeArrowheads="1"/>
          </p:cNvSpPr>
          <p:nvPr/>
        </p:nvSpPr>
        <p:spPr bwMode="auto">
          <a:xfrm>
            <a:off x="1110334" y="26669062"/>
            <a:ext cx="16878148" cy="1221813"/>
          </a:xfrm>
          <a:prstGeom prst="rect">
            <a:avLst/>
          </a:prstGeom>
          <a:solidFill>
            <a:schemeClr val="bg1"/>
          </a:solidFill>
          <a:ln w="12700" cmpd="sng">
            <a:solidFill>
              <a:schemeClr val="tx1"/>
            </a:solidFill>
            <a:miter lim="800000"/>
            <a:headEnd/>
            <a:tailEnd/>
          </a:ln>
        </p:spPr>
        <p:txBody>
          <a:bodyPr lIns="360000" tIns="128016" rIns="360000" bIns="360000" anchor="t">
            <a:prstTxWarp prst="textNoShape">
              <a:avLst/>
            </a:prstTxWarp>
          </a:bodyPr>
          <a:lstStyle/>
          <a:p>
            <a:r>
              <a:rPr lang="en-US" sz="3000" dirty="0" smtClean="0">
                <a:latin typeface="Times New Roman" charset="0"/>
                <a:ea typeface="Times New Roman" charset="0"/>
                <a:cs typeface="Times New Roman" charset="0"/>
              </a:rPr>
              <a:t>Subjects were young (age 18-22), healthy (recreationally active without injury) college students. It remains possible that KT could alter skeletal muscle recruitment characteristics in other populations.</a:t>
            </a:r>
          </a:p>
          <a:p>
            <a:r>
              <a:rPr lang="en-US" sz="3200" dirty="0" smtClean="0"/>
              <a:t/>
            </a:r>
            <a:br>
              <a:rPr lang="en-US" sz="3200" dirty="0" smtClean="0"/>
            </a:br>
            <a:endParaRPr lang="en-CA" sz="3200" dirty="0">
              <a:latin typeface="Times New Roman" panose="02020603050405020304" pitchFamily="18" charset="0"/>
              <a:cs typeface="Times New Roman" panose="02020603050405020304" pitchFamily="18" charset="0"/>
            </a:endParaRPr>
          </a:p>
        </p:txBody>
      </p:sp>
      <p:sp>
        <p:nvSpPr>
          <p:cNvPr id="31" name="TextBox 30"/>
          <p:cNvSpPr txBox="1"/>
          <p:nvPr/>
        </p:nvSpPr>
        <p:spPr>
          <a:xfrm>
            <a:off x="1110346" y="27890875"/>
            <a:ext cx="16878135" cy="769441"/>
          </a:xfrm>
          <a:prstGeom prst="rect">
            <a:avLst/>
          </a:prstGeom>
          <a:solidFill>
            <a:srgbClr val="E46C0A"/>
          </a:solidFill>
          <a:ln w="57150" cmpd="sng">
            <a:solidFill>
              <a:schemeClr val="tx1"/>
            </a:solidFill>
          </a:ln>
        </p:spPr>
        <p:txBody>
          <a:bodyPr wrap="square" rtlCol="0">
            <a:spAutoFit/>
          </a:bodyPr>
          <a:lstStyle/>
          <a:p>
            <a:pPr algn="ctr"/>
            <a:r>
              <a:rPr lang="en-US" sz="4400" b="1" dirty="0" smtClean="0">
                <a:latin typeface="Times New Roman" panose="02020603050405020304" pitchFamily="18" charset="0"/>
                <a:cs typeface="Times New Roman" panose="02020603050405020304" pitchFamily="18" charset="0"/>
              </a:rPr>
              <a:t>RESULTS </a:t>
            </a:r>
            <a:endParaRPr lang="en-US" sz="4400" b="1" dirty="0">
              <a:latin typeface="Times New Roman" panose="02020603050405020304" pitchFamily="18"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485872091"/>
              </p:ext>
            </p:extLst>
          </p:nvPr>
        </p:nvGraphicFramePr>
        <p:xfrm>
          <a:off x="18651135" y="7938709"/>
          <a:ext cx="23909448" cy="3981013"/>
        </p:xfrm>
        <a:graphic>
          <a:graphicData uri="http://schemas.openxmlformats.org/drawingml/2006/table">
            <a:tbl>
              <a:tblPr/>
              <a:tblGrid>
                <a:gridCol w="4039672"/>
                <a:gridCol w="3769072"/>
                <a:gridCol w="4919123"/>
                <a:gridCol w="5643944"/>
                <a:gridCol w="5537637"/>
              </a:tblGrid>
              <a:tr h="1099694">
                <a:tc rowSpan="2">
                  <a:txBody>
                    <a:bodyPr/>
                    <a:lstStyle/>
                    <a:p>
                      <a:pPr algn="ctr" rtl="0" fontAlgn="t">
                        <a:spcBef>
                          <a:spcPts val="0"/>
                        </a:spcBef>
                        <a:spcAft>
                          <a:spcPts val="0"/>
                        </a:spcAft>
                      </a:pPr>
                      <a:r>
                        <a:rPr lang="en-US" sz="3600" b="1" i="0" u="none" strike="noStrike" dirty="0">
                          <a:solidFill>
                            <a:srgbClr val="FFFFFF"/>
                          </a:solidFill>
                          <a:effectLst/>
                          <a:latin typeface="Times New Roman" charset="0"/>
                        </a:rPr>
                        <a:t>Gender</a:t>
                      </a:r>
                      <a:endParaRPr lang="en-US" sz="36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rowSpan="2">
                  <a:txBody>
                    <a:bodyPr/>
                    <a:lstStyle/>
                    <a:p>
                      <a:pPr algn="ctr" rtl="0" fontAlgn="t">
                        <a:spcBef>
                          <a:spcPts val="0"/>
                        </a:spcBef>
                        <a:spcAft>
                          <a:spcPts val="0"/>
                        </a:spcAft>
                      </a:pPr>
                      <a:r>
                        <a:rPr lang="en-US" sz="3600" b="1" i="0" u="none" strike="noStrike" dirty="0">
                          <a:solidFill>
                            <a:srgbClr val="FFFFFF"/>
                          </a:solidFill>
                          <a:effectLst/>
                          <a:latin typeface="Times New Roman" charset="0"/>
                        </a:rPr>
                        <a:t>N</a:t>
                      </a:r>
                      <a:endParaRPr lang="en-US" sz="36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algn="ctr" rtl="0" fontAlgn="t">
                        <a:spcBef>
                          <a:spcPts val="0"/>
                        </a:spcBef>
                        <a:spcAft>
                          <a:spcPts val="0"/>
                        </a:spcAft>
                      </a:pPr>
                      <a:r>
                        <a:rPr lang="en-US" sz="3600" b="1" i="0" u="none" strike="noStrike" dirty="0">
                          <a:solidFill>
                            <a:srgbClr val="FFFFFF"/>
                          </a:solidFill>
                          <a:effectLst/>
                          <a:latin typeface="Times New Roman" charset="0"/>
                        </a:rPr>
                        <a:t>Peak Torque without KT Tape </a:t>
                      </a:r>
                      <a:endParaRPr lang="en-US" sz="36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algn="ctr" rtl="0" fontAlgn="t">
                        <a:spcBef>
                          <a:spcPts val="0"/>
                        </a:spcBef>
                        <a:spcAft>
                          <a:spcPts val="0"/>
                        </a:spcAft>
                      </a:pPr>
                      <a:r>
                        <a:rPr lang="en-US" sz="3600" b="1" i="0" u="none" strike="noStrike" dirty="0">
                          <a:solidFill>
                            <a:srgbClr val="FFFFFF"/>
                          </a:solidFill>
                          <a:effectLst/>
                          <a:latin typeface="Times New Roman" charset="0"/>
                        </a:rPr>
                        <a:t>Peak Torque with Facilitation </a:t>
                      </a:r>
                      <a:endParaRPr lang="en-US" sz="36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algn="ctr" rtl="0" fontAlgn="t">
                        <a:spcBef>
                          <a:spcPts val="0"/>
                        </a:spcBef>
                        <a:spcAft>
                          <a:spcPts val="0"/>
                        </a:spcAft>
                      </a:pPr>
                      <a:r>
                        <a:rPr lang="en-US" sz="3600" b="1" i="0" u="none" strike="noStrike" dirty="0">
                          <a:solidFill>
                            <a:srgbClr val="FFFFFF"/>
                          </a:solidFill>
                          <a:effectLst/>
                          <a:latin typeface="Times New Roman" charset="0"/>
                        </a:rPr>
                        <a:t>Peak Torque with Inhibition</a:t>
                      </a:r>
                      <a:endParaRPr lang="en-US" sz="36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r>
              <a:tr h="900740">
                <a:tc vMerge="1">
                  <a:txBody>
                    <a:bodyPr/>
                    <a:lstStyle/>
                    <a:p>
                      <a:endParaRPr lang="en-US"/>
                    </a:p>
                  </a:txBody>
                  <a:tcPr/>
                </a:tc>
                <a:tc vMerge="1">
                  <a:txBody>
                    <a:bodyPr/>
                    <a:lstStyle/>
                    <a:p>
                      <a:endParaRPr lang="en-US"/>
                    </a:p>
                  </a:txBody>
                  <a:tcPr/>
                </a:tc>
                <a:tc>
                  <a:txBody>
                    <a:bodyPr/>
                    <a:lstStyle/>
                    <a:p>
                      <a:pPr algn="ctr" rtl="0" fontAlgn="t">
                        <a:spcBef>
                          <a:spcPts val="0"/>
                        </a:spcBef>
                        <a:spcAft>
                          <a:spcPts val="0"/>
                        </a:spcAft>
                      </a:pPr>
                      <a:r>
                        <a:rPr lang="en-US" sz="3400" b="0" i="0" u="none" strike="noStrike" dirty="0">
                          <a:solidFill>
                            <a:srgbClr val="000000"/>
                          </a:solidFill>
                          <a:effectLst/>
                          <a:latin typeface="Times New Roman" charset="0"/>
                        </a:rPr>
                        <a:t>Mean ± SD</a:t>
                      </a:r>
                      <a:endParaRPr lang="en-US" sz="3400" dirty="0">
                        <a:effectLst/>
                      </a:endParaRPr>
                    </a:p>
                  </a:txBody>
                  <a:tcPr marL="88900" marR="88900" marT="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6D9F1"/>
                    </a:solidFill>
                  </a:tcPr>
                </a:tc>
                <a:tc>
                  <a:txBody>
                    <a:bodyPr/>
                    <a:lstStyle/>
                    <a:p>
                      <a:pPr algn="ctr" rtl="0" fontAlgn="t">
                        <a:spcBef>
                          <a:spcPts val="0"/>
                        </a:spcBef>
                        <a:spcAft>
                          <a:spcPts val="0"/>
                        </a:spcAft>
                      </a:pPr>
                      <a:r>
                        <a:rPr lang="en-US" sz="3400" b="0" i="0" u="none" strike="noStrike" dirty="0">
                          <a:solidFill>
                            <a:srgbClr val="000000"/>
                          </a:solidFill>
                          <a:effectLst/>
                          <a:latin typeface="Times New Roman" charset="0"/>
                        </a:rPr>
                        <a:t>Mean ± SD</a:t>
                      </a:r>
                      <a:endParaRPr lang="en-US" sz="3400" dirty="0">
                        <a:effectLst/>
                      </a:endParaRPr>
                    </a:p>
                  </a:txBody>
                  <a:tcPr marL="88900" marR="88900" marT="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6D9F1"/>
                    </a:solidFill>
                  </a:tcPr>
                </a:tc>
                <a:tc>
                  <a:txBody>
                    <a:bodyPr/>
                    <a:lstStyle/>
                    <a:p>
                      <a:pPr algn="ctr" rtl="0" fontAlgn="t">
                        <a:spcBef>
                          <a:spcPts val="0"/>
                        </a:spcBef>
                        <a:spcAft>
                          <a:spcPts val="0"/>
                        </a:spcAft>
                      </a:pPr>
                      <a:r>
                        <a:rPr lang="en-US" sz="3400" b="0" i="0" u="none" strike="noStrike" dirty="0">
                          <a:solidFill>
                            <a:srgbClr val="000000"/>
                          </a:solidFill>
                          <a:effectLst/>
                          <a:latin typeface="Times New Roman" charset="0"/>
                        </a:rPr>
                        <a:t>Mean ± SD</a:t>
                      </a:r>
                      <a:endParaRPr lang="en-US" sz="3400" dirty="0">
                        <a:effectLst/>
                      </a:endParaRPr>
                    </a:p>
                  </a:txBody>
                  <a:tcPr marL="88900" marR="88900" marT="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6D9F1"/>
                    </a:solidFill>
                  </a:tcPr>
                </a:tc>
              </a:tr>
              <a:tr h="846696">
                <a:tc>
                  <a:txBody>
                    <a:bodyPr/>
                    <a:lstStyle/>
                    <a:p>
                      <a:pPr algn="ctr" rtl="0" fontAlgn="t">
                        <a:spcBef>
                          <a:spcPts val="0"/>
                        </a:spcBef>
                        <a:spcAft>
                          <a:spcPts val="0"/>
                        </a:spcAft>
                      </a:pPr>
                      <a:r>
                        <a:rPr lang="en-US" sz="3200" b="1" i="0" u="none" strike="noStrike" dirty="0">
                          <a:solidFill>
                            <a:srgbClr val="000000"/>
                          </a:solidFill>
                          <a:effectLst/>
                          <a:latin typeface="Times New Roman" charset="0"/>
                        </a:rPr>
                        <a:t>Male</a:t>
                      </a:r>
                      <a:endParaRPr lang="en-US"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en-US" sz="3200" b="0" i="0" u="none" strike="noStrike" dirty="0">
                          <a:solidFill>
                            <a:srgbClr val="000000"/>
                          </a:solidFill>
                          <a:effectLst/>
                          <a:latin typeface="Times New Roman" charset="0"/>
                        </a:rPr>
                        <a:t>8</a:t>
                      </a:r>
                      <a:endParaRPr lang="en-US"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hr-HR" sz="3200" b="0" i="0" u="none" strike="noStrike" dirty="0">
                          <a:solidFill>
                            <a:srgbClr val="000000"/>
                          </a:solidFill>
                          <a:effectLst/>
                          <a:latin typeface="Times New Roman" charset="0"/>
                        </a:rPr>
                        <a:t>114.96 ± 39.38</a:t>
                      </a:r>
                      <a:endParaRPr lang="hr-HR"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hr-HR" sz="3200" b="0" i="0" u="none" strike="noStrike" dirty="0">
                          <a:solidFill>
                            <a:srgbClr val="000000"/>
                          </a:solidFill>
                          <a:effectLst/>
                          <a:latin typeface="Times New Roman" charset="0"/>
                        </a:rPr>
                        <a:t>119.83 ± 38.50</a:t>
                      </a:r>
                      <a:endParaRPr lang="hr-HR"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nb-NO" sz="3200" b="0" i="0" u="none" strike="noStrike" dirty="0">
                          <a:solidFill>
                            <a:srgbClr val="000000"/>
                          </a:solidFill>
                          <a:effectLst/>
                          <a:latin typeface="Times New Roman" charset="0"/>
                        </a:rPr>
                        <a:t>117.29 ± 37.96</a:t>
                      </a:r>
                      <a:endParaRPr lang="nb-NO"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r h="1044857">
                <a:tc>
                  <a:txBody>
                    <a:bodyPr/>
                    <a:lstStyle/>
                    <a:p>
                      <a:pPr algn="ctr" rtl="0" fontAlgn="t">
                        <a:spcBef>
                          <a:spcPts val="0"/>
                        </a:spcBef>
                        <a:spcAft>
                          <a:spcPts val="0"/>
                        </a:spcAft>
                      </a:pPr>
                      <a:r>
                        <a:rPr lang="en-US" sz="3200" b="1" i="0" u="none" strike="noStrike" dirty="0">
                          <a:solidFill>
                            <a:srgbClr val="000000"/>
                          </a:solidFill>
                          <a:effectLst/>
                          <a:latin typeface="Times New Roman" charset="0"/>
                        </a:rPr>
                        <a:t>Female</a:t>
                      </a:r>
                      <a:endParaRPr lang="en-US"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cs-CZ" sz="3200" b="0" i="0" u="none" strike="noStrike" dirty="0">
                          <a:solidFill>
                            <a:srgbClr val="000000"/>
                          </a:solidFill>
                          <a:effectLst/>
                          <a:latin typeface="Times New Roman" charset="0"/>
                        </a:rPr>
                        <a:t>11</a:t>
                      </a:r>
                      <a:endParaRPr lang="cs-CZ"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hr-HR" sz="3200" b="0" i="0" u="none" strike="noStrike" dirty="0">
                          <a:solidFill>
                            <a:srgbClr val="000000"/>
                          </a:solidFill>
                          <a:effectLst/>
                          <a:latin typeface="Times New Roman" charset="0"/>
                        </a:rPr>
                        <a:t>78.91 ± 24.46</a:t>
                      </a:r>
                      <a:endParaRPr lang="hr-HR"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hr-HR" sz="3200" b="0" i="0" u="none" strike="noStrike" dirty="0">
                          <a:solidFill>
                            <a:srgbClr val="000000"/>
                          </a:solidFill>
                          <a:effectLst/>
                          <a:latin typeface="Times New Roman" charset="0"/>
                        </a:rPr>
                        <a:t>76.67 ± 23.03</a:t>
                      </a:r>
                      <a:endParaRPr lang="hr-HR"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algn="ctr" rtl="0" fontAlgn="t">
                        <a:spcBef>
                          <a:spcPts val="0"/>
                        </a:spcBef>
                        <a:spcAft>
                          <a:spcPts val="0"/>
                        </a:spcAft>
                      </a:pPr>
                      <a:r>
                        <a:rPr lang="hr-HR" sz="3200" b="0" i="0" u="none" strike="noStrike" dirty="0">
                          <a:solidFill>
                            <a:srgbClr val="000000"/>
                          </a:solidFill>
                          <a:effectLst/>
                          <a:latin typeface="Times New Roman" charset="0"/>
                        </a:rPr>
                        <a:t>78.12 ± 22.12</a:t>
                      </a:r>
                      <a:endParaRPr lang="hr-HR" sz="3200" dirty="0">
                        <a:effectLst/>
                      </a:endParaRPr>
                    </a:p>
                  </a:txBody>
                  <a:tcPr marL="88900" marR="889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bl>
          </a:graphicData>
        </a:graphic>
      </p:graphicFrame>
      <p:sp>
        <p:nvSpPr>
          <p:cNvPr id="14" name="Rectangle 1"/>
          <p:cNvSpPr>
            <a:spLocks noChangeArrowheads="1"/>
          </p:cNvSpPr>
          <p:nvPr/>
        </p:nvSpPr>
        <p:spPr bwMode="auto">
          <a:xfrm>
            <a:off x="18664809" y="7985789"/>
            <a:ext cx="3339978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568892050"/>
              </p:ext>
            </p:extLst>
          </p:nvPr>
        </p:nvGraphicFramePr>
        <p:xfrm>
          <a:off x="18651133" y="13191418"/>
          <a:ext cx="23909449" cy="7676128"/>
        </p:xfrm>
        <a:graphic>
          <a:graphicData uri="http://schemas.openxmlformats.org/drawingml/2006/table">
            <a:tbl>
              <a:tblPr/>
              <a:tblGrid>
                <a:gridCol w="3170474"/>
                <a:gridCol w="3112301"/>
                <a:gridCol w="4634516"/>
                <a:gridCol w="3112301"/>
                <a:gridCol w="3567996"/>
                <a:gridCol w="3131692"/>
                <a:gridCol w="3180169"/>
              </a:tblGrid>
              <a:tr h="1202663">
                <a:tc rowSpan="2">
                  <a:txBody>
                    <a:bodyPr/>
                    <a:lstStyle/>
                    <a:p>
                      <a:pPr marR="76200" algn="ctr" rtl="0" fontAlgn="t">
                        <a:spcBef>
                          <a:spcPts val="0"/>
                        </a:spcBef>
                        <a:spcAft>
                          <a:spcPts val="0"/>
                        </a:spcAft>
                      </a:pPr>
                      <a:r>
                        <a:rPr lang="en-US" sz="3600" b="1" i="0" u="none" strike="noStrike" dirty="0">
                          <a:solidFill>
                            <a:srgbClr val="FFFFFF"/>
                          </a:solidFill>
                          <a:effectLst/>
                          <a:latin typeface="Times New Roman" charset="0"/>
                        </a:rPr>
                        <a:t>KT Status</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rowSpan="2">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KT Status</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rowSpan="2">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Mean Difference</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rowSpan="2">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Std. Error</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rowSpan="2">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Significance</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gridSpan="2">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95% Confidence Interval for Difference</a:t>
                      </a:r>
                      <a:endParaRPr lang="en-US" sz="36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hMerge="1">
                  <a:txBody>
                    <a:bodyPr/>
                    <a:lstStyle/>
                    <a:p>
                      <a:endParaRPr lang="en-US"/>
                    </a:p>
                  </a:txBody>
                  <a:tcPr/>
                </a:tc>
              </a:tr>
              <a:tr h="120266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76200" marR="76200" algn="ctr" rtl="0" fontAlgn="t">
                        <a:spcBef>
                          <a:spcPts val="0"/>
                        </a:spcBef>
                        <a:spcAft>
                          <a:spcPts val="0"/>
                        </a:spcAft>
                      </a:pPr>
                      <a:r>
                        <a:rPr lang="en-US" sz="3400" b="0" i="0" u="none" strike="noStrike" dirty="0">
                          <a:solidFill>
                            <a:srgbClr val="000000"/>
                          </a:solidFill>
                          <a:effectLst/>
                          <a:latin typeface="Times New Roman" charset="0"/>
                        </a:rPr>
                        <a:t>Lower bound</a:t>
                      </a:r>
                      <a:endParaRPr lang="en-US" sz="34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6D9F1"/>
                    </a:solidFill>
                  </a:tcPr>
                </a:tc>
                <a:tc>
                  <a:txBody>
                    <a:bodyPr/>
                    <a:lstStyle/>
                    <a:p>
                      <a:pPr marL="76200" marR="76200" algn="ctr" rtl="0" fontAlgn="t">
                        <a:spcBef>
                          <a:spcPts val="0"/>
                        </a:spcBef>
                        <a:spcAft>
                          <a:spcPts val="0"/>
                        </a:spcAft>
                      </a:pPr>
                      <a:r>
                        <a:rPr lang="en-US" sz="3400" b="0" i="0" u="none" strike="noStrike" dirty="0">
                          <a:solidFill>
                            <a:srgbClr val="000000"/>
                          </a:solidFill>
                          <a:effectLst/>
                          <a:latin typeface="Times New Roman" charset="0"/>
                        </a:rPr>
                        <a:t>Upper bound</a:t>
                      </a:r>
                      <a:endParaRPr lang="en-US" sz="34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6D9F1"/>
                    </a:solidFill>
                  </a:tcPr>
                </a:tc>
              </a:tr>
              <a:tr h="878467">
                <a:tc rowSpan="2">
                  <a:txBody>
                    <a:bodyPr/>
                    <a:lstStyle/>
                    <a:p>
                      <a:pPr marL="76200" marR="76200" algn="ctr" rtl="0" fontAlgn="t">
                        <a:spcBef>
                          <a:spcPts val="0"/>
                        </a:spcBef>
                        <a:spcAft>
                          <a:spcPts val="0"/>
                        </a:spcAft>
                      </a:pPr>
                      <a:r>
                        <a:rPr lang="en-US" sz="3200" b="1" i="0" u="none" strike="noStrike" dirty="0">
                          <a:solidFill>
                            <a:srgbClr val="000000"/>
                          </a:solidFill>
                          <a:effectLst/>
                          <a:latin typeface="Times New Roman" charset="0"/>
                        </a:rPr>
                        <a:t>1</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is-IS" sz="3200" b="0" i="0" u="none" strike="noStrike">
                          <a:solidFill>
                            <a:srgbClr val="000000"/>
                          </a:solidFill>
                          <a:effectLst/>
                          <a:latin typeface="Times New Roman" charset="0"/>
                        </a:rPr>
                        <a:t>2</a:t>
                      </a:r>
                      <a:endParaRPr lang="is-IS" sz="320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-1.316</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2.097</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-6.844</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4.252</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r h="878467">
                <a:tc vMerge="1">
                  <a:txBody>
                    <a:bodyPr/>
                    <a:lstStyle/>
                    <a:p>
                      <a:endParaRPr lang="en-US"/>
                    </a:p>
                  </a:txBody>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3</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uk-UA" sz="3200" b="0" i="0" u="none" strike="noStrike" dirty="0">
                          <a:solidFill>
                            <a:srgbClr val="000000"/>
                          </a:solidFill>
                          <a:effectLst/>
                          <a:latin typeface="Times New Roman" charset="0"/>
                        </a:rPr>
                        <a:t>-0.773</a:t>
                      </a:r>
                      <a:endParaRPr lang="uk-UA"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1.741</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-5.394</a:t>
                      </a:r>
                      <a:endParaRPr lang="nb-NO"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3.849</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r h="878467">
                <a:tc rowSpan="2">
                  <a:txBody>
                    <a:bodyPr/>
                    <a:lstStyle/>
                    <a:p>
                      <a:pPr marL="76200" marR="76200" algn="ctr" rtl="0" fontAlgn="t">
                        <a:spcBef>
                          <a:spcPts val="0"/>
                        </a:spcBef>
                        <a:spcAft>
                          <a:spcPts val="0"/>
                        </a:spcAft>
                      </a:pPr>
                      <a:r>
                        <a:rPr lang="is-IS" sz="3200" b="1" i="0" u="none" strike="noStrike">
                          <a:solidFill>
                            <a:srgbClr val="000000"/>
                          </a:solidFill>
                          <a:effectLst/>
                          <a:latin typeface="Times New Roman" charset="0"/>
                        </a:rPr>
                        <a:t>2</a:t>
                      </a:r>
                      <a:endParaRPr lang="is-IS" sz="320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1</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1.316</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2.097</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-4.252</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6.884</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r h="878467">
                <a:tc vMerge="1">
                  <a:txBody>
                    <a:bodyPr/>
                    <a:lstStyle/>
                    <a:p>
                      <a:endParaRPr lang="en-US"/>
                    </a:p>
                  </a:txBody>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3</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0.544</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1.259</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-2.800</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fi-FI" sz="3200" b="0" i="0" u="none" strike="noStrike" dirty="0">
                          <a:solidFill>
                            <a:srgbClr val="000000"/>
                          </a:solidFill>
                          <a:effectLst/>
                          <a:latin typeface="Times New Roman" charset="0"/>
                        </a:rPr>
                        <a:t>3.887</a:t>
                      </a:r>
                      <a:endParaRPr lang="fi-FI"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r h="878467">
                <a:tc rowSpan="2">
                  <a:txBody>
                    <a:bodyPr/>
                    <a:lstStyle/>
                    <a:p>
                      <a:pPr marL="76200" marR="76200" algn="ctr" rtl="0" fontAlgn="t">
                        <a:spcBef>
                          <a:spcPts val="0"/>
                        </a:spcBef>
                        <a:spcAft>
                          <a:spcPts val="0"/>
                        </a:spcAft>
                      </a:pPr>
                      <a:r>
                        <a:rPr lang="en-US" sz="3200" b="1" i="0" u="none" strike="noStrike" dirty="0">
                          <a:solidFill>
                            <a:srgbClr val="000000"/>
                          </a:solidFill>
                          <a:effectLst/>
                          <a:latin typeface="Times New Roman" charset="0"/>
                        </a:rPr>
                        <a:t>3</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1</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0.773</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1.741</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-3.849</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5.394</a:t>
                      </a:r>
                      <a:endParaRPr lang="nb-NO"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r h="878467">
                <a:tc vMerge="1">
                  <a:txBody>
                    <a:bodyPr/>
                    <a:lstStyle/>
                    <a:p>
                      <a:endParaRPr lang="en-US"/>
                    </a:p>
                  </a:txBody>
                  <a:tcPr/>
                </a:tc>
                <a:tc>
                  <a:txBody>
                    <a:bodyPr/>
                    <a:lstStyle/>
                    <a:p>
                      <a:pPr marL="76200" marR="76200" algn="ctr" rtl="0" fontAlgn="t">
                        <a:spcBef>
                          <a:spcPts val="0"/>
                        </a:spcBef>
                        <a:spcAft>
                          <a:spcPts val="0"/>
                        </a:spcAft>
                      </a:pPr>
                      <a:r>
                        <a:rPr lang="is-IS" sz="3200" b="0" i="0" u="none" strike="noStrike" dirty="0">
                          <a:solidFill>
                            <a:srgbClr val="000000"/>
                          </a:solidFill>
                          <a:effectLst/>
                          <a:latin typeface="Times New Roman" charset="0"/>
                        </a:rPr>
                        <a:t>2</a:t>
                      </a:r>
                      <a:endParaRPr lang="is-I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uk-UA" sz="3200" b="0" i="0" u="none" strike="noStrike" dirty="0">
                          <a:solidFill>
                            <a:srgbClr val="000000"/>
                          </a:solidFill>
                          <a:effectLst/>
                          <a:latin typeface="Times New Roman" charset="0"/>
                        </a:rPr>
                        <a:t>-0.544</a:t>
                      </a:r>
                      <a:endParaRPr lang="uk-UA"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1.259</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1.000</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fi-FI" sz="3200" b="0" i="0" u="none" strike="noStrike" dirty="0">
                          <a:solidFill>
                            <a:srgbClr val="000000"/>
                          </a:solidFill>
                          <a:effectLst/>
                          <a:latin typeface="Times New Roman" charset="0"/>
                        </a:rPr>
                        <a:t>-3.887</a:t>
                      </a:r>
                      <a:endParaRPr lang="fi-FI"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2.800</a:t>
                      </a:r>
                      <a:endParaRPr lang="hr-HR" sz="3200" dirty="0">
                        <a:effectLst/>
                      </a:endParaRPr>
                    </a:p>
                  </a:txBody>
                  <a:tcPr marL="12700" marR="12700" marT="12700" marB="127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CEE2EA"/>
                    </a:solidFill>
                  </a:tcPr>
                </a:tc>
              </a:tr>
            </a:tbl>
          </a:graphicData>
        </a:graphic>
      </p:graphicFrame>
      <p:sp>
        <p:nvSpPr>
          <p:cNvPr id="16" name="Rectangle 2"/>
          <p:cNvSpPr>
            <a:spLocks noChangeArrowheads="1"/>
          </p:cNvSpPr>
          <p:nvPr/>
        </p:nvSpPr>
        <p:spPr bwMode="auto">
          <a:xfrm>
            <a:off x="23634202" y="13882688"/>
            <a:ext cx="3350813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val="1694699303"/>
              </p:ext>
            </p:extLst>
          </p:nvPr>
        </p:nvGraphicFramePr>
        <p:xfrm>
          <a:off x="18651138" y="22980654"/>
          <a:ext cx="23909445" cy="6482080"/>
        </p:xfrm>
        <a:graphic>
          <a:graphicData uri="http://schemas.openxmlformats.org/drawingml/2006/table">
            <a:tbl>
              <a:tblPr/>
              <a:tblGrid>
                <a:gridCol w="3891126"/>
                <a:gridCol w="3347513"/>
                <a:gridCol w="3748071"/>
                <a:gridCol w="2584547"/>
                <a:gridCol w="2584547"/>
                <a:gridCol w="2584547"/>
                <a:gridCol w="2584547"/>
                <a:gridCol w="2584547"/>
              </a:tblGrid>
              <a:tr h="1493715">
                <a:tc>
                  <a:txBody>
                    <a:bodyPr/>
                    <a:lstStyle/>
                    <a:p>
                      <a:pPr fontAlgn="t"/>
                      <a:r>
                        <a:rPr lang="sk-SK" dirty="0">
                          <a:effectLst/>
                        </a:rPr>
                        <a:t> </a:t>
                      </a:r>
                    </a:p>
                  </a:txBody>
                  <a:tcPr marL="127000" marR="127000" marT="127000" marB="127000">
                    <a:lnL>
                      <a:noFill/>
                    </a:lnL>
                    <a:lnR w="16929" cap="flat" cmpd="sng" algn="ctr">
                      <a:solidFill>
                        <a:srgbClr val="000000"/>
                      </a:solidFill>
                      <a:prstDash val="solid"/>
                      <a:round/>
                      <a:headEnd type="none" w="med" len="med"/>
                      <a:tailEnd type="none" w="med" len="med"/>
                    </a:lnR>
                    <a:lnT>
                      <a:noFill/>
                    </a:lnT>
                    <a:lnB w="16929"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3600" b="1" i="0" u="none" strike="noStrike" dirty="0">
                          <a:solidFill>
                            <a:srgbClr val="FFFFFF"/>
                          </a:solidFill>
                          <a:effectLst/>
                          <a:latin typeface="Times New Roman" charset="0"/>
                        </a:rPr>
                        <a:t>Test</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base">
                        <a:spcBef>
                          <a:spcPts val="0"/>
                        </a:spcBef>
                        <a:spcAft>
                          <a:spcPts val="0"/>
                        </a:spcAft>
                      </a:pPr>
                      <a:r>
                        <a:rPr lang="en-US" sz="3600" b="1" i="0" u="none" strike="noStrike" dirty="0">
                          <a:solidFill>
                            <a:srgbClr val="FFFFFF"/>
                          </a:solidFill>
                          <a:effectLst/>
                          <a:latin typeface="Times New Roman" charset="0"/>
                        </a:rPr>
                        <a:t>Type III Sum of </a:t>
                      </a:r>
                      <a:endParaRPr lang="en-US" sz="3600" b="1" i="0" u="none" strike="noStrike" dirty="0">
                        <a:solidFill>
                          <a:srgbClr val="000000"/>
                        </a:solidFill>
                        <a:effectLst/>
                        <a:latin typeface="Times New Roman" charset="0"/>
                      </a:endParaRPr>
                    </a:p>
                    <a:p>
                      <a:pPr marL="76200" marR="76200" algn="ctr" rtl="0" fontAlgn="t">
                        <a:spcBef>
                          <a:spcPts val="0"/>
                        </a:spcBef>
                        <a:spcAft>
                          <a:spcPts val="0"/>
                        </a:spcAft>
                      </a:pPr>
                      <a:r>
                        <a:rPr lang="en-US" sz="3600" b="1" i="0" u="none" strike="noStrike" dirty="0">
                          <a:solidFill>
                            <a:srgbClr val="FFFFFF"/>
                          </a:solidFill>
                          <a:effectLst/>
                          <a:latin typeface="Times New Roman" charset="0"/>
                        </a:rPr>
                        <a:t>Squares </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t">
                        <a:spcBef>
                          <a:spcPts val="0"/>
                        </a:spcBef>
                        <a:spcAft>
                          <a:spcPts val="0"/>
                        </a:spcAft>
                      </a:pPr>
                      <a:r>
                        <a:rPr lang="en-US" sz="3600" b="1" i="0" u="none" strike="noStrike" dirty="0">
                          <a:solidFill>
                            <a:srgbClr val="F3F3F3"/>
                          </a:solidFill>
                          <a:effectLst/>
                          <a:latin typeface="Times New Roman" charset="0"/>
                        </a:rPr>
                        <a:t>Degrees of Freedom</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t">
                        <a:spcBef>
                          <a:spcPts val="0"/>
                        </a:spcBef>
                        <a:spcAft>
                          <a:spcPts val="0"/>
                        </a:spcAft>
                      </a:pPr>
                      <a:r>
                        <a:rPr lang="en-US" sz="3600" b="1" i="0" u="none" strike="noStrike" dirty="0">
                          <a:solidFill>
                            <a:srgbClr val="F3F3F3"/>
                          </a:solidFill>
                          <a:effectLst/>
                          <a:latin typeface="Times New Roman" charset="0"/>
                        </a:rPr>
                        <a:t>Mean Square</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F</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t">
                        <a:spcBef>
                          <a:spcPts val="0"/>
                        </a:spcBef>
                        <a:spcAft>
                          <a:spcPts val="0"/>
                        </a:spcAft>
                      </a:pPr>
                      <a:r>
                        <a:rPr lang="en-US" sz="3600" b="1" i="0" u="none" strike="noStrike" dirty="0">
                          <a:solidFill>
                            <a:srgbClr val="FFFFFF"/>
                          </a:solidFill>
                          <a:effectLst/>
                          <a:latin typeface="Times New Roman" charset="0"/>
                        </a:rPr>
                        <a:t>Sig</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c>
                  <a:txBody>
                    <a:bodyPr/>
                    <a:lstStyle/>
                    <a:p>
                      <a:pPr marL="76200" marR="76200" algn="ctr" rtl="0" fontAlgn="t">
                        <a:spcBef>
                          <a:spcPts val="0"/>
                        </a:spcBef>
                        <a:spcAft>
                          <a:spcPts val="0"/>
                        </a:spcAft>
                      </a:pPr>
                      <a:r>
                        <a:rPr lang="en-US" sz="3600" b="1" i="0" u="none" strike="noStrike" dirty="0">
                          <a:solidFill>
                            <a:srgbClr val="F3F3F3"/>
                          </a:solidFill>
                          <a:effectLst/>
                          <a:latin typeface="Times New Roman" charset="0"/>
                        </a:rPr>
                        <a:t>Partial Eta </a:t>
                      </a:r>
                      <a:endParaRPr lang="en-US" sz="3600" dirty="0">
                        <a:effectLst/>
                      </a:endParaRPr>
                    </a:p>
                    <a:p>
                      <a:pPr marL="76200" marR="76200" algn="ctr" rtl="0" fontAlgn="t">
                        <a:spcBef>
                          <a:spcPts val="0"/>
                        </a:spcBef>
                        <a:spcAft>
                          <a:spcPts val="0"/>
                        </a:spcAft>
                      </a:pPr>
                      <a:r>
                        <a:rPr lang="en-US" sz="3600" b="1" i="0" u="none" strike="noStrike" dirty="0">
                          <a:solidFill>
                            <a:srgbClr val="F3F3F3"/>
                          </a:solidFill>
                          <a:effectLst/>
                          <a:latin typeface="Times New Roman" charset="0"/>
                        </a:rPr>
                        <a:t>Squared</a:t>
                      </a:r>
                      <a:endParaRPr lang="en-US" sz="36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F7A740"/>
                    </a:solidFill>
                  </a:tcPr>
                </a:tc>
              </a:tr>
              <a:tr h="1173633">
                <a:tc rowSpan="2">
                  <a:txBody>
                    <a:bodyPr/>
                    <a:lstStyle/>
                    <a:p>
                      <a:pPr marL="76200" marR="76200" algn="ctr" rtl="0" fontAlgn="t">
                        <a:spcBef>
                          <a:spcPts val="0"/>
                        </a:spcBef>
                        <a:spcAft>
                          <a:spcPts val="0"/>
                        </a:spcAft>
                      </a:pPr>
                      <a:r>
                        <a:rPr lang="en-US" sz="3400" b="1" i="0" u="none" strike="noStrike" dirty="0">
                          <a:solidFill>
                            <a:srgbClr val="000000"/>
                          </a:solidFill>
                          <a:effectLst/>
                          <a:latin typeface="Times New Roman" charset="0"/>
                        </a:rPr>
                        <a:t>KT Application </a:t>
                      </a:r>
                      <a:endParaRPr lang="en-US" sz="34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Sphericity Assumed</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tr-TR" sz="3200" b="0" i="0" u="none" strike="noStrike" dirty="0">
                          <a:solidFill>
                            <a:srgbClr val="000000"/>
                          </a:solidFill>
                          <a:effectLst/>
                          <a:latin typeface="Times New Roman" charset="0"/>
                        </a:rPr>
                        <a:t>16.212</a:t>
                      </a:r>
                      <a:endParaRPr lang="tr-T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is-IS" sz="3200" b="0" i="0" u="none" strike="noStrike">
                          <a:solidFill>
                            <a:srgbClr val="000000"/>
                          </a:solidFill>
                          <a:effectLst/>
                          <a:latin typeface="Times New Roman" charset="0"/>
                        </a:rPr>
                        <a:t>2</a:t>
                      </a:r>
                      <a:endParaRPr lang="is-IS" sz="320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8.106</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0.291</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0.749</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0.017</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r h="1173633">
                <a:tc vMerge="1">
                  <a:txBody>
                    <a:bodyPr/>
                    <a:lstStyle/>
                    <a:p>
                      <a:endParaRPr lang="en-US"/>
                    </a:p>
                  </a:txBody>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Greenhouse-Geisser</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tr-TR" sz="3200" b="0" i="0" u="none" strike="noStrike" dirty="0">
                          <a:solidFill>
                            <a:srgbClr val="000000"/>
                          </a:solidFill>
                          <a:effectLst/>
                          <a:latin typeface="Times New Roman" charset="0"/>
                        </a:rPr>
                        <a:t>16.212</a:t>
                      </a:r>
                      <a:endParaRPr lang="tr-T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1.548</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10.474</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0.291</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0.693</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0.017</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r h="1173633">
                <a:tc rowSpan="2">
                  <a:txBody>
                    <a:bodyPr/>
                    <a:lstStyle/>
                    <a:p>
                      <a:pPr marL="76200" marR="76200" algn="ctr" rtl="0" fontAlgn="t">
                        <a:spcBef>
                          <a:spcPts val="0"/>
                        </a:spcBef>
                        <a:spcAft>
                          <a:spcPts val="0"/>
                        </a:spcAft>
                      </a:pPr>
                      <a:r>
                        <a:rPr lang="en-US" sz="3400" b="1" i="0" u="none" strike="noStrike" dirty="0">
                          <a:solidFill>
                            <a:srgbClr val="000000"/>
                          </a:solidFill>
                          <a:effectLst/>
                          <a:latin typeface="Times New Roman" charset="0"/>
                        </a:rPr>
                        <a:t>KT by Gender </a:t>
                      </a:r>
                      <a:endParaRPr lang="en-US" sz="34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en-US" sz="3200" b="0" i="0" u="none" strike="noStrike" dirty="0">
                          <a:solidFill>
                            <a:srgbClr val="000000"/>
                          </a:solidFill>
                          <a:effectLst/>
                          <a:latin typeface="Times New Roman" charset="0"/>
                        </a:rPr>
                        <a:t>Sphericity Assumed</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is-IS" sz="3200" b="0" i="0" u="none" strike="noStrike">
                          <a:solidFill>
                            <a:srgbClr val="000000"/>
                          </a:solidFill>
                          <a:effectLst/>
                          <a:latin typeface="Times New Roman" charset="0"/>
                        </a:rPr>
                        <a:t>117.904</a:t>
                      </a:r>
                      <a:endParaRPr lang="is-IS" sz="320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is-IS" sz="3200" b="0" i="0" u="none" strike="noStrike">
                          <a:solidFill>
                            <a:srgbClr val="000000"/>
                          </a:solidFill>
                          <a:effectLst/>
                          <a:latin typeface="Times New Roman" charset="0"/>
                        </a:rPr>
                        <a:t>2</a:t>
                      </a:r>
                      <a:endParaRPr lang="is-IS" sz="320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58.952</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2.118</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0.136</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cs-CZ" sz="3200" b="0" i="0" u="none" strike="noStrike" dirty="0">
                          <a:solidFill>
                            <a:srgbClr val="000000"/>
                          </a:solidFill>
                          <a:effectLst/>
                          <a:latin typeface="Times New Roman" charset="0"/>
                        </a:rPr>
                        <a:t>.111</a:t>
                      </a:r>
                      <a:endParaRPr lang="cs-CZ"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r h="1173633">
                <a:tc vMerge="1">
                  <a:txBody>
                    <a:bodyPr/>
                    <a:lstStyle/>
                    <a:p>
                      <a:endParaRPr lang="en-US"/>
                    </a:p>
                  </a:txBody>
                  <a:tcPr/>
                </a:tc>
                <a:tc>
                  <a:txBody>
                    <a:bodyPr/>
                    <a:lstStyle/>
                    <a:p>
                      <a:pPr marL="76200" marR="76200" algn="ctr" rtl="0" fontAlgn="t">
                        <a:spcBef>
                          <a:spcPts val="0"/>
                        </a:spcBef>
                        <a:spcAft>
                          <a:spcPts val="0"/>
                        </a:spcAft>
                      </a:pPr>
                      <a:r>
                        <a:rPr lang="en-US" sz="3200" b="0" i="0" u="none" strike="noStrike" dirty="0" smtClean="0">
                          <a:solidFill>
                            <a:srgbClr val="000000"/>
                          </a:solidFill>
                          <a:effectLst/>
                          <a:latin typeface="Times New Roman" charset="0"/>
                        </a:rPr>
                        <a:t>Greenhouse-Geisser</a:t>
                      </a:r>
                      <a:endParaRPr lang="en-U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is-IS" sz="3200" b="0" i="0" u="none" strike="noStrike" dirty="0">
                          <a:solidFill>
                            <a:srgbClr val="000000"/>
                          </a:solidFill>
                          <a:effectLst/>
                          <a:latin typeface="Times New Roman" charset="0"/>
                        </a:rPr>
                        <a:t>117.904</a:t>
                      </a:r>
                      <a:endParaRPr lang="is-IS"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nb-NO" sz="3200" b="0" i="0" u="none" strike="noStrike" dirty="0">
                          <a:solidFill>
                            <a:srgbClr val="000000"/>
                          </a:solidFill>
                          <a:effectLst/>
                          <a:latin typeface="Times New Roman" charset="0"/>
                        </a:rPr>
                        <a:t>1.548</a:t>
                      </a:r>
                      <a:endParaRPr lang="nb-NO"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76.173</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hr-HR" sz="3200" b="0" i="0" u="none" strike="noStrike" dirty="0">
                          <a:solidFill>
                            <a:srgbClr val="000000"/>
                          </a:solidFill>
                          <a:effectLst/>
                          <a:latin typeface="Times New Roman" charset="0"/>
                        </a:rPr>
                        <a:t>2.118</a:t>
                      </a:r>
                      <a:endParaRPr lang="hr-HR"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cs-CZ" sz="3200" b="0" i="0" u="none" strike="noStrike" dirty="0">
                          <a:solidFill>
                            <a:srgbClr val="000000"/>
                          </a:solidFill>
                          <a:effectLst/>
                          <a:latin typeface="Times New Roman" charset="0"/>
                        </a:rPr>
                        <a:t>0.149</a:t>
                      </a:r>
                      <a:endParaRPr lang="cs-CZ"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c>
                  <a:txBody>
                    <a:bodyPr/>
                    <a:lstStyle/>
                    <a:p>
                      <a:pPr marL="76200" marR="76200" algn="ctr" rtl="0" fontAlgn="t">
                        <a:spcBef>
                          <a:spcPts val="0"/>
                        </a:spcBef>
                        <a:spcAft>
                          <a:spcPts val="0"/>
                        </a:spcAft>
                      </a:pPr>
                      <a:r>
                        <a:rPr lang="cs-CZ" sz="3200" b="0" i="0" u="none" strike="noStrike" dirty="0">
                          <a:solidFill>
                            <a:srgbClr val="000000"/>
                          </a:solidFill>
                          <a:effectLst/>
                          <a:latin typeface="Times New Roman" charset="0"/>
                        </a:rPr>
                        <a:t>.111</a:t>
                      </a:r>
                      <a:endParaRPr lang="cs-CZ" sz="3200" dirty="0">
                        <a:effectLst/>
                      </a:endParaRPr>
                    </a:p>
                  </a:txBody>
                  <a:tcPr marL="88900" marR="88900" marT="127000" marB="127000">
                    <a:lnL w="16929" cap="flat" cmpd="sng" algn="ctr">
                      <a:solidFill>
                        <a:srgbClr val="000000"/>
                      </a:solidFill>
                      <a:prstDash val="solid"/>
                      <a:round/>
                      <a:headEnd type="none" w="med" len="med"/>
                      <a:tailEnd type="none" w="med" len="med"/>
                    </a:lnL>
                    <a:lnR w="16929" cap="flat" cmpd="sng" algn="ctr">
                      <a:solidFill>
                        <a:srgbClr val="000000"/>
                      </a:solidFill>
                      <a:prstDash val="solid"/>
                      <a:round/>
                      <a:headEnd type="none" w="med" len="med"/>
                      <a:tailEnd type="none" w="med" len="med"/>
                    </a:lnR>
                    <a:lnT w="16929" cap="flat" cmpd="sng" algn="ctr">
                      <a:solidFill>
                        <a:srgbClr val="000000"/>
                      </a:solidFill>
                      <a:prstDash val="solid"/>
                      <a:round/>
                      <a:headEnd type="none" w="med" len="med"/>
                      <a:tailEnd type="none" w="med" len="med"/>
                    </a:lnT>
                    <a:lnB w="16929" cap="flat" cmpd="sng" algn="ctr">
                      <a:solidFill>
                        <a:srgbClr val="000000"/>
                      </a:solidFill>
                      <a:prstDash val="solid"/>
                      <a:round/>
                      <a:headEnd type="none" w="med" len="med"/>
                      <a:tailEnd type="none" w="med" len="med"/>
                    </a:lnB>
                    <a:solidFill>
                      <a:srgbClr val="D0E3EA"/>
                    </a:solidFill>
                  </a:tcPr>
                </a:tc>
              </a:tr>
            </a:tbl>
          </a:graphicData>
        </a:graphic>
      </p:graphicFrame>
      <p:sp>
        <p:nvSpPr>
          <p:cNvPr id="23" name="Rectangle 3"/>
          <p:cNvSpPr>
            <a:spLocks noChangeArrowheads="1"/>
          </p:cNvSpPr>
          <p:nvPr/>
        </p:nvSpPr>
        <p:spPr bwMode="auto">
          <a:xfrm>
            <a:off x="6026150" y="15152688"/>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323534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1373</TotalTime>
  <Words>1009</Words>
  <Application>Microsoft Office PowerPoint</Application>
  <PresentationFormat>Custom</PresentationFormat>
  <Paragraphs>161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jwyant</dc:creator>
  <cp:lastModifiedBy>Angela Nuccio</cp:lastModifiedBy>
  <cp:revision>107</cp:revision>
  <dcterms:created xsi:type="dcterms:W3CDTF">2015-11-21T20:10:49Z</dcterms:created>
  <dcterms:modified xsi:type="dcterms:W3CDTF">2017-05-05T16:11:14Z</dcterms:modified>
</cp:coreProperties>
</file>