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niversity of the Pacific" initials="" lastIdx="15" clrIdx="0"/>
  <p:cmAuthor id="1" name="Nicole Laskosky" initials="NL" lastIdx="5" clrIdx="1">
    <p:extLst/>
  </p:cmAuthor>
  <p:cmAuthor id="2" name="VC C"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E3EA"/>
    <a:srgbClr val="F7A7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37" autoAdjust="0"/>
    <p:restoredTop sz="99414" autoAdjust="0"/>
  </p:normalViewPr>
  <p:slideViewPr>
    <p:cSldViewPr snapToGrid="0" snapToObjects="1">
      <p:cViewPr>
        <p:scale>
          <a:sx n="30" d="100"/>
          <a:sy n="30" d="100"/>
        </p:scale>
        <p:origin x="36" y="-504"/>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7F4B29-FEB3-6A4F-90DD-9E3F6E1A3346}"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413778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7F4B29-FEB3-6A4F-90DD-9E3F6E1A3346}"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261367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7F4B29-FEB3-6A4F-90DD-9E3F6E1A3346}"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332214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7F4B29-FEB3-6A4F-90DD-9E3F6E1A3346}"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2353520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3"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7F4B29-FEB3-6A4F-90DD-9E3F6E1A3346}"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422019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7F4B29-FEB3-6A4F-90DD-9E3F6E1A3346}"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603457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3"/>
            <a:ext cx="19392903"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1" y="10439401"/>
            <a:ext cx="19392903"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3"/>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3" y="10439401"/>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7F4B29-FEB3-6A4F-90DD-9E3F6E1A3346}" type="datetimeFigureOut">
              <a:rPr lang="en-US" smtClean="0"/>
              <a:t>4/4/2016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26197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7F4B29-FEB3-6A4F-90DD-9E3F6E1A3346}" type="datetimeFigureOut">
              <a:rPr lang="en-US" smtClean="0"/>
              <a:t>4/4/2016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109914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F4B29-FEB3-6A4F-90DD-9E3F6E1A3346}" type="datetimeFigureOut">
              <a:rPr lang="en-US" smtClean="0"/>
              <a:t>4/4/2016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16611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3"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3"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BD7F4B29-FEB3-6A4F-90DD-9E3F6E1A3346}"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344458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3"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3" y="25763223"/>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BD7F4B29-FEB3-6A4F-90DD-9E3F6E1A3346}"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2CAC5-8D42-4649-ABF2-0F34D3AF0396}" type="slidenum">
              <a:rPr lang="en-US" smtClean="0"/>
              <a:t>‹#›</a:t>
            </a:fld>
            <a:endParaRPr lang="en-US"/>
          </a:p>
        </p:txBody>
      </p:sp>
    </p:spTree>
    <p:extLst>
      <p:ext uri="{BB962C8B-B14F-4D97-AF65-F5344CB8AC3E}">
        <p14:creationId xmlns:p14="http://schemas.microsoft.com/office/powerpoint/2010/main" val="94026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BD7F4B29-FEB3-6A4F-90DD-9E3F6E1A3346}" type="datetimeFigureOut">
              <a:rPr lang="en-US" smtClean="0"/>
              <a:t>4/4/2016</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5BA2CAC5-8D42-4649-ABF2-0F34D3AF0396}" type="slidenum">
              <a:rPr lang="en-US" smtClean="0"/>
              <a:t>‹#›</a:t>
            </a:fld>
            <a:endParaRPr lang="en-US"/>
          </a:p>
        </p:txBody>
      </p:sp>
    </p:spTree>
    <p:extLst>
      <p:ext uri="{BB962C8B-B14F-4D97-AF65-F5344CB8AC3E}">
        <p14:creationId xmlns:p14="http://schemas.microsoft.com/office/powerpoint/2010/main" val="1132118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5656964"/>
            <a:ext cx="43991760" cy="27371164"/>
          </a:xfrm>
          <a:prstGeom prst="rect">
            <a:avLst/>
          </a:prstGeom>
          <a:gradFill flip="none" rotWithShape="1">
            <a:gsLst>
              <a:gs pos="100000">
                <a:schemeClr val="tx1">
                  <a:lumMod val="50000"/>
                  <a:lumOff val="50000"/>
                  <a:alpha val="77000"/>
                </a:schemeClr>
              </a:gs>
              <a:gs pos="0">
                <a:srgbClr val="FFFFFF"/>
              </a:gs>
            </a:gsLst>
            <a:lin ang="5400000" scaled="0"/>
            <a:tileRect/>
          </a:gradFill>
        </p:spPr>
        <p:txBody>
          <a:bodyPr wrap="square" rtlCol="0">
            <a:spAutoFit/>
          </a:bodyPr>
          <a:lstStyle/>
          <a:p>
            <a:endParaRPr lang="en-US" dirty="0"/>
          </a:p>
        </p:txBody>
      </p:sp>
      <p:cxnSp>
        <p:nvCxnSpPr>
          <p:cNvPr id="4" name="Straight Connector 3"/>
          <p:cNvCxnSpPr/>
          <p:nvPr/>
        </p:nvCxnSpPr>
        <p:spPr>
          <a:xfrm>
            <a:off x="0" y="5656965"/>
            <a:ext cx="43982268" cy="0"/>
          </a:xfrm>
          <a:prstGeom prst="line">
            <a:avLst/>
          </a:prstGeom>
          <a:ln w="114300" cap="flat" cmpd="thickThin" algn="ctr">
            <a:solidFill>
              <a:schemeClr val="tx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pic>
        <p:nvPicPr>
          <p:cNvPr id="5" name="Picture 4"/>
          <p:cNvPicPr>
            <a:picLocks noChangeAspect="1"/>
          </p:cNvPicPr>
          <p:nvPr/>
        </p:nvPicPr>
        <p:blipFill>
          <a:blip r:embed="rId2"/>
          <a:stretch>
            <a:fillRect/>
          </a:stretch>
        </p:blipFill>
        <p:spPr>
          <a:xfrm>
            <a:off x="2651790" y="348700"/>
            <a:ext cx="4832564" cy="4832564"/>
          </a:xfrm>
          <a:prstGeom prst="rect">
            <a:avLst/>
          </a:prstGeom>
        </p:spPr>
      </p:pic>
      <p:sp>
        <p:nvSpPr>
          <p:cNvPr id="8" name="TextBox 7"/>
          <p:cNvSpPr txBox="1"/>
          <p:nvPr/>
        </p:nvSpPr>
        <p:spPr>
          <a:xfrm>
            <a:off x="9304582" y="544294"/>
            <a:ext cx="25942670" cy="1354217"/>
          </a:xfrm>
          <a:prstGeom prst="rect">
            <a:avLst/>
          </a:prstGeom>
          <a:noFill/>
        </p:spPr>
        <p:txBody>
          <a:bodyPr wrap="square" lIns="0" tIns="0" rIns="0" bIns="0" rtlCol="0" anchor="t">
            <a:spAutoFit/>
          </a:bodyPr>
          <a:lstStyle/>
          <a:p>
            <a:pPr algn="ctr">
              <a:lnSpc>
                <a:spcPct val="90000"/>
              </a:lnSpc>
            </a:pPr>
            <a:r>
              <a:rPr lang="en-US" sz="9600" b="1" dirty="0">
                <a:solidFill>
                  <a:srgbClr val="000000"/>
                </a:solidFill>
                <a:latin typeface="Times New Roman"/>
                <a:cs typeface="Times New Roman"/>
              </a:rPr>
              <a:t>The Effects of Academic Stress on Force Output </a:t>
            </a:r>
            <a:endParaRPr lang="en-US" sz="9600" b="1" dirty="0">
              <a:solidFill>
                <a:srgbClr val="000000"/>
              </a:solidFill>
              <a:latin typeface="Arial" pitchFamily="34" charset="0"/>
              <a:cs typeface="Arial" pitchFamily="34" charset="0"/>
            </a:endParaRPr>
          </a:p>
        </p:txBody>
      </p:sp>
      <p:sp>
        <p:nvSpPr>
          <p:cNvPr id="9" name="TextBox 8"/>
          <p:cNvSpPr txBox="1"/>
          <p:nvPr/>
        </p:nvSpPr>
        <p:spPr>
          <a:xfrm>
            <a:off x="16544085" y="2858349"/>
            <a:ext cx="10792844" cy="923330"/>
          </a:xfrm>
          <a:prstGeom prst="rect">
            <a:avLst/>
          </a:prstGeom>
          <a:noFill/>
        </p:spPr>
        <p:txBody>
          <a:bodyPr wrap="none" lIns="0" tIns="0" rIns="0" bIns="0" rtlCol="0" anchor="t" anchorCtr="0">
            <a:spAutoFit/>
          </a:bodyPr>
          <a:lstStyle/>
          <a:p>
            <a:pPr algn="ctr"/>
            <a:r>
              <a:rPr lang="en-US" sz="6000" dirty="0">
                <a:solidFill>
                  <a:srgbClr val="000000"/>
                </a:solidFill>
                <a:latin typeface="Times New Roman"/>
                <a:cs typeface="Times New Roman"/>
              </a:rPr>
              <a:t>Advised by: Courtney Jensen, PhD</a:t>
            </a:r>
          </a:p>
        </p:txBody>
      </p:sp>
      <p:sp>
        <p:nvSpPr>
          <p:cNvPr id="10" name="TextBox 9"/>
          <p:cNvSpPr txBox="1"/>
          <p:nvPr/>
        </p:nvSpPr>
        <p:spPr>
          <a:xfrm>
            <a:off x="8679250" y="3945645"/>
            <a:ext cx="26568002" cy="1477328"/>
          </a:xfrm>
          <a:prstGeom prst="rect">
            <a:avLst/>
          </a:prstGeom>
          <a:noFill/>
        </p:spPr>
        <p:txBody>
          <a:bodyPr wrap="square" lIns="0" tIns="0" rIns="0" bIns="0" rtlCol="0" anchor="t" anchorCtr="0">
            <a:spAutoFit/>
          </a:bodyPr>
          <a:lstStyle/>
          <a:p>
            <a:pPr algn="ctr"/>
            <a:r>
              <a:rPr lang="en-US" sz="4800" dirty="0">
                <a:solidFill>
                  <a:srgbClr val="000000"/>
                </a:solidFill>
                <a:latin typeface="Times New Roman"/>
                <a:cs typeface="Times New Roman"/>
              </a:rPr>
              <a:t>Phi Epsilon Kappa, Eta Kappa Chapter, Department of Health, Exercise, and Sport Sciences,</a:t>
            </a:r>
          </a:p>
          <a:p>
            <a:pPr algn="ctr"/>
            <a:r>
              <a:rPr lang="en-US" sz="4800" dirty="0">
                <a:solidFill>
                  <a:srgbClr val="000000"/>
                </a:solidFill>
                <a:latin typeface="Times New Roman"/>
                <a:cs typeface="Times New Roman"/>
              </a:rPr>
              <a:t> University of the Pacific, Stockton, CA</a:t>
            </a:r>
          </a:p>
        </p:txBody>
      </p:sp>
      <p:sp>
        <p:nvSpPr>
          <p:cNvPr id="12" name="Rectangle 49"/>
          <p:cNvSpPr>
            <a:spLocks noChangeArrowheads="1"/>
          </p:cNvSpPr>
          <p:nvPr/>
        </p:nvSpPr>
        <p:spPr bwMode="auto">
          <a:xfrm>
            <a:off x="1110342" y="6833264"/>
            <a:ext cx="16818428" cy="6233781"/>
          </a:xfrm>
          <a:prstGeom prst="rect">
            <a:avLst/>
          </a:prstGeom>
          <a:solidFill>
            <a:schemeClr val="bg1"/>
          </a:solidFill>
          <a:ln w="12700" cmpd="sng">
            <a:solidFill>
              <a:schemeClr val="tx1"/>
            </a:solidFill>
            <a:miter lim="800000"/>
            <a:headEnd/>
            <a:tailEnd/>
          </a:ln>
        </p:spPr>
        <p:txBody>
          <a:bodyPr lIns="360000" tIns="128016" rIns="360000" bIns="360000">
            <a:prstTxWarp prst="textNoShape">
              <a:avLst/>
            </a:prstTxWarp>
          </a:bodyPr>
          <a:lstStyle/>
          <a:p>
            <a:pPr algn="just"/>
            <a:r>
              <a:rPr lang="en-US" sz="3200" dirty="0">
                <a:latin typeface="Times New Roman" panose="02020603050405020304" pitchFamily="18" charset="0"/>
                <a:cs typeface="Times New Roman" panose="02020603050405020304" pitchFamily="18" charset="0"/>
              </a:rPr>
              <a:t>Student athletes must perform both on the field and in the classroom. Balancing these demands often results in considerable stress, which may have consequences on performance. While the burden of athletic commitments on student scholarship is a major concern, the question is seldom asked the other way around: How is athletic performance affected by scholastic responsibilities? We sought to answer this question in a group of recreationally active undergraduate students at a private D1 university in Northern California. We enrolled 23 students in a protocol that evaluated both psychological stress and skeletal muscle performance at two different points in the semester. Stress was measured by a previously-validated 10-item questionnaire designed to assess degree of current stress and ability to cope. Muscle performance was measured with a </a:t>
            </a:r>
            <a:r>
              <a:rPr lang="en-US" sz="3200" dirty="0" err="1">
                <a:latin typeface="Times New Roman" panose="02020603050405020304" pitchFamily="18" charset="0"/>
                <a:cs typeface="Times New Roman" panose="02020603050405020304" pitchFamily="18" charset="0"/>
              </a:rPr>
              <a:t>Cybex</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Humac</a:t>
            </a:r>
            <a:r>
              <a:rPr lang="en-US" sz="3200" dirty="0">
                <a:latin typeface="Times New Roman" panose="02020603050405020304" pitchFamily="18" charset="0"/>
                <a:cs typeface="Times New Roman" panose="02020603050405020304" pitchFamily="18" charset="0"/>
              </a:rPr>
              <a:t> Norm dynamometer system. Multiple linear regression analyses tested the effect of psychological stress on muscle function. We found elevations in scholastic stress to correlate with an improvement in muscle performance (p=0.004).</a:t>
            </a:r>
            <a:endParaRPr lang="en-US" sz="2800" dirty="0">
              <a:solidFill>
                <a:srgbClr val="000000"/>
              </a:solidFill>
            </a:endParaRPr>
          </a:p>
        </p:txBody>
      </p:sp>
      <p:sp>
        <p:nvSpPr>
          <p:cNvPr id="13" name="Rectangle 12"/>
          <p:cNvSpPr>
            <a:spLocks noChangeArrowheads="1"/>
          </p:cNvSpPr>
          <p:nvPr/>
        </p:nvSpPr>
        <p:spPr bwMode="auto">
          <a:xfrm>
            <a:off x="1110342" y="16448061"/>
            <a:ext cx="16818432" cy="9094176"/>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pPr algn="just"/>
            <a:r>
              <a:rPr lang="en-US" sz="3100" dirty="0">
                <a:latin typeface="Times New Roman" panose="02020603050405020304" pitchFamily="18" charset="0"/>
                <a:cs typeface="Times New Roman" panose="02020603050405020304" pitchFamily="18" charset="0"/>
              </a:rPr>
              <a:t>Our population consisted of male (n=10) and female (n=13) undergraduate students of various majors and class standings. Our inclusionary criteria included college students between the ages of 18 and 22 who are currently enrolled full time at a university. Our exclusionary criteria included lower limb injuries that prohibited muscle testing or extreme psychological distress that could confound functioning. We addressed ethical concerns by </a:t>
            </a:r>
            <a:r>
              <a:rPr lang="en-US" sz="3100" dirty="0" err="1">
                <a:latin typeface="Times New Roman" panose="02020603050405020304" pitchFamily="18" charset="0"/>
                <a:cs typeface="Times New Roman" panose="02020603050405020304" pitchFamily="18" charset="0"/>
              </a:rPr>
              <a:t>deidentifying</a:t>
            </a:r>
            <a:r>
              <a:rPr lang="en-US" sz="3100" dirty="0">
                <a:latin typeface="Times New Roman" panose="02020603050405020304" pitchFamily="18" charset="0"/>
                <a:cs typeface="Times New Roman" panose="02020603050405020304" pitchFamily="18" charset="0"/>
              </a:rPr>
              <a:t> all subjects in the database. Muscle function was tested using the </a:t>
            </a:r>
            <a:r>
              <a:rPr lang="en-US" sz="3100" dirty="0" err="1">
                <a:latin typeface="Times New Roman" panose="02020603050405020304" pitchFamily="18" charset="0"/>
                <a:cs typeface="Times New Roman" panose="02020603050405020304" pitchFamily="18" charset="0"/>
              </a:rPr>
              <a:t>Cybex</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Humac</a:t>
            </a:r>
            <a:r>
              <a:rPr lang="en-US" sz="3100" dirty="0">
                <a:latin typeface="Times New Roman" panose="02020603050405020304" pitchFamily="18" charset="0"/>
                <a:cs typeface="Times New Roman" panose="02020603050405020304" pitchFamily="18" charset="0"/>
              </a:rPr>
              <a:t> Norm system, a isokinetic extremity system designed for physical therapy and athletic training facilities¹. Psychological stress was determined using the 10-point Cohen Perceived Stress Scale² questionnaire. The 10 questions on the psychological questionnaire addressed the degree of stress the individual was currently experiencing and how they were responding. Subjects answered numerically on a scale of 1-4; answers were summed to obtain a composite score. Before muscle function was tested on the </a:t>
            </a:r>
            <a:r>
              <a:rPr lang="en-US" sz="3100" dirty="0" err="1">
                <a:latin typeface="Times New Roman" panose="02020603050405020304" pitchFamily="18" charset="0"/>
                <a:cs typeface="Times New Roman" panose="02020603050405020304" pitchFamily="18" charset="0"/>
              </a:rPr>
              <a:t>Cybex</a:t>
            </a:r>
            <a:r>
              <a:rPr lang="en-US" sz="3100" dirty="0">
                <a:latin typeface="Times New Roman" panose="02020603050405020304" pitchFamily="18" charset="0"/>
                <a:cs typeface="Times New Roman" panose="02020603050405020304" pitchFamily="18" charset="0"/>
              </a:rPr>
              <a:t> system, we recorded each subject’s height, weight, gender, age, BMI, major, academic load, frequency and duration of exercise per week, amount of sleep per night, and history of lower extremity injury. Jobs and extracurricular sport engagement (intramural and club) were also considered. Data collected included peak torque, time to peak torque, and duration peak torque was held. The subjects repeated this protocol twice within a two week period to compare stress levels at different times in the semester. Once all data were collected, we compared the peak torque between the two tests to find relationships between psychological stress and muscle functioning. Comparisons between groups were made by t-tests. Our primary outcome was measured by multiple linear regression. </a:t>
            </a:r>
          </a:p>
        </p:txBody>
      </p:sp>
      <p:sp>
        <p:nvSpPr>
          <p:cNvPr id="17" name="TextBox 16"/>
          <p:cNvSpPr txBox="1"/>
          <p:nvPr/>
        </p:nvSpPr>
        <p:spPr>
          <a:xfrm>
            <a:off x="1110343" y="6025946"/>
            <a:ext cx="16818431"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a:cs typeface="Times New Roman"/>
              </a:rPr>
              <a:t>ABSTRACT</a:t>
            </a:r>
          </a:p>
        </p:txBody>
      </p:sp>
      <p:sp>
        <p:nvSpPr>
          <p:cNvPr id="18" name="TextBox 17"/>
          <p:cNvSpPr txBox="1"/>
          <p:nvPr/>
        </p:nvSpPr>
        <p:spPr>
          <a:xfrm>
            <a:off x="1110342" y="15634678"/>
            <a:ext cx="16818431"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a:cs typeface="Times New Roman"/>
              </a:rPr>
              <a:t>METHODS</a:t>
            </a:r>
          </a:p>
        </p:txBody>
      </p:sp>
      <p:sp>
        <p:nvSpPr>
          <p:cNvPr id="20" name="Rectangle 49"/>
          <p:cNvSpPr>
            <a:spLocks noChangeArrowheads="1"/>
          </p:cNvSpPr>
          <p:nvPr/>
        </p:nvSpPr>
        <p:spPr bwMode="auto">
          <a:xfrm>
            <a:off x="18263168" y="6795387"/>
            <a:ext cx="24685392" cy="21643935"/>
          </a:xfrm>
          <a:prstGeom prst="rect">
            <a:avLst/>
          </a:prstGeom>
          <a:solidFill>
            <a:schemeClr val="bg1"/>
          </a:solidFill>
          <a:ln w="12700" cmpd="sng">
            <a:solidFill>
              <a:schemeClr val="tx1"/>
            </a:solidFill>
            <a:miter lim="800000"/>
            <a:headEnd/>
            <a:tailEnd/>
          </a:ln>
        </p:spPr>
        <p:txBody>
          <a:bodyPr lIns="360000" tIns="182880" rIns="360000" bIns="128016">
            <a:prstTxWarp prst="textNoShape">
              <a:avLst/>
            </a:prstTxWarp>
          </a:bodyPr>
          <a:lstStyle/>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1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pPr>
              <a:lnSpc>
                <a:spcPct val="120000"/>
              </a:lnSpc>
            </a:pPr>
            <a:r>
              <a:rPr lang="en-CA" sz="3200" b="1" dirty="0">
                <a:latin typeface="Times New Roman" panose="02020603050405020304" pitchFamily="18" charset="0"/>
                <a:cs typeface="Times New Roman" panose="02020603050405020304" pitchFamily="18" charset="0"/>
              </a:rPr>
              <a:t>Table 1. Demographics (*p &lt; 0.05)</a:t>
            </a:r>
            <a:r>
              <a:rPr lang="en-CA" sz="3200" dirty="0">
                <a:latin typeface="Times New Roman" panose="02020603050405020304" pitchFamily="18" charset="0"/>
                <a:cs typeface="Times New Roman" panose="02020603050405020304" pitchFamily="18" charset="0"/>
              </a:rPr>
              <a:t> </a:t>
            </a:r>
            <a:endParaRPr lang="en-CA" sz="1800" dirty="0">
              <a:latin typeface="Times New Roman" panose="02020603050405020304" pitchFamily="18" charset="0"/>
              <a:cs typeface="Times New Roman" panose="02020603050405020304" pitchFamily="18" charset="0"/>
            </a:endParaRPr>
          </a:p>
          <a:p>
            <a:r>
              <a:rPr lang="en-CA" sz="3200" dirty="0">
                <a:latin typeface="Times New Roman" panose="02020603050405020304" pitchFamily="18" charset="0"/>
                <a:cs typeface="Times New Roman" panose="02020603050405020304" pitchFamily="18" charset="0"/>
              </a:rPr>
              <a:t>Overall, men and women did not exhibit significant differences in peak torque (p = 0.0820).</a:t>
            </a:r>
            <a:r>
              <a:rPr lang="en-US" sz="3200" dirty="0">
                <a:latin typeface="Times New Roman" panose="02020603050405020304" pitchFamily="18" charset="0"/>
                <a:cs typeface="Times New Roman" panose="02020603050405020304" pitchFamily="18" charset="0"/>
              </a:rPr>
              <a:t> </a:t>
            </a:r>
            <a:r>
              <a:rPr lang="en-CA" sz="3200" dirty="0">
                <a:latin typeface="Times New Roman" panose="02020603050405020304" pitchFamily="18" charset="0"/>
                <a:cs typeface="Times New Roman" panose="02020603050405020304" pitchFamily="18" charset="0"/>
              </a:rPr>
              <a:t>There were no differences between men and women in the amount of time it took to reach peak torque (p=0.391).  On average, across all tests, it took subjects and average of 0.580 ± 0.120 seconds to reach peak torque. There were no differences between men and women in the duration that peak torque was held (p = 0.228) (table 2).  </a:t>
            </a: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r>
              <a:rPr lang="en-CA" sz="3200" b="1" dirty="0">
                <a:latin typeface="Times New Roman" panose="02020603050405020304" pitchFamily="18" charset="0"/>
                <a:cs typeface="Times New Roman" panose="02020603050405020304" pitchFamily="18" charset="0"/>
              </a:rPr>
              <a:t>Table 2. Muscle Function Tests</a:t>
            </a:r>
          </a:p>
          <a:p>
            <a:pPr algn="just"/>
            <a:r>
              <a:rPr lang="en-CA" sz="3200" dirty="0">
                <a:latin typeface="Times New Roman" panose="02020603050405020304" pitchFamily="18" charset="0"/>
                <a:cs typeface="Times New Roman" panose="02020603050405020304" pitchFamily="18" charset="0"/>
              </a:rPr>
              <a:t>We found no significant relationship between change in psychological test scores and change in peak torque scores (p=0.992), or the duration peak torque was held (p =0.972)</a:t>
            </a:r>
            <a:r>
              <a:rPr lang="en-CA" sz="1800" dirty="0">
                <a:latin typeface="Times New Roman" panose="02020603050405020304" pitchFamily="18" charset="0"/>
                <a:cs typeface="Times New Roman" panose="02020603050405020304" pitchFamily="18" charset="0"/>
              </a:rPr>
              <a:t>.  </a:t>
            </a:r>
          </a:p>
          <a:p>
            <a:pPr algn="just"/>
            <a:r>
              <a:rPr lang="en-CA" sz="3200" dirty="0">
                <a:latin typeface="Times New Roman" panose="02020603050405020304" pitchFamily="18" charset="0"/>
                <a:cs typeface="Times New Roman" panose="02020603050405020304" pitchFamily="18" charset="0"/>
              </a:rPr>
              <a:t>We did however find a relationship between change scores of overall psychological stress and rate of force production (p=0.026). We ran a multiple linear regression, using the change in overall psychological score and sport participation as the independents.</a:t>
            </a: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endParaRPr lang="en-CA" sz="3200" dirty="0">
              <a:latin typeface="Times New Roman" panose="02020603050405020304" pitchFamily="18" charset="0"/>
              <a:cs typeface="Times New Roman" panose="02020603050405020304" pitchFamily="18" charset="0"/>
            </a:endParaRPr>
          </a:p>
          <a:p>
            <a:pPr algn="just"/>
            <a:endParaRPr lang="en-CA" sz="3200" dirty="0">
              <a:latin typeface="Times New Roman" panose="02020603050405020304" pitchFamily="18" charset="0"/>
              <a:cs typeface="Times New Roman" panose="02020603050405020304" pitchFamily="18" charset="0"/>
            </a:endParaRPr>
          </a:p>
          <a:p>
            <a:pPr algn="just"/>
            <a:endParaRPr lang="en-CA" sz="3200" dirty="0">
              <a:latin typeface="Times New Roman" panose="02020603050405020304" pitchFamily="18" charset="0"/>
              <a:cs typeface="Times New Roman" panose="02020603050405020304" pitchFamily="18" charset="0"/>
            </a:endParaRPr>
          </a:p>
          <a:p>
            <a:pPr algn="just"/>
            <a:endParaRPr lang="en-CA" sz="3200" dirty="0">
              <a:latin typeface="Times New Roman" panose="02020603050405020304" pitchFamily="18" charset="0"/>
              <a:cs typeface="Times New Roman" panose="02020603050405020304" pitchFamily="18" charset="0"/>
            </a:endParaRPr>
          </a:p>
          <a:p>
            <a:pPr algn="just"/>
            <a:endParaRPr lang="en-CA" sz="3200" dirty="0">
              <a:latin typeface="Times New Roman" panose="02020603050405020304" pitchFamily="18" charset="0"/>
              <a:cs typeface="Times New Roman" panose="02020603050405020304" pitchFamily="18" charset="0"/>
            </a:endParaRPr>
          </a:p>
          <a:p>
            <a:pPr algn="just"/>
            <a:r>
              <a:rPr lang="en-CA" sz="3200" dirty="0">
                <a:latin typeface="Times New Roman" panose="02020603050405020304" pitchFamily="18" charset="0"/>
                <a:cs typeface="Times New Roman" panose="02020603050405020304" pitchFamily="18" charset="0"/>
              </a:rPr>
              <a:t>This model (F=9.392, p=0.001) explains about 48% of the variance in the change score of time to peak torque.  According to the model, with each point that the Overall Psych Score increases, a decrease of 0.009s (95% CI: -0.014 to -0.003) in the time it takes to reach peak torque is predicted. </a:t>
            </a:r>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CA" sz="2800" dirty="0"/>
          </a:p>
          <a:p>
            <a:endParaRPr lang="en-US" sz="2800" dirty="0"/>
          </a:p>
        </p:txBody>
      </p:sp>
      <p:sp>
        <p:nvSpPr>
          <p:cNvPr id="21" name="TextBox 20"/>
          <p:cNvSpPr txBox="1"/>
          <p:nvPr/>
        </p:nvSpPr>
        <p:spPr>
          <a:xfrm>
            <a:off x="18263168" y="6031893"/>
            <a:ext cx="24685392"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a:cs typeface="Times New Roman"/>
              </a:rPr>
              <a:t>RESULTS</a:t>
            </a:r>
          </a:p>
        </p:txBody>
      </p:sp>
      <p:sp>
        <p:nvSpPr>
          <p:cNvPr id="25" name="Rectangle 49"/>
          <p:cNvSpPr>
            <a:spLocks noChangeArrowheads="1"/>
          </p:cNvSpPr>
          <p:nvPr/>
        </p:nvSpPr>
        <p:spPr bwMode="auto">
          <a:xfrm>
            <a:off x="1110342" y="14158735"/>
            <a:ext cx="16818429" cy="1201669"/>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pPr algn="just"/>
            <a:r>
              <a:rPr lang="en-CA" sz="3200" dirty="0">
                <a:latin typeface="Times New Roman" panose="02020603050405020304" pitchFamily="18" charset="0"/>
                <a:cs typeface="Times New Roman" panose="02020603050405020304" pitchFamily="18" charset="0"/>
              </a:rPr>
              <a:t>The purpose of this study was to determine if self-perceived stress levels affect skeletal muscle functioning in college-aged students.</a:t>
            </a:r>
          </a:p>
          <a:p>
            <a:pPr algn="just"/>
            <a:endParaRPr lang="en-US" sz="2800" dirty="0">
              <a:solidFill>
                <a:srgbClr val="0000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1110341" y="13360134"/>
            <a:ext cx="16818429"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panose="02020603050405020304" pitchFamily="18" charset="0"/>
                <a:cs typeface="Times New Roman" panose="02020603050405020304" pitchFamily="18" charset="0"/>
              </a:rPr>
              <a:t>PURPOSE</a:t>
            </a:r>
          </a:p>
        </p:txBody>
      </p:sp>
      <p:sp>
        <p:nvSpPr>
          <p:cNvPr id="29" name="Rectangle 49"/>
          <p:cNvSpPr>
            <a:spLocks noChangeArrowheads="1"/>
          </p:cNvSpPr>
          <p:nvPr/>
        </p:nvSpPr>
        <p:spPr bwMode="auto">
          <a:xfrm>
            <a:off x="18280981" y="29545735"/>
            <a:ext cx="24685392" cy="2748998"/>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pPr algn="just"/>
            <a:r>
              <a:rPr lang="en-US" sz="3200" dirty="0">
                <a:latin typeface="Times New Roman" panose="02020603050405020304" pitchFamily="18" charset="0"/>
                <a:cs typeface="Times New Roman" panose="02020603050405020304" pitchFamily="18" charset="0"/>
              </a:rPr>
              <a:t>While we found that mental stress has no significant impact on an individual’s peak torque output or duration peak torque is held, we found that stress does have an inverse relationship with the time it takes to achieve peak torque. Psychological stress experienced by university students and athletes may not be as detrimental as once assumed. Our findings suggest that an increase in stress accelerates the rate at which force is generated. For athletes, this may mean an enhancement of performance as the rate of force generation is critical to optimal performance in explosive sport context³. </a:t>
            </a:r>
            <a:endParaRPr lang="en-US" sz="3200" strike="sngStrike"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18280981" y="28738369"/>
            <a:ext cx="24685392"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panose="02020603050405020304" pitchFamily="18" charset="0"/>
                <a:cs typeface="Times New Roman" panose="02020603050405020304" pitchFamily="18" charset="0"/>
              </a:rPr>
              <a:t>CONCLUSION</a:t>
            </a:r>
          </a:p>
        </p:txBody>
      </p:sp>
      <p:pic>
        <p:nvPicPr>
          <p:cNvPr id="1026" name="Picture 2" descr="https://lh6.googleusercontent.com/wxtGC6jc2K_IC4fKsL5xY1z4rdtejyzRFWNK3HyJ-lep6lHhCh-uDTiLygMgtjstrx8Bar6HJd-U-G4wsMnFiWrps-qAYa8ByrnKAL-0qcqN1jM9H5TBKC10_QDcJLPeIBK-T1xLPJ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29979" y="310990"/>
            <a:ext cx="3698286" cy="4925187"/>
          </a:xfrm>
          <a:prstGeom prst="rect">
            <a:avLst/>
          </a:prstGeom>
          <a:noFill/>
          <a:extLst>
            <a:ext uri="{909E8E84-426E-40dd-AFC4-6F175D3DCCD1}">
              <a14:hiddenFill xmlns:a14="http://schemas.microsoft.com/office/drawing/2010/main" xmlns="">
                <a:solidFill>
                  <a:srgbClr val="FFFFFF"/>
                </a:solidFill>
              </a14:hiddenFill>
            </a:ext>
          </a:extLst>
        </p:spPr>
      </p:pic>
      <p:sp>
        <p:nvSpPr>
          <p:cNvPr id="47" name="Rectangle 49"/>
          <p:cNvSpPr>
            <a:spLocks noChangeArrowheads="1"/>
          </p:cNvSpPr>
          <p:nvPr/>
        </p:nvSpPr>
        <p:spPr bwMode="auto">
          <a:xfrm>
            <a:off x="1110342" y="29961735"/>
            <a:ext cx="16818432" cy="2297345"/>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pPr algn="just"/>
            <a:r>
              <a:rPr lang="en-US" sz="3200" dirty="0">
                <a:latin typeface="Times New Roman" panose="02020603050405020304" pitchFamily="18" charset="0"/>
                <a:cs typeface="Times New Roman" panose="02020603050405020304" pitchFamily="18" charset="0"/>
              </a:rPr>
              <a:t>We are generalizing from a small sample of recreationally active college undergraduates with few student-athletes. Future research should apply our purpose to a larger pool of student athletes. Furthermore, research on stress related rate of force production impacts is limited (for the time being), so more research should be conducted in order to verify our findings. </a:t>
            </a:r>
            <a:endParaRPr lang="en-CA" sz="3200" dirty="0">
              <a:latin typeface="Times New Roman" panose="02020603050405020304" pitchFamily="18" charset="0"/>
              <a:cs typeface="Times New Roman" panose="02020603050405020304" pitchFamily="18" charset="0"/>
            </a:endParaRPr>
          </a:p>
        </p:txBody>
      </p:sp>
      <p:graphicFrame>
        <p:nvGraphicFramePr>
          <p:cNvPr id="22" name="Table 21"/>
          <p:cNvGraphicFramePr>
            <a:graphicFrameLocks noGrp="1"/>
          </p:cNvGraphicFramePr>
          <p:nvPr>
            <p:extLst>
              <p:ext uri="{D42A27DB-BD31-4B8C-83A1-F6EECF244321}">
                <p14:modId xmlns:p14="http://schemas.microsoft.com/office/powerpoint/2010/main" val="54851594"/>
              </p:ext>
            </p:extLst>
          </p:nvPr>
        </p:nvGraphicFramePr>
        <p:xfrm>
          <a:off x="19873984" y="12732317"/>
          <a:ext cx="21451344" cy="2450663"/>
        </p:xfrm>
        <a:graphic>
          <a:graphicData uri="http://schemas.openxmlformats.org/drawingml/2006/table">
            <a:tbl>
              <a:tblPr firstRow="1" firstCol="1" bandRow="1">
                <a:tableStyleId>{46F890A9-2807-4EBB-B81D-B2AA78EC7F39}</a:tableStyleId>
              </a:tblPr>
              <a:tblGrid>
                <a:gridCol w="3151245">
                  <a:extLst>
                    <a:ext uri="{9D8B030D-6E8A-4147-A177-3AD203B41FA5}">
                      <a16:colId xmlns:a16="http://schemas.microsoft.com/office/drawing/2014/main" val="2085167600"/>
                    </a:ext>
                  </a:extLst>
                </a:gridCol>
                <a:gridCol w="3472169">
                  <a:extLst>
                    <a:ext uri="{9D8B030D-6E8A-4147-A177-3AD203B41FA5}">
                      <a16:colId xmlns:a16="http://schemas.microsoft.com/office/drawing/2014/main" val="3157129429"/>
                    </a:ext>
                  </a:extLst>
                </a:gridCol>
                <a:gridCol w="4528897">
                  <a:extLst>
                    <a:ext uri="{9D8B030D-6E8A-4147-A177-3AD203B41FA5}">
                      <a16:colId xmlns:a16="http://schemas.microsoft.com/office/drawing/2014/main" val="3231507545"/>
                    </a:ext>
                  </a:extLst>
                </a:gridCol>
                <a:gridCol w="5197642">
                  <a:extLst>
                    <a:ext uri="{9D8B030D-6E8A-4147-A177-3AD203B41FA5}">
                      <a16:colId xmlns:a16="http://schemas.microsoft.com/office/drawing/2014/main" val="3268253678"/>
                    </a:ext>
                  </a:extLst>
                </a:gridCol>
                <a:gridCol w="5101391">
                  <a:extLst>
                    <a:ext uri="{9D8B030D-6E8A-4147-A177-3AD203B41FA5}">
                      <a16:colId xmlns:a16="http://schemas.microsoft.com/office/drawing/2014/main" val="1223794539"/>
                    </a:ext>
                  </a:extLst>
                </a:gridCol>
              </a:tblGrid>
              <a:tr h="884842">
                <a:tc rowSpan="2">
                  <a:txBody>
                    <a:bodyPr/>
                    <a:lstStyle/>
                    <a:p>
                      <a:pPr algn="ctr">
                        <a:lnSpc>
                          <a:spcPct val="107000"/>
                        </a:lnSpc>
                        <a:spcAft>
                          <a:spcPts val="0"/>
                        </a:spcAft>
                      </a:pPr>
                      <a:r>
                        <a:rPr lang="en-CA" sz="2400" dirty="0">
                          <a:effectLst/>
                          <a:latin typeface="Times New Roman"/>
                          <a:cs typeface="Times New Roman"/>
                        </a:rPr>
                        <a:t>Gender</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rowSpan="2">
                  <a:txBody>
                    <a:bodyPr/>
                    <a:lstStyle/>
                    <a:p>
                      <a:pPr algn="ctr">
                        <a:lnSpc>
                          <a:spcPct val="107000"/>
                        </a:lnSpc>
                        <a:spcAft>
                          <a:spcPts val="0"/>
                        </a:spcAft>
                      </a:pPr>
                      <a:r>
                        <a:rPr lang="en-CA" sz="2400" dirty="0">
                          <a:effectLst/>
                          <a:latin typeface="Times New Roman"/>
                          <a:cs typeface="Times New Roman"/>
                        </a:rPr>
                        <a:t>N</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Sum Peak Torque Flex and Ext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Average Time to Peak Torque Overall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CYBEX Duration of Peak Torque Ave Overall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extLst>
                  <a:ext uri="{0D108BD9-81ED-4DB2-BD59-A6C34878D82A}">
                    <a16:rowId xmlns:a16="http://schemas.microsoft.com/office/drawing/2014/main" val="2315050804"/>
                  </a:ext>
                </a:extLst>
              </a:tr>
              <a:tr h="638842">
                <a:tc vMerge="1">
                  <a:txBody>
                    <a:bodyPr/>
                    <a:lstStyle/>
                    <a:p>
                      <a:pPr algn="ctr">
                        <a:lnSpc>
                          <a:spcPct val="107000"/>
                        </a:lnSpc>
                        <a:spcAft>
                          <a:spcPts val="0"/>
                        </a:spcAft>
                      </a:pP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vMerge="1">
                  <a:txBody>
                    <a:bodyPr/>
                    <a:lstStyle/>
                    <a:p>
                      <a:pPr algn="ctr">
                        <a:lnSpc>
                          <a:spcPct val="107000"/>
                        </a:lnSpc>
                        <a:spcAft>
                          <a:spcPts val="0"/>
                        </a:spcAft>
                      </a:pP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lnSpc>
                          <a:spcPct val="107000"/>
                        </a:lnSpc>
                        <a:spcAft>
                          <a:spcPts val="0"/>
                        </a:spcAft>
                      </a:pPr>
                      <a:r>
                        <a:rPr lang="en-CA" sz="2400" dirty="0">
                          <a:effectLst/>
                          <a:latin typeface="Times New Roman"/>
                          <a:cs typeface="Times New Roman"/>
                        </a:rPr>
                        <a:t>Mean </a:t>
                      </a:r>
                      <a:r>
                        <a:rPr lang="en-CA" sz="2400" dirty="0">
                          <a:latin typeface="Times New Roman"/>
                          <a:cs typeface="Times New Roman"/>
                        </a:rPr>
                        <a:t>± </a:t>
                      </a:r>
                      <a:r>
                        <a:rPr lang="en-CA" sz="2400" dirty="0">
                          <a:effectLst/>
                          <a:latin typeface="Times New Roman"/>
                          <a:cs typeface="Times New Roman"/>
                        </a:rPr>
                        <a:t>SD</a:t>
                      </a:r>
                      <a:endParaRPr lang="en-CA" sz="2400" dirty="0">
                        <a:effectLst/>
                        <a:latin typeface="Times New Roman"/>
                        <a:ea typeface="Calibri" panose="020F0502020204030204" pitchFamily="34" charset="0"/>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Mean </a:t>
                      </a:r>
                      <a:r>
                        <a:rPr lang="en-CA" sz="2400" dirty="0">
                          <a:latin typeface="Times New Roman"/>
                          <a:cs typeface="Times New Roman"/>
                        </a:rPr>
                        <a:t>± </a:t>
                      </a:r>
                      <a:r>
                        <a:rPr lang="en-CA" sz="2400" dirty="0">
                          <a:effectLst/>
                          <a:latin typeface="Times New Roman"/>
                          <a:ea typeface="Calibri" panose="020F0502020204030204" pitchFamily="34" charset="0"/>
                          <a:cs typeface="Times New Roman"/>
                        </a:rPr>
                        <a:t>SD</a:t>
                      </a: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Mean </a:t>
                      </a:r>
                      <a:r>
                        <a:rPr lang="en-CA" sz="2400" dirty="0">
                          <a:latin typeface="Times New Roman"/>
                          <a:cs typeface="Times New Roman"/>
                        </a:rPr>
                        <a:t>± </a:t>
                      </a:r>
                      <a:r>
                        <a:rPr lang="en-CA" sz="2400" dirty="0">
                          <a:effectLst/>
                          <a:latin typeface="Times New Roman"/>
                          <a:ea typeface="Calibri" panose="020F0502020204030204" pitchFamily="34" charset="0"/>
                          <a:cs typeface="Times New Roman"/>
                        </a:rPr>
                        <a:t>SD</a:t>
                      </a: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2869504644"/>
                  </a:ext>
                </a:extLst>
              </a:tr>
              <a:tr h="484558">
                <a:tc>
                  <a:txBody>
                    <a:bodyPr/>
                    <a:lstStyle/>
                    <a:p>
                      <a:pPr algn="ctr">
                        <a:lnSpc>
                          <a:spcPct val="107000"/>
                        </a:lnSpc>
                        <a:spcAft>
                          <a:spcPts val="0"/>
                        </a:spcAft>
                      </a:pPr>
                      <a:r>
                        <a:rPr lang="en-CA" sz="2400" dirty="0">
                          <a:effectLst/>
                          <a:latin typeface="Times New Roman"/>
                          <a:cs typeface="Times New Roman"/>
                        </a:rPr>
                        <a:t>Male</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cs typeface="Times New Roman"/>
                        </a:rPr>
                        <a:t>10</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cs typeface="Times New Roman"/>
                        </a:rPr>
                        <a:t>257.457 </a:t>
                      </a:r>
                      <a:r>
                        <a:rPr lang="en-CA" sz="2400" dirty="0">
                          <a:latin typeface="Times New Roman"/>
                          <a:cs typeface="Times New Roman"/>
                        </a:rPr>
                        <a:t>± </a:t>
                      </a:r>
                      <a:r>
                        <a:rPr lang="en-CA" sz="2400" dirty="0">
                          <a:effectLst/>
                          <a:latin typeface="Times New Roman"/>
                          <a:cs typeface="Times New Roman"/>
                        </a:rPr>
                        <a:t>68.922</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0.554 </a:t>
                      </a:r>
                      <a:r>
                        <a:rPr lang="en-CA" sz="2400" dirty="0">
                          <a:latin typeface="Times New Roman"/>
                          <a:cs typeface="Times New Roman"/>
                        </a:rPr>
                        <a:t>± </a:t>
                      </a:r>
                      <a:r>
                        <a:rPr lang="en-CA" sz="2400" dirty="0">
                          <a:effectLst/>
                          <a:latin typeface="Times New Roman"/>
                          <a:ea typeface="Calibri" panose="020F0502020204030204" pitchFamily="34" charset="0"/>
                          <a:cs typeface="Times New Roman"/>
                        </a:rPr>
                        <a:t>0.0968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0.0533 </a:t>
                      </a:r>
                      <a:r>
                        <a:rPr lang="en-CA" sz="2400" dirty="0">
                          <a:latin typeface="Times New Roman"/>
                          <a:cs typeface="Times New Roman"/>
                        </a:rPr>
                        <a:t>± </a:t>
                      </a:r>
                      <a:r>
                        <a:rPr lang="en-CA" sz="2400" dirty="0">
                          <a:effectLst/>
                          <a:latin typeface="Times New Roman"/>
                          <a:ea typeface="Calibri" panose="020F0502020204030204" pitchFamily="34" charset="0"/>
                          <a:cs typeface="Times New Roman"/>
                        </a:rPr>
                        <a:t>0.00513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2982807933"/>
                  </a:ext>
                </a:extLst>
              </a:tr>
              <a:tr h="442421">
                <a:tc>
                  <a:txBody>
                    <a:bodyPr/>
                    <a:lstStyle/>
                    <a:p>
                      <a:pPr algn="ctr">
                        <a:lnSpc>
                          <a:spcPct val="107000"/>
                        </a:lnSpc>
                        <a:spcAft>
                          <a:spcPts val="0"/>
                        </a:spcAft>
                      </a:pPr>
                      <a:r>
                        <a:rPr lang="en-CA" sz="2400" dirty="0">
                          <a:effectLst/>
                          <a:latin typeface="Times New Roman"/>
                          <a:cs typeface="Times New Roman"/>
                        </a:rPr>
                        <a:t>Female</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cs typeface="Times New Roman"/>
                        </a:rPr>
                        <a:t>13</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cs typeface="Times New Roman"/>
                        </a:rPr>
                        <a:t>213.492 </a:t>
                      </a:r>
                      <a:r>
                        <a:rPr lang="en-CA" sz="2400" dirty="0">
                          <a:latin typeface="Times New Roman"/>
                          <a:cs typeface="Times New Roman"/>
                        </a:rPr>
                        <a:t>± </a:t>
                      </a:r>
                      <a:r>
                        <a:rPr lang="en-CA" sz="2400" dirty="0">
                          <a:effectLst/>
                          <a:latin typeface="Times New Roman"/>
                          <a:cs typeface="Times New Roman"/>
                        </a:rPr>
                        <a:t>26.609</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0.599 </a:t>
                      </a:r>
                      <a:r>
                        <a:rPr lang="en-CA" sz="2400" dirty="0">
                          <a:latin typeface="Times New Roman"/>
                          <a:cs typeface="Times New Roman"/>
                        </a:rPr>
                        <a:t>± </a:t>
                      </a:r>
                      <a:r>
                        <a:rPr lang="en-CA" sz="2400" dirty="0">
                          <a:effectLst/>
                          <a:latin typeface="Times New Roman"/>
                          <a:ea typeface="Calibri" panose="020F0502020204030204" pitchFamily="34" charset="0"/>
                          <a:cs typeface="Times New Roman"/>
                        </a:rPr>
                        <a:t>0.136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dirty="0">
                          <a:effectLst/>
                          <a:latin typeface="Times New Roman"/>
                          <a:ea typeface="Calibri" panose="020F0502020204030204" pitchFamily="34" charset="0"/>
                          <a:cs typeface="Times New Roman"/>
                        </a:rPr>
                        <a:t>0.0595 </a:t>
                      </a:r>
                      <a:r>
                        <a:rPr lang="en-CA" sz="2400" dirty="0">
                          <a:latin typeface="Times New Roman"/>
                          <a:cs typeface="Times New Roman"/>
                        </a:rPr>
                        <a:t>± </a:t>
                      </a:r>
                      <a:r>
                        <a:rPr lang="en-CA" sz="2400" dirty="0">
                          <a:effectLst/>
                          <a:latin typeface="Times New Roman"/>
                          <a:ea typeface="Calibri" panose="020F0502020204030204" pitchFamily="34" charset="0"/>
                          <a:cs typeface="Times New Roman"/>
                        </a:rPr>
                        <a:t>0.0109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2827816614"/>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230562285"/>
              </p:ext>
            </p:extLst>
          </p:nvPr>
        </p:nvGraphicFramePr>
        <p:xfrm>
          <a:off x="18785351" y="18230065"/>
          <a:ext cx="13094067" cy="851536"/>
        </p:xfrm>
        <a:graphic>
          <a:graphicData uri="http://schemas.openxmlformats.org/drawingml/2006/table">
            <a:tbl>
              <a:tblPr firstRow="1" firstCol="1" bandRow="1">
                <a:tableStyleId>{46F890A9-2807-4EBB-B81D-B2AA78EC7F39}</a:tableStyleId>
              </a:tblPr>
              <a:tblGrid>
                <a:gridCol w="4364689">
                  <a:extLst>
                    <a:ext uri="{9D8B030D-6E8A-4147-A177-3AD203B41FA5}">
                      <a16:colId xmlns:a16="http://schemas.microsoft.com/office/drawing/2014/main" val="131473986"/>
                    </a:ext>
                  </a:extLst>
                </a:gridCol>
                <a:gridCol w="4364689">
                  <a:extLst>
                    <a:ext uri="{9D8B030D-6E8A-4147-A177-3AD203B41FA5}">
                      <a16:colId xmlns:a16="http://schemas.microsoft.com/office/drawing/2014/main" val="3169680357"/>
                    </a:ext>
                  </a:extLst>
                </a:gridCol>
                <a:gridCol w="4364689">
                  <a:extLst>
                    <a:ext uri="{9D8B030D-6E8A-4147-A177-3AD203B41FA5}">
                      <a16:colId xmlns:a16="http://schemas.microsoft.com/office/drawing/2014/main" val="1596082711"/>
                    </a:ext>
                  </a:extLst>
                </a:gridCol>
              </a:tblGrid>
              <a:tr h="0">
                <a:tc>
                  <a:txBody>
                    <a:bodyPr/>
                    <a:lstStyle/>
                    <a:p>
                      <a:pPr algn="ctr">
                        <a:lnSpc>
                          <a:spcPct val="107000"/>
                        </a:lnSpc>
                        <a:spcAft>
                          <a:spcPts val="0"/>
                        </a:spcAft>
                      </a:pPr>
                      <a:r>
                        <a:rPr lang="en-CA" sz="2800" dirty="0">
                          <a:effectLst/>
                          <a:latin typeface="Times New Roman"/>
                          <a:cs typeface="Times New Roman"/>
                        </a:rPr>
                        <a:t>Model</a:t>
                      </a:r>
                      <a:endParaRPr lang="en-CA" sz="28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800" dirty="0">
                          <a:effectLst/>
                          <a:latin typeface="Times New Roman"/>
                          <a:cs typeface="Times New Roman"/>
                        </a:rPr>
                        <a:t>R</a:t>
                      </a:r>
                      <a:endParaRPr lang="en-CA" sz="28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800" dirty="0">
                          <a:effectLst/>
                          <a:latin typeface="Times New Roman"/>
                          <a:cs typeface="Times New Roman"/>
                        </a:rPr>
                        <a:t>R Square</a:t>
                      </a:r>
                      <a:endParaRPr lang="en-CA" sz="28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7722616"/>
                  </a:ext>
                </a:extLst>
              </a:tr>
              <a:tr h="0">
                <a:tc>
                  <a:txBody>
                    <a:bodyPr/>
                    <a:lstStyle/>
                    <a:p>
                      <a:pPr algn="ctr">
                        <a:lnSpc>
                          <a:spcPct val="107000"/>
                        </a:lnSpc>
                        <a:spcAft>
                          <a:spcPts val="0"/>
                        </a:spcAft>
                      </a:pPr>
                      <a:r>
                        <a:rPr lang="en-CA" sz="2800" dirty="0">
                          <a:effectLst/>
                          <a:latin typeface="Times New Roman"/>
                          <a:cs typeface="Times New Roman"/>
                        </a:rPr>
                        <a:t>1</a:t>
                      </a:r>
                      <a:endParaRPr lang="en-CA" sz="28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800" dirty="0">
                          <a:effectLst/>
                          <a:latin typeface="Times New Roman"/>
                          <a:cs typeface="Times New Roman"/>
                        </a:rPr>
                        <a:t>0.696</a:t>
                      </a:r>
                      <a:r>
                        <a:rPr lang="en-CA" sz="2800" baseline="30000" dirty="0">
                          <a:effectLst/>
                          <a:latin typeface="Times New Roman"/>
                          <a:cs typeface="Times New Roman"/>
                        </a:rPr>
                        <a:t>a</a:t>
                      </a:r>
                      <a:endParaRPr lang="en-CA" sz="28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800" dirty="0">
                          <a:effectLst/>
                          <a:latin typeface="Times New Roman"/>
                          <a:cs typeface="Times New Roman"/>
                        </a:rPr>
                        <a:t>0.484</a:t>
                      </a:r>
                      <a:endParaRPr lang="en-CA" sz="28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996256"/>
                  </a:ext>
                </a:extLst>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684019779"/>
              </p:ext>
            </p:extLst>
          </p:nvPr>
        </p:nvGraphicFramePr>
        <p:xfrm>
          <a:off x="18785351" y="19607040"/>
          <a:ext cx="23598219" cy="1789926"/>
        </p:xfrm>
        <a:graphic>
          <a:graphicData uri="http://schemas.openxmlformats.org/drawingml/2006/table">
            <a:tbl>
              <a:tblPr firstRow="1" firstCol="1" bandRow="1">
                <a:tableStyleId>{46F890A9-2807-4EBB-B81D-B2AA78EC7F39}</a:tableStyleId>
              </a:tblPr>
              <a:tblGrid>
                <a:gridCol w="4029063">
                  <a:extLst>
                    <a:ext uri="{9D8B030D-6E8A-4147-A177-3AD203B41FA5}">
                      <a16:colId xmlns:a16="http://schemas.microsoft.com/office/drawing/2014/main" val="886602991"/>
                    </a:ext>
                  </a:extLst>
                </a:gridCol>
                <a:gridCol w="3836168">
                  <a:extLst>
                    <a:ext uri="{9D8B030D-6E8A-4147-A177-3AD203B41FA5}">
                      <a16:colId xmlns:a16="http://schemas.microsoft.com/office/drawing/2014/main" val="3181400054"/>
                    </a:ext>
                  </a:extLst>
                </a:gridCol>
                <a:gridCol w="3932616">
                  <a:extLst>
                    <a:ext uri="{9D8B030D-6E8A-4147-A177-3AD203B41FA5}">
                      <a16:colId xmlns:a16="http://schemas.microsoft.com/office/drawing/2014/main" val="884236090"/>
                    </a:ext>
                  </a:extLst>
                </a:gridCol>
                <a:gridCol w="3932616">
                  <a:extLst>
                    <a:ext uri="{9D8B030D-6E8A-4147-A177-3AD203B41FA5}">
                      <a16:colId xmlns:a16="http://schemas.microsoft.com/office/drawing/2014/main" val="3417503926"/>
                    </a:ext>
                  </a:extLst>
                </a:gridCol>
                <a:gridCol w="3932616">
                  <a:extLst>
                    <a:ext uri="{9D8B030D-6E8A-4147-A177-3AD203B41FA5}">
                      <a16:colId xmlns:a16="http://schemas.microsoft.com/office/drawing/2014/main" val="629713091"/>
                    </a:ext>
                  </a:extLst>
                </a:gridCol>
                <a:gridCol w="3935140">
                  <a:extLst>
                    <a:ext uri="{9D8B030D-6E8A-4147-A177-3AD203B41FA5}">
                      <a16:colId xmlns:a16="http://schemas.microsoft.com/office/drawing/2014/main" val="231400681"/>
                    </a:ext>
                  </a:extLst>
                </a:gridCol>
              </a:tblGrid>
              <a:tr h="559856">
                <a:tc>
                  <a:txBody>
                    <a:bodyPr/>
                    <a:lstStyle/>
                    <a:p>
                      <a:pPr algn="ctr">
                        <a:lnSpc>
                          <a:spcPct val="107000"/>
                        </a:lnSpc>
                        <a:spcAft>
                          <a:spcPts val="0"/>
                        </a:spcAft>
                      </a:pPr>
                      <a:r>
                        <a:rPr lang="en-CA" sz="2400" dirty="0">
                          <a:effectLst/>
                          <a:latin typeface="Times New Roman"/>
                          <a:cs typeface="Times New Roman"/>
                        </a:rPr>
                        <a:t>Model</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dirty="0">
                          <a:effectLst/>
                          <a:latin typeface="Times New Roman"/>
                          <a:cs typeface="Times New Roman"/>
                        </a:rPr>
                        <a:t>Sum of Squares</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dirty="0" err="1">
                          <a:effectLst/>
                          <a:latin typeface="Times New Roman"/>
                          <a:cs typeface="Times New Roman"/>
                        </a:rPr>
                        <a:t>Df</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dirty="0">
                          <a:effectLst/>
                          <a:latin typeface="Times New Roman"/>
                          <a:cs typeface="Times New Roman"/>
                        </a:rPr>
                        <a:t>Mean Square</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a:cs typeface="Times New Roman"/>
                        </a:rPr>
                        <a:t>F</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dirty="0">
                          <a:effectLst/>
                          <a:latin typeface="Times New Roman"/>
                          <a:cs typeface="Times New Roman"/>
                        </a:rPr>
                        <a:t>Sig.</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7017901"/>
                  </a:ext>
                </a:extLst>
              </a:tr>
              <a:tr h="1230070">
                <a:tc>
                  <a:txBody>
                    <a:bodyPr/>
                    <a:lstStyle/>
                    <a:p>
                      <a:pPr algn="ctr">
                        <a:lnSpc>
                          <a:spcPct val="107000"/>
                        </a:lnSpc>
                        <a:spcAft>
                          <a:spcPts val="0"/>
                        </a:spcAft>
                      </a:pPr>
                      <a:r>
                        <a:rPr lang="en-CA" sz="2400" b="0" dirty="0">
                          <a:effectLst/>
                          <a:latin typeface="Times New Roman"/>
                          <a:cs typeface="Times New Roman"/>
                        </a:rPr>
                        <a:t>1 Regression Residual Total</a:t>
                      </a:r>
                      <a:endParaRPr lang="en-CA" sz="2400" b="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a:cs typeface="Times New Roman"/>
                        </a:rPr>
                        <a:t>0.053</a:t>
                      </a:r>
                      <a:endParaRPr lang="en-CA" sz="2400" dirty="0">
                        <a:effectLst/>
                        <a:latin typeface="Times New Roman"/>
                        <a:cs typeface="Times New Roman"/>
                      </a:endParaRPr>
                    </a:p>
                    <a:p>
                      <a:pPr algn="ctr">
                        <a:lnSpc>
                          <a:spcPct val="107000"/>
                        </a:lnSpc>
                        <a:spcAft>
                          <a:spcPts val="0"/>
                        </a:spcAft>
                      </a:pPr>
                      <a:r>
                        <a:rPr lang="en-CA" sz="2400" cap="all" dirty="0">
                          <a:effectLst/>
                          <a:latin typeface="Times New Roman"/>
                          <a:cs typeface="Times New Roman"/>
                        </a:rPr>
                        <a:t>0.056</a:t>
                      </a:r>
                      <a:endParaRPr lang="en-CA" sz="2400" dirty="0">
                        <a:effectLst/>
                        <a:latin typeface="Times New Roman"/>
                        <a:cs typeface="Times New Roman"/>
                      </a:endParaRPr>
                    </a:p>
                    <a:p>
                      <a:pPr algn="ctr">
                        <a:lnSpc>
                          <a:spcPct val="107000"/>
                        </a:lnSpc>
                        <a:spcAft>
                          <a:spcPts val="0"/>
                        </a:spcAft>
                      </a:pPr>
                      <a:r>
                        <a:rPr lang="en-CA" sz="2400" cap="all" dirty="0">
                          <a:effectLst/>
                          <a:latin typeface="Times New Roman"/>
                          <a:cs typeface="Times New Roman"/>
                        </a:rPr>
                        <a:t>0.109</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a:cs typeface="Times New Roman"/>
                        </a:rPr>
                        <a:t>2</a:t>
                      </a:r>
                      <a:endParaRPr lang="en-CA" sz="2400" dirty="0">
                        <a:effectLst/>
                        <a:latin typeface="Times New Roman"/>
                        <a:cs typeface="Times New Roman"/>
                      </a:endParaRPr>
                    </a:p>
                    <a:p>
                      <a:pPr algn="ctr">
                        <a:lnSpc>
                          <a:spcPct val="107000"/>
                        </a:lnSpc>
                        <a:spcAft>
                          <a:spcPts val="0"/>
                        </a:spcAft>
                      </a:pPr>
                      <a:r>
                        <a:rPr lang="en-CA" sz="2400" cap="all" dirty="0">
                          <a:effectLst/>
                          <a:latin typeface="Times New Roman"/>
                          <a:cs typeface="Times New Roman"/>
                        </a:rPr>
                        <a:t>20</a:t>
                      </a:r>
                      <a:endParaRPr lang="en-CA" sz="2400" dirty="0">
                        <a:effectLst/>
                        <a:latin typeface="Times New Roman"/>
                        <a:cs typeface="Times New Roman"/>
                      </a:endParaRPr>
                    </a:p>
                    <a:p>
                      <a:pPr algn="ctr">
                        <a:lnSpc>
                          <a:spcPct val="107000"/>
                        </a:lnSpc>
                        <a:spcAft>
                          <a:spcPts val="0"/>
                        </a:spcAft>
                      </a:pPr>
                      <a:r>
                        <a:rPr lang="en-CA" sz="2400" cap="all" dirty="0">
                          <a:effectLst/>
                          <a:latin typeface="Times New Roman"/>
                          <a:cs typeface="Times New Roman"/>
                        </a:rPr>
                        <a:t>22</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a:cs typeface="Times New Roman"/>
                        </a:rPr>
                        <a:t>0.026</a:t>
                      </a:r>
                      <a:endParaRPr lang="en-CA" sz="2400" dirty="0">
                        <a:effectLst/>
                        <a:latin typeface="Times New Roman"/>
                        <a:cs typeface="Times New Roman"/>
                      </a:endParaRPr>
                    </a:p>
                    <a:p>
                      <a:pPr algn="ctr">
                        <a:lnSpc>
                          <a:spcPct val="107000"/>
                        </a:lnSpc>
                        <a:spcAft>
                          <a:spcPts val="0"/>
                        </a:spcAft>
                      </a:pPr>
                      <a:r>
                        <a:rPr lang="en-CA" sz="2400" cap="all" dirty="0">
                          <a:effectLst/>
                          <a:latin typeface="Times New Roman"/>
                          <a:cs typeface="Times New Roman"/>
                        </a:rPr>
                        <a:t>0.003</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a:cs typeface="Times New Roman"/>
                        </a:rPr>
                        <a:t>9.392</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a:cs typeface="Times New Roman"/>
                        </a:rPr>
                        <a:t>0.001</a:t>
                      </a:r>
                      <a:r>
                        <a:rPr lang="en-CA" sz="2400" cap="all" baseline="30000" dirty="0">
                          <a:effectLst/>
                          <a:latin typeface="Times New Roman"/>
                          <a:cs typeface="Times New Roman"/>
                        </a:rPr>
                        <a:t>b</a:t>
                      </a:r>
                      <a:endParaRPr lang="en-CA" sz="2400" dirty="0">
                        <a:effectLst/>
                        <a:latin typeface="Times New Roman"/>
                        <a:ea typeface="Calibri" panose="020F0502020204030204" pitchFamily="34" charset="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537899"/>
                  </a:ext>
                </a:extLst>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1649408280"/>
              </p:ext>
            </p:extLst>
          </p:nvPr>
        </p:nvGraphicFramePr>
        <p:xfrm>
          <a:off x="18785352" y="21843829"/>
          <a:ext cx="23598218" cy="4669361"/>
        </p:xfrm>
        <a:graphic>
          <a:graphicData uri="http://schemas.openxmlformats.org/drawingml/2006/table">
            <a:tbl>
              <a:tblPr firstRow="1" firstCol="1" bandRow="1">
                <a:tableStyleId>{46F890A9-2807-4EBB-B81D-B2AA78EC7F39}</a:tableStyleId>
              </a:tblPr>
              <a:tblGrid>
                <a:gridCol w="2415502">
                  <a:extLst>
                    <a:ext uri="{9D8B030D-6E8A-4147-A177-3AD203B41FA5}">
                      <a16:colId xmlns:a16="http://schemas.microsoft.com/office/drawing/2014/main" val="1529169532"/>
                    </a:ext>
                  </a:extLst>
                </a:gridCol>
                <a:gridCol w="3122230">
                  <a:extLst>
                    <a:ext uri="{9D8B030D-6E8A-4147-A177-3AD203B41FA5}">
                      <a16:colId xmlns:a16="http://schemas.microsoft.com/office/drawing/2014/main" val="3872581537"/>
                    </a:ext>
                  </a:extLst>
                </a:gridCol>
                <a:gridCol w="2415502">
                  <a:extLst>
                    <a:ext uri="{9D8B030D-6E8A-4147-A177-3AD203B41FA5}">
                      <a16:colId xmlns:a16="http://schemas.microsoft.com/office/drawing/2014/main" val="2561605250"/>
                    </a:ext>
                  </a:extLst>
                </a:gridCol>
                <a:gridCol w="2032937">
                  <a:extLst>
                    <a:ext uri="{9D8B030D-6E8A-4147-A177-3AD203B41FA5}">
                      <a16:colId xmlns:a16="http://schemas.microsoft.com/office/drawing/2014/main" val="1248416839"/>
                    </a:ext>
                  </a:extLst>
                </a:gridCol>
                <a:gridCol w="3808108">
                  <a:extLst>
                    <a:ext uri="{9D8B030D-6E8A-4147-A177-3AD203B41FA5}">
                      <a16:colId xmlns:a16="http://schemas.microsoft.com/office/drawing/2014/main" val="2507499482"/>
                    </a:ext>
                  </a:extLst>
                </a:gridCol>
                <a:gridCol w="2014208">
                  <a:extLst>
                    <a:ext uri="{9D8B030D-6E8A-4147-A177-3AD203B41FA5}">
                      <a16:colId xmlns:a16="http://schemas.microsoft.com/office/drawing/2014/main" val="120110038"/>
                    </a:ext>
                  </a:extLst>
                </a:gridCol>
                <a:gridCol w="2360398">
                  <a:extLst>
                    <a:ext uri="{9D8B030D-6E8A-4147-A177-3AD203B41FA5}">
                      <a16:colId xmlns:a16="http://schemas.microsoft.com/office/drawing/2014/main" val="1780217816"/>
                    </a:ext>
                  </a:extLst>
                </a:gridCol>
                <a:gridCol w="1605614">
                  <a:extLst>
                    <a:ext uri="{9D8B030D-6E8A-4147-A177-3AD203B41FA5}">
                      <a16:colId xmlns:a16="http://schemas.microsoft.com/office/drawing/2014/main" val="2415437246"/>
                    </a:ext>
                  </a:extLst>
                </a:gridCol>
                <a:gridCol w="1618928">
                  <a:extLst>
                    <a:ext uri="{9D8B030D-6E8A-4147-A177-3AD203B41FA5}">
                      <a16:colId xmlns:a16="http://schemas.microsoft.com/office/drawing/2014/main" val="142496659"/>
                    </a:ext>
                  </a:extLst>
                </a:gridCol>
                <a:gridCol w="2204791">
                  <a:extLst>
                    <a:ext uri="{9D8B030D-6E8A-4147-A177-3AD203B41FA5}">
                      <a16:colId xmlns:a16="http://schemas.microsoft.com/office/drawing/2014/main" val="2170417101"/>
                    </a:ext>
                  </a:extLst>
                </a:gridCol>
              </a:tblGrid>
              <a:tr h="906732">
                <a:tc rowSpan="3" gridSpan="2">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Model</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CA"/>
                    </a:p>
                  </a:txBody>
                  <a:tcPr/>
                </a:tc>
                <a:tc gridSpan="2">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Unstandardized Coefficients</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Standardized Coefficient</a:t>
                      </a: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t</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Sig.</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95% </a:t>
                      </a:r>
                      <a:r>
                        <a:rPr lang="en-CA" sz="2400" dirty="0">
                          <a:effectLst/>
                          <a:latin typeface="Times New Roman" panose="02020603050405020304" pitchFamily="18" charset="0"/>
                          <a:cs typeface="Times New Roman" panose="02020603050405020304" pitchFamily="18" charset="0"/>
                        </a:rPr>
                        <a:t>Confidence Interval for B</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CA"/>
                    </a:p>
                  </a:txBody>
                  <a:tcPr/>
                </a:tc>
                <a:tc rowSpan="2">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Collinearity Statistics</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3716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5448564"/>
                  </a:ext>
                </a:extLst>
              </a:tr>
              <a:tr h="0">
                <a:tc gridSpan="2" vMerge="1">
                  <a:txBody>
                    <a:bodyPr/>
                    <a:lstStyle/>
                    <a:p>
                      <a:endParaRPr lang="en-CA"/>
                    </a:p>
                  </a:txBody>
                  <a:tcPr/>
                </a:tc>
                <a:tc hMerge="1" vMerge="1">
                  <a:txBody>
                    <a:bodyPr/>
                    <a:lstStyle/>
                    <a:p>
                      <a:endParaRPr lang="en-CA"/>
                    </a:p>
                  </a:txBody>
                  <a:tcPr/>
                </a:tc>
                <a:tc rowSpan="2">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B</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rowSpan="2">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Std. Error</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rowSpan="2">
                  <a:txBody>
                    <a:bodyPr/>
                    <a:lstStyle/>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Beta</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vMerge="1">
                  <a:txBody>
                    <a:bodyPr/>
                    <a:lstStyle/>
                    <a:p>
                      <a:endParaRPr lang="en-CA"/>
                    </a:p>
                  </a:txBody>
                  <a:tcPr/>
                </a:tc>
                <a:tc vMerge="1">
                  <a:txBody>
                    <a:bodyPr/>
                    <a:lstStyle/>
                    <a:p>
                      <a:endParaRPr lang="en-CA"/>
                    </a:p>
                  </a:txBody>
                  <a:tcPr/>
                </a:tc>
                <a:tc gridSpan="2" vMerge="1">
                  <a:txBody>
                    <a:bodyPr/>
                    <a:lstStyle/>
                    <a:p>
                      <a:endParaRPr lang="en-CA"/>
                    </a:p>
                  </a:txBody>
                  <a:tcPr/>
                </a:tc>
                <a:tc hMerge="1" vMerge="1">
                  <a:txBody>
                    <a:bodyPr/>
                    <a:lstStyle/>
                    <a:p>
                      <a:endParaRPr lang="en-CA"/>
                    </a:p>
                  </a:txBody>
                  <a:tcPr/>
                </a:tc>
                <a:tc vMerge="1">
                  <a:txBody>
                    <a:bodyPr/>
                    <a:lstStyle/>
                    <a:p>
                      <a:endParaRPr lang="en-CA"/>
                    </a:p>
                  </a:txBody>
                  <a:tcPr/>
                </a:tc>
                <a:extLst>
                  <a:ext uri="{0D108BD9-81ED-4DB2-BD59-A6C34878D82A}">
                    <a16:rowId xmlns:a16="http://schemas.microsoft.com/office/drawing/2014/main" val="4174169290"/>
                  </a:ext>
                </a:extLst>
              </a:tr>
              <a:tr h="604488">
                <a:tc gridSpan="2" vMerge="1">
                  <a:txBody>
                    <a:bodyPr/>
                    <a:lstStyle/>
                    <a:p>
                      <a:endParaRPr lang="en-CA"/>
                    </a:p>
                  </a:txBody>
                  <a:tcPr/>
                </a:tc>
                <a:tc hMerge="1"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tc>
                  <a:txBody>
                    <a:bodyPr/>
                    <a:lstStyle/>
                    <a:p>
                      <a:pPr algn="ctr">
                        <a:lnSpc>
                          <a:spcPct val="90000"/>
                        </a:lnSpc>
                        <a:spcAft>
                          <a:spcPts val="0"/>
                        </a:spcAft>
                      </a:pPr>
                      <a:r>
                        <a:rPr lang="en-CA" sz="2400" dirty="0">
                          <a:effectLst/>
                          <a:latin typeface="Times New Roman" panose="02020603050405020304" pitchFamily="18" charset="0"/>
                          <a:cs typeface="Times New Roman" panose="02020603050405020304" pitchFamily="18" charset="0"/>
                        </a:rPr>
                        <a:t>Lower Bound</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90000"/>
                        </a:lnSpc>
                        <a:spcAft>
                          <a:spcPts val="0"/>
                        </a:spcAft>
                      </a:pPr>
                      <a:r>
                        <a:rPr lang="en-CA" sz="2400" dirty="0">
                          <a:effectLst/>
                          <a:latin typeface="Times New Roman" panose="02020603050405020304" pitchFamily="18" charset="0"/>
                          <a:cs typeface="Times New Roman" panose="02020603050405020304" pitchFamily="18" charset="0"/>
                        </a:rPr>
                        <a:t>Upper Bound</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90000"/>
                        </a:lnSpc>
                        <a:spcAft>
                          <a:spcPts val="0"/>
                        </a:spcAft>
                      </a:pPr>
                      <a:r>
                        <a:rPr lang="en-CA" sz="2400" dirty="0">
                          <a:effectLst/>
                          <a:latin typeface="Times New Roman" panose="02020603050405020304" pitchFamily="18" charset="0"/>
                          <a:cs typeface="Times New Roman" panose="02020603050405020304" pitchFamily="18" charset="0"/>
                        </a:rPr>
                        <a:t>Tolerance</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2315508161"/>
                  </a:ext>
                </a:extLst>
              </a:tr>
              <a:tr h="2720197">
                <a:tc>
                  <a:txBody>
                    <a:bodyPr/>
                    <a:lstStyle/>
                    <a:p>
                      <a:pPr algn="ctr">
                        <a:lnSpc>
                          <a:spcPct val="107000"/>
                        </a:lnSpc>
                        <a:spcAft>
                          <a:spcPts val="0"/>
                        </a:spcAft>
                      </a:pPr>
                      <a:r>
                        <a:rPr lang="en-CA" sz="2400" b="0" cap="all" dirty="0">
                          <a:effectLst/>
                          <a:latin typeface="Times New Roman" panose="02020603050405020304" pitchFamily="18" charset="0"/>
                          <a:cs typeface="Times New Roman" panose="02020603050405020304" pitchFamily="18" charset="0"/>
                        </a:rPr>
                        <a:t>1</a:t>
                      </a:r>
                      <a:endParaRPr lang="en-CA" sz="2400" b="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a:t>
                      </a:r>
                      <a:r>
                        <a:rPr lang="en-CA" sz="2400" dirty="0">
                          <a:effectLst/>
                          <a:latin typeface="Times New Roman" panose="02020603050405020304" pitchFamily="18" charset="0"/>
                          <a:cs typeface="Times New Roman" panose="02020603050405020304" pitchFamily="18" charset="0"/>
                        </a:rPr>
                        <a:t>Constant)</a:t>
                      </a:r>
                    </a:p>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Change in Overall Psych Score</a:t>
                      </a:r>
                    </a:p>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en-CA" sz="2400" dirty="0">
                          <a:effectLst/>
                          <a:latin typeface="Times New Roman" panose="02020603050405020304" pitchFamily="18" charset="0"/>
                          <a:cs typeface="Times New Roman" panose="02020603050405020304" pitchFamily="18" charset="0"/>
                        </a:rPr>
                        <a:t>Intramural or Club Sport participation</a:t>
                      </a:r>
                      <a:endParaRPr lang="en-CA"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-0.200</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-0.009</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0.074</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0.015</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0.003</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0.023</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-0.524</a:t>
                      </a:r>
                      <a:endParaRPr lang="en-CA" sz="24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3.239</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-1.291</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-3.242</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3.239</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0.211</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0.004</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0.004</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-0.052</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-0.014</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0.026</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0.012</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-0.003</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0.121</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0.986</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 </a:t>
                      </a:r>
                      <a:endParaRPr lang="en-CA"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CA" sz="2400" cap="all" dirty="0">
                          <a:effectLst/>
                          <a:latin typeface="Times New Roman" panose="02020603050405020304" pitchFamily="18" charset="0"/>
                          <a:cs typeface="Times New Roman" panose="02020603050405020304" pitchFamily="18" charset="0"/>
                        </a:rPr>
                        <a:t>0.986</a:t>
                      </a:r>
                      <a:endParaRPr lang="en-CA"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992118"/>
                  </a:ext>
                </a:extLst>
              </a:tr>
            </a:tbl>
          </a:graphicData>
        </a:graphic>
      </p:graphicFrame>
      <p:sp>
        <p:nvSpPr>
          <p:cNvPr id="27" name="TextBox 26"/>
          <p:cNvSpPr txBox="1"/>
          <p:nvPr/>
        </p:nvSpPr>
        <p:spPr>
          <a:xfrm>
            <a:off x="10329988" y="2010762"/>
            <a:ext cx="24291932" cy="923330"/>
          </a:xfrm>
          <a:prstGeom prst="rect">
            <a:avLst/>
          </a:prstGeom>
          <a:noFill/>
        </p:spPr>
        <p:txBody>
          <a:bodyPr wrap="none" lIns="0" tIns="0" rIns="0" bIns="0" rtlCol="0" anchor="t" anchorCtr="0">
            <a:spAutoFit/>
          </a:bodyPr>
          <a:lstStyle/>
          <a:p>
            <a:pPr algn="ctr"/>
            <a:r>
              <a:rPr lang="en-US" sz="6000" dirty="0">
                <a:solidFill>
                  <a:srgbClr val="000000"/>
                </a:solidFill>
                <a:latin typeface="Times New Roman"/>
                <a:cs typeface="Times New Roman"/>
              </a:rPr>
              <a:t>Nicole </a:t>
            </a:r>
            <a:r>
              <a:rPr lang="en-US" sz="6000" dirty="0" err="1">
                <a:solidFill>
                  <a:srgbClr val="000000"/>
                </a:solidFill>
                <a:latin typeface="Times New Roman"/>
                <a:cs typeface="Times New Roman"/>
              </a:rPr>
              <a:t>Laskosky</a:t>
            </a:r>
            <a:r>
              <a:rPr lang="en-US" sz="6000" dirty="0">
                <a:solidFill>
                  <a:srgbClr val="000000"/>
                </a:solidFill>
                <a:latin typeface="Times New Roman"/>
                <a:cs typeface="Times New Roman"/>
              </a:rPr>
              <a:t>, </a:t>
            </a:r>
            <a:r>
              <a:rPr lang="en-US" sz="6000" dirty="0" err="1">
                <a:solidFill>
                  <a:srgbClr val="000000"/>
                </a:solidFill>
                <a:latin typeface="Times New Roman"/>
                <a:cs typeface="Times New Roman"/>
              </a:rPr>
              <a:t>Voon</a:t>
            </a:r>
            <a:r>
              <a:rPr lang="en-US" sz="6000" dirty="0">
                <a:solidFill>
                  <a:srgbClr val="000000"/>
                </a:solidFill>
                <a:latin typeface="Times New Roman"/>
                <a:cs typeface="Times New Roman"/>
              </a:rPr>
              <a:t> Chi Chia, Stephanie Gee, Mark </a:t>
            </a:r>
            <a:r>
              <a:rPr lang="en-US" sz="6000" dirty="0" err="1">
                <a:solidFill>
                  <a:srgbClr val="000000"/>
                </a:solidFill>
                <a:latin typeface="Times New Roman"/>
                <a:cs typeface="Times New Roman"/>
              </a:rPr>
              <a:t>Morozumi</a:t>
            </a:r>
            <a:r>
              <a:rPr lang="en-US" sz="6000" dirty="0">
                <a:solidFill>
                  <a:srgbClr val="000000"/>
                </a:solidFill>
                <a:latin typeface="Times New Roman"/>
                <a:cs typeface="Times New Roman"/>
              </a:rPr>
              <a:t>, Angie Wei </a:t>
            </a:r>
          </a:p>
        </p:txBody>
      </p:sp>
      <p:sp>
        <p:nvSpPr>
          <p:cNvPr id="6" name="TextBox 5"/>
          <p:cNvSpPr txBox="1"/>
          <p:nvPr/>
        </p:nvSpPr>
        <p:spPr>
          <a:xfrm>
            <a:off x="1110342" y="25819195"/>
            <a:ext cx="16818424"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CA" sz="4400" b="1" dirty="0">
                <a:latin typeface="Times New Roman" panose="02020603050405020304" pitchFamily="18" charset="0"/>
                <a:cs typeface="Times New Roman" panose="02020603050405020304" pitchFamily="18" charset="0"/>
              </a:rPr>
              <a:t>LIMITATIONS</a:t>
            </a:r>
          </a:p>
        </p:txBody>
      </p:sp>
      <p:sp>
        <p:nvSpPr>
          <p:cNvPr id="36" name="Rectangle 49"/>
          <p:cNvSpPr>
            <a:spLocks noChangeArrowheads="1"/>
          </p:cNvSpPr>
          <p:nvPr/>
        </p:nvSpPr>
        <p:spPr bwMode="auto">
          <a:xfrm>
            <a:off x="1110342" y="26617797"/>
            <a:ext cx="16818432" cy="2258582"/>
          </a:xfrm>
          <a:prstGeom prst="rect">
            <a:avLst/>
          </a:prstGeom>
          <a:solidFill>
            <a:schemeClr val="bg1"/>
          </a:solidFill>
          <a:ln w="12700" cmpd="sng">
            <a:solidFill>
              <a:schemeClr val="tx1"/>
            </a:solidFill>
            <a:miter lim="800000"/>
            <a:headEnd/>
            <a:tailEnd/>
          </a:ln>
        </p:spPr>
        <p:txBody>
          <a:bodyPr lIns="360000" tIns="128016" rIns="360000" bIns="360000" anchor="t">
            <a:prstTxWarp prst="textNoShape">
              <a:avLst/>
            </a:prstTxWarp>
          </a:bodyPr>
          <a:lstStyle/>
          <a:p>
            <a:pPr algn="just">
              <a:spcBef>
                <a:spcPts val="600"/>
              </a:spcBef>
            </a:pPr>
            <a:r>
              <a:rPr lang="en-CA" sz="3200" dirty="0">
                <a:latin typeface="Times New Roman" panose="02020603050405020304" pitchFamily="18" charset="0"/>
                <a:cs typeface="Times New Roman" panose="02020603050405020304" pitchFamily="18" charset="0"/>
              </a:rPr>
              <a:t>There were different administrators administering the psychological and muscle functioning tests. </a:t>
            </a:r>
            <a:r>
              <a:rPr lang="en-CA" sz="3200" dirty="0" err="1">
                <a:latin typeface="Times New Roman" panose="02020603050405020304" pitchFamily="18" charset="0"/>
                <a:cs typeface="Times New Roman" panose="02020603050405020304" pitchFamily="18" charset="0"/>
              </a:rPr>
              <a:t>Interrater</a:t>
            </a:r>
            <a:r>
              <a:rPr lang="en-CA" sz="3200" dirty="0">
                <a:latin typeface="Times New Roman" panose="02020603050405020304" pitchFamily="18" charset="0"/>
                <a:cs typeface="Times New Roman" panose="02020603050405020304" pitchFamily="18" charset="0"/>
              </a:rPr>
              <a:t> reliability was not measured. Subjects answered the questionnaires prior to both sets of testing to ensure that physical stress from </a:t>
            </a:r>
            <a:r>
              <a:rPr lang="en-CA" sz="3200" dirty="0" err="1">
                <a:latin typeface="Times New Roman" panose="02020603050405020304" pitchFamily="18" charset="0"/>
                <a:cs typeface="Times New Roman" panose="02020603050405020304" pitchFamily="18" charset="0"/>
              </a:rPr>
              <a:t>Cybex</a:t>
            </a:r>
            <a:r>
              <a:rPr lang="en-CA" sz="3200" dirty="0">
                <a:latin typeface="Times New Roman" panose="02020603050405020304" pitchFamily="18" charset="0"/>
                <a:cs typeface="Times New Roman" panose="02020603050405020304" pitchFamily="18" charset="0"/>
              </a:rPr>
              <a:t> system would not affect the answers and combine the psychological and physical factors in the study. </a:t>
            </a:r>
          </a:p>
        </p:txBody>
      </p:sp>
      <p:graphicFrame>
        <p:nvGraphicFramePr>
          <p:cNvPr id="7" name="Table 6"/>
          <p:cNvGraphicFramePr>
            <a:graphicFrameLocks noGrp="1"/>
          </p:cNvGraphicFramePr>
          <p:nvPr>
            <p:extLst>
              <p:ext uri="{D42A27DB-BD31-4B8C-83A1-F6EECF244321}">
                <p14:modId xmlns:p14="http://schemas.microsoft.com/office/powerpoint/2010/main" val="124140894"/>
              </p:ext>
            </p:extLst>
          </p:nvPr>
        </p:nvGraphicFramePr>
        <p:xfrm>
          <a:off x="18498894" y="7185292"/>
          <a:ext cx="24063157" cy="3286362"/>
        </p:xfrm>
        <a:graphic>
          <a:graphicData uri="http://schemas.openxmlformats.org/drawingml/2006/table">
            <a:tbl>
              <a:tblPr firstRow="1" firstCol="1" bandRow="1">
                <a:tableStyleId>{5C22544A-7EE6-4342-B048-85BDC9FD1C3A}</a:tableStyleId>
              </a:tblPr>
              <a:tblGrid>
                <a:gridCol w="1590841">
                  <a:extLst>
                    <a:ext uri="{9D8B030D-6E8A-4147-A177-3AD203B41FA5}">
                      <a16:colId xmlns:a16="http://schemas.microsoft.com/office/drawing/2014/main" val="11477121"/>
                    </a:ext>
                  </a:extLst>
                </a:gridCol>
                <a:gridCol w="1346200">
                  <a:extLst>
                    <a:ext uri="{9D8B030D-6E8A-4147-A177-3AD203B41FA5}">
                      <a16:colId xmlns:a16="http://schemas.microsoft.com/office/drawing/2014/main" val="1886273810"/>
                    </a:ext>
                  </a:extLst>
                </a:gridCol>
                <a:gridCol w="889000">
                  <a:extLst>
                    <a:ext uri="{9D8B030D-6E8A-4147-A177-3AD203B41FA5}">
                      <a16:colId xmlns:a16="http://schemas.microsoft.com/office/drawing/2014/main" val="1723570100"/>
                    </a:ext>
                  </a:extLst>
                </a:gridCol>
                <a:gridCol w="1244600">
                  <a:extLst>
                    <a:ext uri="{9D8B030D-6E8A-4147-A177-3AD203B41FA5}">
                      <a16:colId xmlns:a16="http://schemas.microsoft.com/office/drawing/2014/main" val="2615781047"/>
                    </a:ext>
                  </a:extLst>
                </a:gridCol>
                <a:gridCol w="1089526">
                  <a:extLst>
                    <a:ext uri="{9D8B030D-6E8A-4147-A177-3AD203B41FA5}">
                      <a16:colId xmlns:a16="http://schemas.microsoft.com/office/drawing/2014/main" val="1289158592"/>
                    </a:ext>
                  </a:extLst>
                </a:gridCol>
                <a:gridCol w="1171074">
                  <a:extLst>
                    <a:ext uri="{9D8B030D-6E8A-4147-A177-3AD203B41FA5}">
                      <a16:colId xmlns:a16="http://schemas.microsoft.com/office/drawing/2014/main" val="2045579253"/>
                    </a:ext>
                  </a:extLst>
                </a:gridCol>
                <a:gridCol w="1143000">
                  <a:extLst>
                    <a:ext uri="{9D8B030D-6E8A-4147-A177-3AD203B41FA5}">
                      <a16:colId xmlns:a16="http://schemas.microsoft.com/office/drawing/2014/main" val="2749759415"/>
                    </a:ext>
                  </a:extLst>
                </a:gridCol>
                <a:gridCol w="1600200">
                  <a:extLst>
                    <a:ext uri="{9D8B030D-6E8A-4147-A177-3AD203B41FA5}">
                      <a16:colId xmlns:a16="http://schemas.microsoft.com/office/drawing/2014/main" val="1962180633"/>
                    </a:ext>
                  </a:extLst>
                </a:gridCol>
                <a:gridCol w="1447800">
                  <a:extLst>
                    <a:ext uri="{9D8B030D-6E8A-4147-A177-3AD203B41FA5}">
                      <a16:colId xmlns:a16="http://schemas.microsoft.com/office/drawing/2014/main" val="3814298230"/>
                    </a:ext>
                  </a:extLst>
                </a:gridCol>
                <a:gridCol w="1701800">
                  <a:extLst>
                    <a:ext uri="{9D8B030D-6E8A-4147-A177-3AD203B41FA5}">
                      <a16:colId xmlns:a16="http://schemas.microsoft.com/office/drawing/2014/main" val="1062152379"/>
                    </a:ext>
                  </a:extLst>
                </a:gridCol>
                <a:gridCol w="1752600">
                  <a:extLst>
                    <a:ext uri="{9D8B030D-6E8A-4147-A177-3AD203B41FA5}">
                      <a16:colId xmlns:a16="http://schemas.microsoft.com/office/drawing/2014/main" val="3603339477"/>
                    </a:ext>
                  </a:extLst>
                </a:gridCol>
                <a:gridCol w="1244600">
                  <a:extLst>
                    <a:ext uri="{9D8B030D-6E8A-4147-A177-3AD203B41FA5}">
                      <a16:colId xmlns:a16="http://schemas.microsoft.com/office/drawing/2014/main" val="1967572922"/>
                    </a:ext>
                  </a:extLst>
                </a:gridCol>
                <a:gridCol w="1270000">
                  <a:extLst>
                    <a:ext uri="{9D8B030D-6E8A-4147-A177-3AD203B41FA5}">
                      <a16:colId xmlns:a16="http://schemas.microsoft.com/office/drawing/2014/main" val="2269821836"/>
                    </a:ext>
                  </a:extLst>
                </a:gridCol>
                <a:gridCol w="762000">
                  <a:extLst>
                    <a:ext uri="{9D8B030D-6E8A-4147-A177-3AD203B41FA5}">
                      <a16:colId xmlns:a16="http://schemas.microsoft.com/office/drawing/2014/main" val="948474410"/>
                    </a:ext>
                  </a:extLst>
                </a:gridCol>
                <a:gridCol w="1270000">
                  <a:extLst>
                    <a:ext uri="{9D8B030D-6E8A-4147-A177-3AD203B41FA5}">
                      <a16:colId xmlns:a16="http://schemas.microsoft.com/office/drawing/2014/main" val="3581477353"/>
                    </a:ext>
                  </a:extLst>
                </a:gridCol>
                <a:gridCol w="1905000">
                  <a:extLst>
                    <a:ext uri="{9D8B030D-6E8A-4147-A177-3AD203B41FA5}">
                      <a16:colId xmlns:a16="http://schemas.microsoft.com/office/drawing/2014/main" val="1331992508"/>
                    </a:ext>
                  </a:extLst>
                </a:gridCol>
                <a:gridCol w="1473200">
                  <a:extLst>
                    <a:ext uri="{9D8B030D-6E8A-4147-A177-3AD203B41FA5}">
                      <a16:colId xmlns:a16="http://schemas.microsoft.com/office/drawing/2014/main" val="1155008519"/>
                    </a:ext>
                  </a:extLst>
                </a:gridCol>
                <a:gridCol w="1161716">
                  <a:extLst>
                    <a:ext uri="{9D8B030D-6E8A-4147-A177-3AD203B41FA5}">
                      <a16:colId xmlns:a16="http://schemas.microsoft.com/office/drawing/2014/main" val="216353020"/>
                    </a:ext>
                  </a:extLst>
                </a:gridCol>
              </a:tblGrid>
              <a:tr h="1123866">
                <a:tc rowSpan="2">
                  <a:txBody>
                    <a:bodyPr/>
                    <a:lstStyle/>
                    <a:p>
                      <a:pPr algn="ctr">
                        <a:spcAft>
                          <a:spcPts val="0"/>
                        </a:spcAft>
                      </a:pPr>
                      <a:r>
                        <a:rPr lang="en-US" sz="2400" b="1" dirty="0">
                          <a:effectLst/>
                          <a:latin typeface="Times New Roman" panose="02020603050405020304" pitchFamily="18" charset="0"/>
                          <a:cs typeface="Times New Roman" panose="02020603050405020304" pitchFamily="18" charset="0"/>
                        </a:rPr>
                        <a:t> </a:t>
                      </a:r>
                      <a:endParaRPr lang="en-CA" sz="2400" b="1" dirty="0">
                        <a:effectLst/>
                        <a:latin typeface="Times New Roman" panose="02020603050405020304" pitchFamily="18" charset="0"/>
                        <a:cs typeface="Times New Roman" panose="02020603050405020304" pitchFamily="18" charset="0"/>
                      </a:endParaRPr>
                    </a:p>
                    <a:p>
                      <a:pPr algn="ctr">
                        <a:spcAft>
                          <a:spcPts val="0"/>
                        </a:spcAft>
                      </a:pPr>
                      <a:endParaRPr lang="en-US" sz="2400" b="1" dirty="0">
                        <a:effectLst/>
                        <a:latin typeface="Times New Roman" panose="02020603050405020304" pitchFamily="18" charset="0"/>
                        <a:cs typeface="Times New Roman" panose="02020603050405020304" pitchFamily="18" charset="0"/>
                      </a:endParaRPr>
                    </a:p>
                    <a:p>
                      <a:pPr algn="ctr">
                        <a:spcAft>
                          <a:spcPts val="0"/>
                        </a:spcAft>
                      </a:pPr>
                      <a:endParaRPr lang="en-US" sz="2400" b="1" dirty="0">
                        <a:effectLst/>
                        <a:latin typeface="Times New Roman" panose="02020603050405020304" pitchFamily="18" charset="0"/>
                        <a:cs typeface="Times New Roman" panose="02020603050405020304" pitchFamily="18" charset="0"/>
                      </a:endParaRPr>
                    </a:p>
                    <a:p>
                      <a:pPr algn="ctr">
                        <a:spcAft>
                          <a:spcPts val="0"/>
                        </a:spcAft>
                      </a:pPr>
                      <a:endParaRPr lang="en-US" sz="2400" b="1" dirty="0">
                        <a:effectLst/>
                        <a:latin typeface="Times New Roman" panose="02020603050405020304" pitchFamily="18" charset="0"/>
                        <a:cs typeface="Times New Roman" panose="02020603050405020304" pitchFamily="18" charset="0"/>
                      </a:endParaRPr>
                    </a:p>
                    <a:p>
                      <a:pPr algn="ctr">
                        <a:spcAft>
                          <a:spcPts val="0"/>
                        </a:spcAft>
                      </a:pPr>
                      <a:r>
                        <a:rPr lang="en-CA" sz="2400" b="1" dirty="0">
                          <a:effectLst/>
                          <a:latin typeface="Times New Roman" panose="02020603050405020304" pitchFamily="18" charset="0"/>
                          <a:cs typeface="Times New Roman" panose="02020603050405020304" pitchFamily="18" charset="0"/>
                        </a:rPr>
                        <a:t>F</a:t>
                      </a:r>
                      <a:r>
                        <a:rPr lang="en-US" sz="2400" b="1" dirty="0">
                          <a:effectLst/>
                          <a:latin typeface="Times New Roman" panose="02020603050405020304" pitchFamily="18" charset="0"/>
                          <a:cs typeface="Times New Roman" panose="02020603050405020304" pitchFamily="18" charset="0"/>
                        </a:rPr>
                        <a:t>EMALE</a:t>
                      </a:r>
                    </a:p>
                    <a:p>
                      <a:pPr algn="ctr">
                        <a:spcAft>
                          <a:spcPts val="0"/>
                        </a:spcAft>
                      </a:pPr>
                      <a:endParaRPr lang="en-CA" sz="24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Gender </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Age</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LE Injuries</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Major</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Course Credits</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BMI</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Ex/</a:t>
                      </a:r>
                      <a:r>
                        <a:rPr lang="en-US" sz="2300" b="1" dirty="0" err="1">
                          <a:effectLst/>
                          <a:latin typeface="Times New Roman" panose="02020603050405020304" pitchFamily="18" charset="0"/>
                          <a:cs typeface="Times New Roman" panose="02020603050405020304" pitchFamily="18" charset="0"/>
                        </a:rPr>
                        <a:t>Wk</a:t>
                      </a:r>
                      <a:r>
                        <a:rPr lang="en-US" sz="2300" b="1" baseline="0" dirty="0">
                          <a:effectLst/>
                          <a:latin typeface="Times New Roman" panose="02020603050405020304" pitchFamily="18" charset="0"/>
                          <a:cs typeface="Times New Roman" panose="02020603050405020304" pitchFamily="18" charset="0"/>
                        </a:rPr>
                        <a:t> </a:t>
                      </a:r>
                      <a:r>
                        <a:rPr lang="en-US" sz="2300" b="1" dirty="0">
                          <a:solidFill>
                            <a:schemeClr val="bg1"/>
                          </a:solidFill>
                          <a:effectLst/>
                          <a:latin typeface="Times New Roman" panose="02020603050405020304" pitchFamily="18" charset="0"/>
                          <a:ea typeface="MS Mincho"/>
                          <a:cs typeface="Times New Roman" panose="02020603050405020304" pitchFamily="18" charset="0"/>
                        </a:rPr>
                        <a:t>(1)</a:t>
                      </a:r>
                      <a:endParaRPr lang="en-CA" sz="2300" b="1"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Ex/</a:t>
                      </a:r>
                      <a:r>
                        <a:rPr lang="en-US" sz="2300" b="1" dirty="0" err="1">
                          <a:effectLst/>
                          <a:latin typeface="Times New Roman" panose="02020603050405020304" pitchFamily="18" charset="0"/>
                          <a:cs typeface="Times New Roman" panose="02020603050405020304" pitchFamily="18" charset="0"/>
                        </a:rPr>
                        <a:t>Wk</a:t>
                      </a:r>
                      <a:r>
                        <a:rPr lang="en-US" sz="2300" b="1" dirty="0">
                          <a:effectLst/>
                          <a:latin typeface="Times New Roman" panose="02020603050405020304" pitchFamily="18" charset="0"/>
                          <a:cs typeface="Times New Roman" panose="02020603050405020304" pitchFamily="18" charset="0"/>
                        </a:rPr>
                        <a:t> (2)</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Duration (1) [</a:t>
                      </a:r>
                      <a:r>
                        <a:rPr lang="en-US" sz="2300" b="1" dirty="0" err="1">
                          <a:effectLst/>
                          <a:latin typeface="Times New Roman" panose="02020603050405020304" pitchFamily="18" charset="0"/>
                          <a:cs typeface="Times New Roman" panose="02020603050405020304" pitchFamily="18" charset="0"/>
                        </a:rPr>
                        <a:t>hrs</a:t>
                      </a:r>
                      <a:r>
                        <a:rPr lang="en-US" sz="2300" b="1" dirty="0">
                          <a:effectLst/>
                          <a:latin typeface="Times New Roman" panose="02020603050405020304" pitchFamily="18" charset="0"/>
                          <a:cs typeface="Times New Roman" panose="02020603050405020304" pitchFamily="18" charset="0"/>
                        </a:rPr>
                        <a:t>]</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Duration</a:t>
                      </a:r>
                      <a:r>
                        <a:rPr lang="en-US" sz="2300" b="1" baseline="0" dirty="0">
                          <a:effectLst/>
                          <a:latin typeface="Times New Roman" panose="02020603050405020304" pitchFamily="18" charset="0"/>
                          <a:cs typeface="Times New Roman" panose="02020603050405020304" pitchFamily="18" charset="0"/>
                        </a:rPr>
                        <a:t> </a:t>
                      </a:r>
                      <a:r>
                        <a:rPr lang="en-US" sz="2300" b="1" dirty="0">
                          <a:effectLst/>
                          <a:latin typeface="Times New Roman" panose="02020603050405020304" pitchFamily="18" charset="0"/>
                          <a:cs typeface="Times New Roman" panose="02020603050405020304" pitchFamily="18" charset="0"/>
                        </a:rPr>
                        <a:t>(2)</a:t>
                      </a:r>
                    </a:p>
                    <a:p>
                      <a:pPr algn="ctr">
                        <a:spcBef>
                          <a:spcPts val="0"/>
                        </a:spcBef>
                        <a:spcAft>
                          <a:spcPts val="0"/>
                        </a:spcAft>
                      </a:pPr>
                      <a:r>
                        <a:rPr lang="en-US" sz="2300" b="1" baseline="0" dirty="0">
                          <a:effectLst/>
                          <a:latin typeface="Times New Roman" panose="02020603050405020304" pitchFamily="18" charset="0"/>
                          <a:cs typeface="Times New Roman" panose="02020603050405020304" pitchFamily="18" charset="0"/>
                        </a:rPr>
                        <a:t> [</a:t>
                      </a:r>
                      <a:r>
                        <a:rPr lang="en-US" sz="2300" b="1" baseline="0" dirty="0" err="1">
                          <a:effectLst/>
                          <a:latin typeface="Times New Roman" panose="02020603050405020304" pitchFamily="18" charset="0"/>
                          <a:cs typeface="Times New Roman" panose="02020603050405020304" pitchFamily="18" charset="0"/>
                        </a:rPr>
                        <a:t>hrs</a:t>
                      </a:r>
                      <a:r>
                        <a:rPr lang="en-US" sz="2300" b="1" baseline="0" dirty="0">
                          <a:effectLst/>
                          <a:latin typeface="Times New Roman" panose="02020603050405020304" pitchFamily="18" charset="0"/>
                          <a:cs typeface="Times New Roman" panose="02020603050405020304" pitchFamily="18" charset="0"/>
                        </a:rPr>
                        <a:t>]</a:t>
                      </a:r>
                      <a:endParaRPr lang="en-CA" sz="2300" b="1" dirty="0">
                        <a:solidFill>
                          <a:srgbClr val="000000"/>
                        </a:solidFill>
                        <a:effectLst/>
                        <a:latin typeface="Times New Roman" panose="02020603050405020304" pitchFamily="18" charset="0"/>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Sleep (1) [</a:t>
                      </a:r>
                      <a:r>
                        <a:rPr lang="en-US" sz="2300" b="1" dirty="0" err="1">
                          <a:effectLst/>
                          <a:latin typeface="Times New Roman" panose="02020603050405020304" pitchFamily="18" charset="0"/>
                          <a:cs typeface="Times New Roman" panose="02020603050405020304" pitchFamily="18" charset="0"/>
                        </a:rPr>
                        <a:t>hrs</a:t>
                      </a:r>
                      <a:r>
                        <a:rPr lang="en-US" sz="2300" b="1" dirty="0">
                          <a:effectLst/>
                          <a:latin typeface="Times New Roman" panose="02020603050405020304" pitchFamily="18" charset="0"/>
                          <a:cs typeface="Times New Roman" panose="02020603050405020304" pitchFamily="18" charset="0"/>
                        </a:rPr>
                        <a:t>]</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Sleep (2)</a:t>
                      </a:r>
                      <a:r>
                        <a:rPr lang="en-CA" sz="2300" b="1" baseline="0" dirty="0">
                          <a:solidFill>
                            <a:srgbClr val="000000"/>
                          </a:solidFill>
                          <a:effectLst/>
                          <a:latin typeface="Times New Roman" panose="02020603050405020304" pitchFamily="18" charset="0"/>
                          <a:cs typeface="Times New Roman" panose="02020603050405020304" pitchFamily="18" charset="0"/>
                        </a:rPr>
                        <a:t> </a:t>
                      </a:r>
                      <a:r>
                        <a:rPr lang="en-CA" sz="2300" b="1" baseline="0" dirty="0">
                          <a:solidFill>
                            <a:schemeClr val="bg1"/>
                          </a:solidFill>
                          <a:effectLst/>
                          <a:latin typeface="Times New Roman" panose="02020603050405020304" pitchFamily="18" charset="0"/>
                          <a:cs typeface="Times New Roman" panose="02020603050405020304" pitchFamily="18" charset="0"/>
                        </a:rPr>
                        <a:t>[hrs]</a:t>
                      </a:r>
                      <a:endParaRPr lang="en-US" sz="2300" b="1" dirty="0">
                        <a:solidFill>
                          <a:schemeClr val="bg1"/>
                        </a:solidFill>
                        <a:effectLst/>
                        <a:latin typeface="Times New Roman" panose="02020603050405020304" pitchFamily="18" charset="0"/>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Jobs</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Job</a:t>
                      </a:r>
                      <a:r>
                        <a:rPr lang="en-US" sz="2300" b="1" baseline="0" dirty="0">
                          <a:effectLst/>
                          <a:latin typeface="Times New Roman" panose="02020603050405020304" pitchFamily="18" charset="0"/>
                          <a:cs typeface="Times New Roman" panose="02020603050405020304" pitchFamily="18" charset="0"/>
                        </a:rPr>
                        <a:t> </a:t>
                      </a:r>
                    </a:p>
                    <a:p>
                      <a:pPr algn="ctr">
                        <a:spcBef>
                          <a:spcPts val="0"/>
                        </a:spcBef>
                        <a:spcAft>
                          <a:spcPts val="0"/>
                        </a:spcAft>
                      </a:pPr>
                      <a:r>
                        <a:rPr lang="en-US" sz="2300" b="1" baseline="0" dirty="0">
                          <a:effectLst/>
                          <a:latin typeface="Times New Roman" panose="02020603050405020304" pitchFamily="18" charset="0"/>
                          <a:cs typeface="Times New Roman" panose="02020603050405020304" pitchFamily="18" charset="0"/>
                        </a:rPr>
                        <a:t>[</a:t>
                      </a:r>
                      <a:r>
                        <a:rPr lang="en-US" sz="2300" b="1" baseline="0" dirty="0" err="1">
                          <a:effectLst/>
                          <a:latin typeface="Times New Roman" panose="02020603050405020304" pitchFamily="18" charset="0"/>
                          <a:cs typeface="Times New Roman" panose="02020603050405020304" pitchFamily="18" charset="0"/>
                        </a:rPr>
                        <a:t>hrs</a:t>
                      </a:r>
                      <a:r>
                        <a:rPr lang="en-US" sz="2300" b="1" baseline="0" dirty="0">
                          <a:effectLst/>
                          <a:latin typeface="Times New Roman" panose="02020603050405020304" pitchFamily="18" charset="0"/>
                          <a:cs typeface="Times New Roman" panose="02020603050405020304" pitchFamily="18" charset="0"/>
                        </a:rPr>
                        <a:t>/</a:t>
                      </a:r>
                      <a:r>
                        <a:rPr lang="en-US" sz="2300" b="1" baseline="0" dirty="0" err="1">
                          <a:effectLst/>
                          <a:latin typeface="Times New Roman" panose="02020603050405020304" pitchFamily="18" charset="0"/>
                          <a:cs typeface="Times New Roman" panose="02020603050405020304" pitchFamily="18" charset="0"/>
                        </a:rPr>
                        <a:t>wk</a:t>
                      </a:r>
                      <a:r>
                        <a:rPr lang="en-US" sz="2300" b="1" baseline="0" dirty="0">
                          <a:effectLst/>
                          <a:latin typeface="Times New Roman" panose="02020603050405020304" pitchFamily="18" charset="0"/>
                          <a:cs typeface="Times New Roman" panose="02020603050405020304" pitchFamily="18" charset="0"/>
                        </a:rPr>
                        <a:t>]</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Sport Participation </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IM Sports</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0"/>
                        </a:spcBef>
                        <a:spcAft>
                          <a:spcPts val="0"/>
                        </a:spcAft>
                      </a:pPr>
                      <a:r>
                        <a:rPr lang="en-US" sz="2300" b="1" dirty="0">
                          <a:effectLst/>
                          <a:latin typeface="Times New Roman" panose="02020603050405020304" pitchFamily="18" charset="0"/>
                          <a:cs typeface="Times New Roman" panose="02020603050405020304" pitchFamily="18" charset="0"/>
                        </a:rPr>
                        <a:t>Club</a:t>
                      </a:r>
                      <a:endParaRPr lang="en-CA" sz="23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1828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extLst>
                  <a:ext uri="{0D108BD9-81ED-4DB2-BD59-A6C34878D82A}">
                    <a16:rowId xmlns:a16="http://schemas.microsoft.com/office/drawing/2014/main" val="94141155"/>
                  </a:ext>
                </a:extLst>
              </a:tr>
              <a:tr h="660400">
                <a:tc vMerge="1">
                  <a:txBody>
                    <a:bodyPr/>
                    <a:lstStyle/>
                    <a:p>
                      <a:endParaRPr lang="en-CA"/>
                    </a:p>
                  </a:txBody>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13</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5</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9</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16.539</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23.039</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2.385</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2.231</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2.308</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2.615</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a:effectLst/>
                          <a:latin typeface="Times New Roman" panose="02020603050405020304" pitchFamily="18" charset="0"/>
                          <a:cs typeface="Times New Roman" panose="02020603050405020304" pitchFamily="18" charset="0"/>
                        </a:rPr>
                        <a:t>3.231</a:t>
                      </a:r>
                      <a:endParaRPr lang="en-CA" sz="2400" b="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3.077</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6</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2.462</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2631586892"/>
                  </a:ext>
                </a:extLst>
              </a:tr>
              <a:tr h="1091802">
                <a:tc>
                  <a:txBody>
                    <a:bodyPr/>
                    <a:lstStyle/>
                    <a:p>
                      <a:pPr algn="ctr">
                        <a:spcAft>
                          <a:spcPts val="0"/>
                        </a:spcAft>
                      </a:pPr>
                      <a:r>
                        <a:rPr lang="en-US" sz="2400" b="1" dirty="0">
                          <a:effectLst/>
                          <a:latin typeface="Times New Roman" panose="02020603050405020304" pitchFamily="18" charset="0"/>
                          <a:cs typeface="Times New Roman" panose="02020603050405020304" pitchFamily="18" charset="0"/>
                        </a:rPr>
                        <a:t> </a:t>
                      </a:r>
                      <a:endParaRPr lang="en-CA" sz="2400" b="1" dirty="0">
                        <a:effectLst/>
                        <a:latin typeface="Times New Roman" panose="02020603050405020304" pitchFamily="18" charset="0"/>
                        <a:cs typeface="Times New Roman" panose="02020603050405020304" pitchFamily="18" charset="0"/>
                      </a:endParaRPr>
                    </a:p>
                    <a:p>
                      <a:pPr algn="ctr">
                        <a:spcAft>
                          <a:spcPts val="0"/>
                        </a:spcAft>
                      </a:pPr>
                      <a:r>
                        <a:rPr lang="en-US" sz="2400" b="1" dirty="0">
                          <a:effectLst/>
                          <a:latin typeface="Times New Roman" panose="02020603050405020304" pitchFamily="18" charset="0"/>
                          <a:cs typeface="Times New Roman" panose="02020603050405020304" pitchFamily="18" charset="0"/>
                        </a:rPr>
                        <a:t>MALE</a:t>
                      </a:r>
                      <a:endParaRPr lang="en-CA" sz="2400" b="1"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A740"/>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6</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8</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15.900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24.160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2.400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2.300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2.600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2.800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3.000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2.600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4</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2.700</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1</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7*</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tc>
                  <a:txBody>
                    <a:bodyPr/>
                    <a:lstStyle/>
                    <a:p>
                      <a:pPr algn="ctr">
                        <a:spcBef>
                          <a:spcPts val="600"/>
                        </a:spcBef>
                        <a:spcAft>
                          <a:spcPts val="0"/>
                        </a:spcAft>
                      </a:pPr>
                      <a:r>
                        <a:rPr lang="en-US" sz="2400" b="0" dirty="0">
                          <a:effectLst/>
                          <a:latin typeface="Times New Roman" panose="02020603050405020304" pitchFamily="18" charset="0"/>
                          <a:cs typeface="Times New Roman" panose="02020603050405020304" pitchFamily="18" charset="0"/>
                        </a:rPr>
                        <a:t>2</a:t>
                      </a:r>
                      <a:endParaRPr lang="en-CA" sz="2400" b="0" dirty="0">
                        <a:solidFill>
                          <a:srgbClr val="000000"/>
                        </a:solidFill>
                        <a:effectLst/>
                        <a:latin typeface="Times New Roman" panose="02020603050405020304" pitchFamily="18" charset="0"/>
                        <a:ea typeface="MS Mincho"/>
                        <a:cs typeface="Times New Roman" panose="02020603050405020304" pitchFamily="18" charset="0"/>
                      </a:endParaRPr>
                    </a:p>
                  </a:txBody>
                  <a:tcPr marL="68580" marR="68580" marT="3200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E3EA"/>
                    </a:solidFill>
                  </a:tcPr>
                </a:tc>
                <a:extLst>
                  <a:ext uri="{0D108BD9-81ED-4DB2-BD59-A6C34878D82A}">
                    <a16:rowId xmlns:a16="http://schemas.microsoft.com/office/drawing/2014/main" val="2852794929"/>
                  </a:ext>
                </a:extLst>
              </a:tr>
            </a:tbl>
          </a:graphicData>
        </a:graphic>
      </p:graphicFrame>
      <p:sp>
        <p:nvSpPr>
          <p:cNvPr id="31" name="TextBox 30"/>
          <p:cNvSpPr txBox="1"/>
          <p:nvPr/>
        </p:nvSpPr>
        <p:spPr>
          <a:xfrm>
            <a:off x="1110341" y="29150010"/>
            <a:ext cx="16818425" cy="769441"/>
          </a:xfrm>
          <a:prstGeom prst="rect">
            <a:avLst/>
          </a:prstGeom>
          <a:solidFill>
            <a:srgbClr val="E46C0A"/>
          </a:solidFill>
          <a:ln w="57150" cmpd="sng">
            <a:solidFill>
              <a:schemeClr val="tx1"/>
            </a:solidFill>
          </a:ln>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FUTURE </a:t>
            </a:r>
            <a:r>
              <a:rPr lang="en-US" sz="4400" b="1" dirty="0">
                <a:latin typeface="Times New Roman" panose="02020603050405020304" pitchFamily="18" charset="0"/>
                <a:cs typeface="Times New Roman" panose="02020603050405020304" pitchFamily="18" charset="0"/>
              </a:rPr>
              <a:t>RESEARCH</a:t>
            </a:r>
          </a:p>
        </p:txBody>
      </p:sp>
    </p:spTree>
    <p:extLst>
      <p:ext uri="{BB962C8B-B14F-4D97-AF65-F5344CB8AC3E}">
        <p14:creationId xmlns:p14="http://schemas.microsoft.com/office/powerpoint/2010/main" val="3323534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1300</TotalTime>
  <Words>1230</Words>
  <Application>Microsoft Office PowerPoint</Application>
  <PresentationFormat>Custom</PresentationFormat>
  <Paragraphs>241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MS Mincho</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jwyant</dc:creator>
  <cp:lastModifiedBy>Nicole Laskosky</cp:lastModifiedBy>
  <cp:revision>96</cp:revision>
  <dcterms:created xsi:type="dcterms:W3CDTF">2015-11-21T20:10:49Z</dcterms:created>
  <dcterms:modified xsi:type="dcterms:W3CDTF">2016-04-05T06:14:11Z</dcterms:modified>
</cp:coreProperties>
</file>