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51206400" cy="32918400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9300"/>
    <a:srgbClr val="FF9D05"/>
    <a:srgbClr val="60EFFF"/>
    <a:srgbClr val="E39F2F"/>
    <a:srgbClr val="FFF437"/>
    <a:srgbClr val="3CB12F"/>
    <a:srgbClr val="43CE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88"/>
  </p:normalViewPr>
  <p:slideViewPr>
    <p:cSldViewPr>
      <p:cViewPr>
        <p:scale>
          <a:sx n="22" d="100"/>
          <a:sy n="22" d="100"/>
        </p:scale>
        <p:origin x="944" y="320"/>
      </p:cViewPr>
      <p:guideLst>
        <p:guide orient="horz" pos="10368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dirty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1328DCB-D1D5-3445-894D-4D6A28B83E81}" type="datetimeFigureOut">
              <a:rPr lang="en-US"/>
              <a:pPr>
                <a:defRPr/>
              </a:pPr>
              <a:t>6/10/17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dirty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2D4EA92-5687-D74A-BCAE-BAA2ED122B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985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dirty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F6C3EED1-9925-344D-9AB5-C486589C1837}" type="datetimeFigureOut">
              <a:rPr lang="en-US" altLang="x-none"/>
              <a:pPr>
                <a:defRPr/>
              </a:pPr>
              <a:t>6/10/17</a:t>
            </a:fld>
            <a:endParaRPr lang="en-US" altLang="x-none" dirty="0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571750" y="514350"/>
            <a:ext cx="40005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dirty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C9623E13-DD13-B440-B994-39C08F5D0165}" type="slidenum">
              <a:rPr lang="en-US" altLang="x-none"/>
              <a:pPr>
                <a:defRPr/>
              </a:pPr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722704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1081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3" y="10226675"/>
            <a:ext cx="43526075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18653125"/>
            <a:ext cx="35845750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C6299-CEA3-164F-83FE-19BA76BC3AF8}" type="slidenum">
              <a:rPr lang="en-US" altLang="x-none"/>
              <a:pPr>
                <a:defRPr/>
              </a:pPr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742159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82AC7-CB1D-E24A-9586-02D42BFAE71D}" type="slidenum">
              <a:rPr lang="en-US" altLang="x-none"/>
              <a:pPr>
                <a:defRPr/>
              </a:pPr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661143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485513" y="2922588"/>
            <a:ext cx="10880725" cy="263382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0163" y="2922588"/>
            <a:ext cx="32492950" cy="263382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1AB9F-AEA9-E045-B507-2B9FCC95E440}" type="slidenum">
              <a:rPr lang="en-US" altLang="x-none"/>
              <a:pPr>
                <a:defRPr/>
              </a:pPr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549107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846AF-C789-B94C-AC78-B9AF98D715DE}" type="slidenum">
              <a:rPr lang="en-US" altLang="x-none"/>
              <a:pPr>
                <a:defRPr/>
              </a:pPr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88907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1153438"/>
            <a:ext cx="43526075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3952538"/>
            <a:ext cx="43526075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06329-8D88-B94B-A99D-BE7024A60E37}" type="slidenum">
              <a:rPr lang="en-US" altLang="x-none"/>
              <a:pPr>
                <a:defRPr/>
              </a:pPr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456426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163" y="9510713"/>
            <a:ext cx="21686837" cy="19750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9510713"/>
            <a:ext cx="21686838" cy="19750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AFB46-0D23-5C49-A1CB-4B931951339B}" type="slidenum">
              <a:rPr lang="en-US" altLang="x-none"/>
              <a:pPr>
                <a:defRPr/>
              </a:pPr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34404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317625"/>
            <a:ext cx="46085125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7369175"/>
            <a:ext cx="2262505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0439400"/>
            <a:ext cx="2262505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7369175"/>
            <a:ext cx="22632988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0439400"/>
            <a:ext cx="22632988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CFD0F-B572-964A-8DF8-BD6A1B930C38}" type="slidenum">
              <a:rPr lang="en-US" altLang="x-none"/>
              <a:pPr>
                <a:defRPr/>
              </a:pPr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31680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815C2-8B82-9840-913F-848CE3F855E5}" type="slidenum">
              <a:rPr lang="en-US" altLang="x-none"/>
              <a:pPr>
                <a:defRPr/>
              </a:pPr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764821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CCA56-7556-594B-A123-328D95C6CC4E}" type="slidenum">
              <a:rPr lang="en-US" altLang="x-none"/>
              <a:pPr>
                <a:defRPr/>
              </a:pPr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309608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311275"/>
            <a:ext cx="1684655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311275"/>
            <a:ext cx="286258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6888163"/>
            <a:ext cx="1684655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0DEEF-3D3F-864A-97A8-A5E9E9241BDC}" type="slidenum">
              <a:rPr lang="en-US" altLang="x-none"/>
              <a:pPr>
                <a:defRPr/>
              </a:pPr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2931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3042563"/>
            <a:ext cx="30724475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2941638"/>
            <a:ext cx="30724475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25763538"/>
            <a:ext cx="30724475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D4CFB-5705-8646-91A6-B7562C905CE9}" type="slidenum">
              <a:rPr lang="en-US" altLang="x-none"/>
              <a:pPr>
                <a:defRPr/>
              </a:pPr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54755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0163" y="2922588"/>
            <a:ext cx="435260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95636" tIns="97818" rIns="195636" bIns="978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0163" y="9510713"/>
            <a:ext cx="43526075" cy="1975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95636" tIns="97818" rIns="195636" bIns="978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40163" y="29995813"/>
            <a:ext cx="10668000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5636" tIns="97818" rIns="195636" bIns="97818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3000" dirty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5838" y="29995813"/>
            <a:ext cx="16214725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5636" tIns="97818" rIns="195636" bIns="9781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3000" dirty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8238" y="29995813"/>
            <a:ext cx="10668000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5636" tIns="97818" rIns="195636" bIns="978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3000" smtClean="0"/>
            </a:lvl1pPr>
          </a:lstStyle>
          <a:p>
            <a:pPr>
              <a:defRPr/>
            </a:pPr>
            <a:fld id="{2DAAC124-CCD0-794B-B0EC-3452CD0510EE}" type="slidenum">
              <a:rPr lang="en-US" altLang="x-none"/>
              <a:pPr>
                <a:defRPr/>
              </a:pPr>
              <a:t>‹#›</a:t>
            </a:fld>
            <a:endParaRPr lang="en-US" altLang="x-non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955800" rtl="0" eaLnBrk="0" fontAlgn="base" hangingPunct="0">
        <a:spcBef>
          <a:spcPct val="0"/>
        </a:spcBef>
        <a:spcAft>
          <a:spcPct val="0"/>
        </a:spcAft>
        <a:defRPr sz="9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defTabSz="1955800" rtl="0" eaLnBrk="0" fontAlgn="base" hangingPunct="0">
        <a:spcBef>
          <a:spcPct val="0"/>
        </a:spcBef>
        <a:spcAft>
          <a:spcPct val="0"/>
        </a:spcAft>
        <a:defRPr sz="9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defTabSz="1955800" rtl="0" eaLnBrk="0" fontAlgn="base" hangingPunct="0">
        <a:spcBef>
          <a:spcPct val="0"/>
        </a:spcBef>
        <a:spcAft>
          <a:spcPct val="0"/>
        </a:spcAft>
        <a:defRPr sz="9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defTabSz="1955800" rtl="0" eaLnBrk="0" fontAlgn="base" hangingPunct="0">
        <a:spcBef>
          <a:spcPct val="0"/>
        </a:spcBef>
        <a:spcAft>
          <a:spcPct val="0"/>
        </a:spcAft>
        <a:defRPr sz="9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defTabSz="1955800" rtl="0" eaLnBrk="0" fontAlgn="base" hangingPunct="0">
        <a:spcBef>
          <a:spcPct val="0"/>
        </a:spcBef>
        <a:spcAft>
          <a:spcPct val="0"/>
        </a:spcAft>
        <a:defRPr sz="9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defTabSz="1955800" rtl="0" fontAlgn="base">
        <a:spcBef>
          <a:spcPct val="0"/>
        </a:spcBef>
        <a:spcAft>
          <a:spcPct val="0"/>
        </a:spcAft>
        <a:defRPr sz="9400">
          <a:solidFill>
            <a:schemeClr val="tx2"/>
          </a:solidFill>
          <a:latin typeface="Times New Roman" pitchFamily="18" charset="0"/>
        </a:defRPr>
      </a:lvl6pPr>
      <a:lvl7pPr marL="914400" algn="ctr" defTabSz="1955800" rtl="0" fontAlgn="base">
        <a:spcBef>
          <a:spcPct val="0"/>
        </a:spcBef>
        <a:spcAft>
          <a:spcPct val="0"/>
        </a:spcAft>
        <a:defRPr sz="9400">
          <a:solidFill>
            <a:schemeClr val="tx2"/>
          </a:solidFill>
          <a:latin typeface="Times New Roman" pitchFamily="18" charset="0"/>
        </a:defRPr>
      </a:lvl7pPr>
      <a:lvl8pPr marL="1371600" algn="ctr" defTabSz="1955800" rtl="0" fontAlgn="base">
        <a:spcBef>
          <a:spcPct val="0"/>
        </a:spcBef>
        <a:spcAft>
          <a:spcPct val="0"/>
        </a:spcAft>
        <a:defRPr sz="9400">
          <a:solidFill>
            <a:schemeClr val="tx2"/>
          </a:solidFill>
          <a:latin typeface="Times New Roman" pitchFamily="18" charset="0"/>
        </a:defRPr>
      </a:lvl8pPr>
      <a:lvl9pPr marL="1828800" algn="ctr" defTabSz="1955800" rtl="0" fontAlgn="base">
        <a:spcBef>
          <a:spcPct val="0"/>
        </a:spcBef>
        <a:spcAft>
          <a:spcPct val="0"/>
        </a:spcAft>
        <a:defRPr sz="9400">
          <a:solidFill>
            <a:schemeClr val="tx2"/>
          </a:solidFill>
          <a:latin typeface="Times New Roman" pitchFamily="18" charset="0"/>
        </a:defRPr>
      </a:lvl9pPr>
    </p:titleStyle>
    <p:bodyStyle>
      <a:lvl1pPr marL="733425" indent="-733425" algn="l" defTabSz="1955800" rtl="0" eaLnBrk="0" fontAlgn="base" hangingPunct="0">
        <a:spcBef>
          <a:spcPct val="20000"/>
        </a:spcBef>
        <a:spcAft>
          <a:spcPct val="0"/>
        </a:spcAft>
        <a:buChar char="•"/>
        <a:defRPr sz="6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1589088" indent="-611188" algn="l" defTabSz="1955800" rtl="0" eaLnBrk="0" fontAlgn="base" hangingPunct="0">
        <a:spcBef>
          <a:spcPct val="20000"/>
        </a:spcBef>
        <a:spcAft>
          <a:spcPct val="0"/>
        </a:spcAft>
        <a:buChar char="–"/>
        <a:defRPr sz="6000">
          <a:solidFill>
            <a:schemeClr val="tx1"/>
          </a:solidFill>
          <a:latin typeface="+mn-lt"/>
          <a:ea typeface="ＭＳ Ｐゴシック" charset="0"/>
        </a:defRPr>
      </a:lvl2pPr>
      <a:lvl3pPr marL="2444750" indent="-488950" algn="l" defTabSz="1955800" rtl="0" eaLnBrk="0" fontAlgn="base" hangingPunct="0">
        <a:spcBef>
          <a:spcPct val="20000"/>
        </a:spcBef>
        <a:spcAft>
          <a:spcPct val="0"/>
        </a:spcAft>
        <a:buChar char="•"/>
        <a:defRPr sz="5100">
          <a:solidFill>
            <a:schemeClr val="tx1"/>
          </a:solidFill>
          <a:latin typeface="+mn-lt"/>
          <a:ea typeface="ＭＳ Ｐゴシック" charset="0"/>
        </a:defRPr>
      </a:lvl3pPr>
      <a:lvl4pPr marL="3424238" indent="-488950" algn="l" defTabSz="1955800" rtl="0" eaLnBrk="0" fontAlgn="base" hangingPunct="0">
        <a:spcBef>
          <a:spcPct val="20000"/>
        </a:spcBef>
        <a:spcAft>
          <a:spcPct val="0"/>
        </a:spcAft>
        <a:buChar char="–"/>
        <a:defRPr sz="4300">
          <a:solidFill>
            <a:schemeClr val="tx1"/>
          </a:solidFill>
          <a:latin typeface="+mn-lt"/>
          <a:ea typeface="ＭＳ Ｐゴシック" charset="0"/>
        </a:defRPr>
      </a:lvl4pPr>
      <a:lvl5pPr marL="4402138" indent="-488950" algn="l" defTabSz="1955800" rtl="0" eaLnBrk="0" fontAlgn="base" hangingPunct="0">
        <a:spcBef>
          <a:spcPct val="20000"/>
        </a:spcBef>
        <a:spcAft>
          <a:spcPct val="0"/>
        </a:spcAft>
        <a:buChar char="»"/>
        <a:defRPr sz="4300">
          <a:solidFill>
            <a:schemeClr val="tx1"/>
          </a:solidFill>
          <a:latin typeface="+mn-lt"/>
          <a:ea typeface="ＭＳ Ｐゴシック" charset="0"/>
        </a:defRPr>
      </a:lvl5pPr>
      <a:lvl6pPr marL="4859338" indent="-488950" algn="l" defTabSz="1955800" rtl="0" fontAlgn="base">
        <a:spcBef>
          <a:spcPct val="20000"/>
        </a:spcBef>
        <a:spcAft>
          <a:spcPct val="0"/>
        </a:spcAft>
        <a:buChar char="»"/>
        <a:defRPr sz="4300">
          <a:solidFill>
            <a:schemeClr val="tx1"/>
          </a:solidFill>
          <a:latin typeface="+mn-lt"/>
        </a:defRPr>
      </a:lvl6pPr>
      <a:lvl7pPr marL="5316538" indent="-488950" algn="l" defTabSz="1955800" rtl="0" fontAlgn="base">
        <a:spcBef>
          <a:spcPct val="20000"/>
        </a:spcBef>
        <a:spcAft>
          <a:spcPct val="0"/>
        </a:spcAft>
        <a:buChar char="»"/>
        <a:defRPr sz="4300">
          <a:solidFill>
            <a:schemeClr val="tx1"/>
          </a:solidFill>
          <a:latin typeface="+mn-lt"/>
        </a:defRPr>
      </a:lvl7pPr>
      <a:lvl8pPr marL="5773738" indent="-488950" algn="l" defTabSz="1955800" rtl="0" fontAlgn="base">
        <a:spcBef>
          <a:spcPct val="20000"/>
        </a:spcBef>
        <a:spcAft>
          <a:spcPct val="0"/>
        </a:spcAft>
        <a:buChar char="»"/>
        <a:defRPr sz="4300">
          <a:solidFill>
            <a:schemeClr val="tx1"/>
          </a:solidFill>
          <a:latin typeface="+mn-lt"/>
        </a:defRPr>
      </a:lvl8pPr>
      <a:lvl9pPr marL="6230938" indent="-488950" algn="l" defTabSz="1955800" rtl="0" fontAlgn="base">
        <a:spcBef>
          <a:spcPct val="20000"/>
        </a:spcBef>
        <a:spcAft>
          <a:spcPct val="0"/>
        </a:spcAft>
        <a:buChar char="»"/>
        <a:defRPr sz="4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hyperlink" Target="/" TargetMode="External"/><Relationship Id="rId5" Type="http://schemas.openxmlformats.org/officeDocument/2006/relationships/image" Target="../media/image2.png"/><Relationship Id="rId6" Type="http://schemas.openxmlformats.org/officeDocument/2006/relationships/image" Target="../media/image3.jpeg"/><Relationship Id="rId7" Type="http://schemas.openxmlformats.org/officeDocument/2006/relationships/image" Target="../media/image4.png"/><Relationship Id="rId8" Type="http://schemas.openxmlformats.org/officeDocument/2006/relationships/image" Target="../media/image5.png"/><Relationship Id="rId9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5000">
              <a:srgbClr val="FF9300">
                <a:lumMod val="100000"/>
              </a:srgbClr>
            </a:gs>
            <a:gs pos="75000">
              <a:schemeClr val="bg1">
                <a:tint val="45000"/>
                <a:shade val="99000"/>
                <a:satMod val="350000"/>
              </a:schemeClr>
            </a:gs>
            <a:gs pos="100000">
              <a:srgbClr val="FFFFF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5791200" y="457200"/>
            <a:ext cx="342138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6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51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200" b="1"/>
              <a:t>Diminished Ventilatory Responses During Post-Exertional Malaise Contributes to Exercise Intolerance in Myalgic Encephalomyelitis/Chronic Fatigue Syndrome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/>
              <a:t>Francisco H. Guiao, Staci Stevens, Todd Davenport, Christopher R. Snell, Jared Stevens, J. Mark VanNess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/>
              <a:t>Department of Health and Exercise Science, University of the Pacific, Stockton, CA </a:t>
            </a:r>
          </a:p>
        </p:txBody>
      </p:sp>
      <p:pic>
        <p:nvPicPr>
          <p:cNvPr id="14339" name="Picture 431" descr="http://upload.wikimedia.org/wikipedia/en/c/c2/University_of_the_Pacific_-_Wordmark_and_Se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8750"/>
            <a:ext cx="6096000" cy="387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ext Box 432"/>
          <p:cNvSpPr txBox="1">
            <a:spLocks noChangeArrowheads="1"/>
          </p:cNvSpPr>
          <p:nvPr/>
        </p:nvSpPr>
        <p:spPr bwMode="auto">
          <a:xfrm>
            <a:off x="533400" y="4330700"/>
            <a:ext cx="11430000" cy="127111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6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51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/>
              <a:t>ABSTRACT</a:t>
            </a:r>
            <a:endParaRPr lang="en-US" altLang="en-US" sz="2800" b="1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Reduced functional capacity and post-exertional malaise following physical activity are hallmark symptoms of Myalgic Encephalomyelitis/Chronic Fatigue Syndrome (ME/CFS). The mechanisms producing exercise intolerance in the post-exertional state have not been adequately described.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 b="1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/>
              <a:t>PURPOSE</a:t>
            </a:r>
            <a:r>
              <a:rPr lang="en-US" altLang="en-US" sz="2800"/>
              <a:t>: To compare the ventilatory response to repeated exercise stress in control and ME/CFS subjects.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/>
              <a:t>METHODS</a:t>
            </a:r>
            <a:r>
              <a:rPr lang="en-US" altLang="en-US" sz="2800"/>
              <a:t>: 69 female subjects were recruited for the study, 51 ME/CFS patients and 18 age and weight matched controls. All underwent two maximal exercise tests 24 hours apart. Oxygen consumption, minute ventilation (V</a:t>
            </a:r>
            <a:r>
              <a:rPr lang="en-US" altLang="en-US" sz="2800" baseline="-25000"/>
              <a:t>E</a:t>
            </a:r>
            <a:r>
              <a:rPr lang="en-US" altLang="en-US" sz="2800"/>
              <a:t>), tidal volume (TV), respiratory rate (RR), end-tidal oxygen and carbon dioxide (ET0</a:t>
            </a:r>
            <a:r>
              <a:rPr lang="en-US" altLang="en-US" sz="2800" baseline="-25000"/>
              <a:t>2</a:t>
            </a:r>
            <a:r>
              <a:rPr lang="en-US" altLang="en-US" sz="2800"/>
              <a:t>/ETCO</a:t>
            </a:r>
            <a:r>
              <a:rPr lang="en-US" altLang="en-US" sz="2800" baseline="-25000"/>
              <a:t>2</a:t>
            </a:r>
            <a:r>
              <a:rPr lang="en-US" altLang="en-US" sz="2800"/>
              <a:t>) were measured at rest, at the anaerobic threshold, and at maximal exercise. Multivariate analyses were performed for group (ME/CFS vs control), test (exercise test 1 vs test 2), and condition (rest vs anaerobic threshold vs maximal exertion) with univariate follow up.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 </a:t>
            </a:r>
            <a:r>
              <a:rPr lang="en-US" altLang="en-US" sz="2800" b="1"/>
              <a:t>RESULTS</a:t>
            </a:r>
            <a:r>
              <a:rPr lang="en-US" altLang="en-US" sz="2800"/>
              <a:t>: 51 ME/CFS subjects and 18 control subjects reached criteria for maximal effort. The overall multivariate analysis was significant for group and condition. Follow-up univariate and post-hoc showed VO</a:t>
            </a:r>
            <a:r>
              <a:rPr lang="en-US" altLang="en-US" sz="2800" baseline="-25000"/>
              <a:t>2</a:t>
            </a:r>
            <a:r>
              <a:rPr lang="en-US" altLang="en-US" sz="2800"/>
              <a:t>, V</a:t>
            </a:r>
            <a:r>
              <a:rPr lang="en-US" altLang="en-US" sz="2800" baseline="-25000"/>
              <a:t>E</a:t>
            </a:r>
            <a:r>
              <a:rPr lang="en-US" altLang="en-US" sz="2800"/>
              <a:t>, ETO</a:t>
            </a:r>
            <a:r>
              <a:rPr lang="en-US" altLang="en-US" sz="2800" baseline="-25000"/>
              <a:t>2</a:t>
            </a:r>
            <a:r>
              <a:rPr lang="en-US" altLang="en-US" sz="2800"/>
              <a:t>, and ETCO</a:t>
            </a:r>
            <a:r>
              <a:rPr lang="en-US" altLang="en-US" sz="2800" baseline="-25000"/>
              <a:t>2</a:t>
            </a:r>
            <a:r>
              <a:rPr lang="en-US" altLang="en-US" sz="2800"/>
              <a:t>  were lower in the ME/CFS group only on exercise test 2. Post hoc for condition was significant for ventilation at maximal exercise only. Respiratory rate and TV were not different between tests or groups.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/>
              <a:t>CONCLUSION</a:t>
            </a:r>
            <a:r>
              <a:rPr lang="en-US" altLang="en-US" sz="2800"/>
              <a:t>: In the absence of a second exercise test, the lack of any significant differences for the first test would appear to suggest no exercise intolerance in ME/CFS patients. However, the results from the second test indicate the presence of exercise intolerance and post-exertional malaise. Diminished ventilatory responses accompany reductions in work output and oxygen consumption during post exertional malaise in ME/CFS patients.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/>
          </a:p>
        </p:txBody>
      </p:sp>
      <p:sp>
        <p:nvSpPr>
          <p:cNvPr id="14342" name="Text Box 433"/>
          <p:cNvSpPr txBox="1">
            <a:spLocks noChangeArrowheads="1"/>
          </p:cNvSpPr>
          <p:nvPr/>
        </p:nvSpPr>
        <p:spPr bwMode="auto">
          <a:xfrm>
            <a:off x="12544425" y="4330700"/>
            <a:ext cx="19640550" cy="1283493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6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1314450" indent="-571500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51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/>
              <a:t>SINGLE GRADED EXERCISE TEST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3600"/>
          </a:p>
          <a:p>
            <a:pPr>
              <a:spcBef>
                <a:spcPct val="0"/>
              </a:spcBef>
            </a:pPr>
            <a:r>
              <a:rPr lang="en-US" altLang="en-US" sz="4400"/>
              <a:t>40 females – 21 CFS, 19 Control (age and weight matched)</a:t>
            </a:r>
          </a:p>
          <a:p>
            <a:pPr>
              <a:spcBef>
                <a:spcPct val="0"/>
              </a:spcBef>
            </a:pPr>
            <a:r>
              <a:rPr lang="en-US" altLang="en-US" sz="4400"/>
              <a:t>Bicycle Ergometer (15 W/min increase)</a:t>
            </a:r>
          </a:p>
          <a:p>
            <a:pPr>
              <a:spcBef>
                <a:spcPct val="0"/>
              </a:spcBef>
            </a:pPr>
            <a:r>
              <a:rPr lang="en-US" altLang="en-US" sz="4400"/>
              <a:t>Record cardiopulmonary variables</a:t>
            </a:r>
          </a:p>
          <a:p>
            <a:pPr lvl="1">
              <a:spcBef>
                <a:spcPct val="0"/>
              </a:spcBef>
              <a:buFont typeface="Arial" charset="0"/>
              <a:buChar char="•"/>
            </a:pPr>
            <a:r>
              <a:rPr lang="en-US" altLang="en-US" sz="4400"/>
              <a:t>VO</a:t>
            </a:r>
            <a:r>
              <a:rPr lang="en-US" altLang="en-US" sz="4400" baseline="-25000"/>
              <a:t>2</a:t>
            </a:r>
            <a:r>
              <a:rPr lang="en-US" altLang="en-US" sz="4400"/>
              <a:t>: oxygen consumption</a:t>
            </a:r>
          </a:p>
          <a:p>
            <a:pPr lvl="1">
              <a:spcBef>
                <a:spcPct val="0"/>
              </a:spcBef>
              <a:buFont typeface="Arial" charset="0"/>
              <a:buChar char="•"/>
            </a:pPr>
            <a:r>
              <a:rPr lang="en-US" altLang="en-US" sz="4400"/>
              <a:t>V</a:t>
            </a:r>
            <a:r>
              <a:rPr lang="en-US" altLang="en-US" sz="4400" baseline="-25000"/>
              <a:t>E</a:t>
            </a:r>
            <a:r>
              <a:rPr lang="en-US" altLang="en-US" sz="4400"/>
              <a:t>: Ventilation</a:t>
            </a:r>
          </a:p>
          <a:p>
            <a:pPr lvl="1">
              <a:spcBef>
                <a:spcPct val="0"/>
              </a:spcBef>
              <a:buFont typeface="Arial" charset="0"/>
              <a:buChar char="•"/>
            </a:pPr>
            <a:r>
              <a:rPr lang="en-US" altLang="en-US" sz="4400"/>
              <a:t>WL: work output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4400"/>
          </a:p>
          <a:p>
            <a:pPr>
              <a:spcBef>
                <a:spcPct val="0"/>
              </a:spcBef>
            </a:pPr>
            <a:r>
              <a:rPr lang="en-US" altLang="en-US" sz="4400"/>
              <a:t>Values shown below are taken at the anaerobic threshold and at maximal effort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44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44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44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44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4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400"/>
              <a:t>	*indicates p&gt;0.05 versus control</a:t>
            </a:r>
          </a:p>
          <a:p>
            <a:pPr>
              <a:spcBef>
                <a:spcPct val="0"/>
              </a:spcBef>
            </a:pPr>
            <a:r>
              <a:rPr lang="en-US" altLang="en-US" sz="4400"/>
              <a:t>Blunted ventilatory responses in ME/CFS versus control</a:t>
            </a:r>
          </a:p>
          <a:p>
            <a:pPr>
              <a:spcBef>
                <a:spcPct val="0"/>
              </a:spcBef>
            </a:pPr>
            <a:r>
              <a:rPr lang="en-US" altLang="en-US" sz="4400"/>
              <a:t>Is this an example of skeletal muscle fatigue, diminished ventilatory drive, or simply due to deconditioning?</a:t>
            </a:r>
          </a:p>
        </p:txBody>
      </p:sp>
      <p:sp>
        <p:nvSpPr>
          <p:cNvPr id="6" name="Text Box 437"/>
          <p:cNvSpPr txBox="1">
            <a:spLocks noChangeArrowheads="1"/>
          </p:cNvSpPr>
          <p:nvPr/>
        </p:nvSpPr>
        <p:spPr bwMode="auto">
          <a:xfrm>
            <a:off x="34671000" y="1920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6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51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3200" b="1"/>
          </a:p>
        </p:txBody>
      </p:sp>
      <p:pic>
        <p:nvPicPr>
          <p:cNvPr id="14343" name="Picture 652" descr="http://cfids.org/images/header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5400" y="1439863"/>
            <a:ext cx="112744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656" descr="C:\Documents and Settings\mvanness.STK\Application Data\Microsoft\Media Catalog\Copy of 100_047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9275" y="23601363"/>
            <a:ext cx="4240213" cy="578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5" name="Rectangle 331"/>
          <p:cNvSpPr>
            <a:spLocks noChangeArrowheads="1"/>
          </p:cNvSpPr>
          <p:nvPr/>
        </p:nvSpPr>
        <p:spPr bwMode="auto">
          <a:xfrm>
            <a:off x="533400" y="23685500"/>
            <a:ext cx="11430000" cy="87106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6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51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/>
              <a:t>Subjects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/>
              <a:t>Seventy-eight (n=78) patients with ME/CFS and thirty-one (n=31) sedentary control subjects that were age and weight matched. All subjects performed graded exercise tests to maximal exertion. Only subjects that reached RER &gt; 1.09 are included in the analysis.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/>
              <a:t>Subject Characteristics: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0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0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000"/>
          </a:p>
        </p:txBody>
      </p:sp>
      <p:pic>
        <p:nvPicPr>
          <p:cNvPr id="14346" name="Picture 4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6250" y="21607463"/>
            <a:ext cx="4408488" cy="720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Content Placeholder 2"/>
          <p:cNvSpPr txBox="1">
            <a:spLocks/>
          </p:cNvSpPr>
          <p:nvPr/>
        </p:nvSpPr>
        <p:spPr>
          <a:xfrm>
            <a:off x="533400" y="17375188"/>
            <a:ext cx="11430000" cy="5854700"/>
          </a:xfrm>
          <a:prstGeom prst="rect">
            <a:avLst/>
          </a:prstGeom>
          <a:solidFill>
            <a:srgbClr val="FFFFFF"/>
          </a:solidFill>
        </p:spPr>
        <p:txBody>
          <a:bodyPr/>
          <a:lstStyle>
            <a:lvl1pPr defTabSz="1955800">
              <a:spcBef>
                <a:spcPct val="20000"/>
              </a:spcBef>
              <a:buChar char="•"/>
              <a:defRPr sz="6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1589088" indent="-611188" defTabSz="1955800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1955800">
              <a:spcBef>
                <a:spcPct val="20000"/>
              </a:spcBef>
              <a:buChar char="•"/>
              <a:defRPr sz="51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1955800">
              <a:spcBef>
                <a:spcPct val="20000"/>
              </a:spcBef>
              <a:buChar char="–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1955800">
              <a:spcBef>
                <a:spcPct val="20000"/>
              </a:spcBef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195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195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195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195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4400" b="1"/>
              <a:t>Graded Exercise to Examine Pulmonary Ventilation</a:t>
            </a:r>
            <a:endParaRPr lang="en-US" altLang="en-US" sz="4400"/>
          </a:p>
          <a:p>
            <a:r>
              <a:rPr lang="en-US" altLang="en-US" sz="4400"/>
              <a:t>“Blunted” or diminished ventilatory response to exercise may represent skeletal muscle fatigue, but it is difficulty to separate confounding effects of deconditioning</a:t>
            </a:r>
          </a:p>
          <a:p>
            <a:r>
              <a:rPr lang="en-US" altLang="en-US" sz="4400"/>
              <a:t>Test retest paradigm shows post-exertional effects</a:t>
            </a:r>
          </a:p>
        </p:txBody>
      </p:sp>
      <p:pic>
        <p:nvPicPr>
          <p:cNvPr id="14348" name="Picture 8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6475" y="22258338"/>
            <a:ext cx="5857875" cy="590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3" name="Rectangle 11"/>
          <p:cNvSpPr>
            <a:spLocks noChangeArrowheads="1"/>
          </p:cNvSpPr>
          <p:nvPr/>
        </p:nvSpPr>
        <p:spPr bwMode="auto">
          <a:xfrm>
            <a:off x="32842200" y="16703675"/>
            <a:ext cx="17827625" cy="4357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6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1314450" indent="-571500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714500" indent="-571500">
              <a:spcBef>
                <a:spcPct val="20000"/>
              </a:spcBef>
              <a:buChar char="•"/>
              <a:defRPr sz="51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200" b="1"/>
              <a:t>CONCLUSIONS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200"/>
              <a:t>The mechanisms producing the diminished ventilatory activity or “drive” are not known:</a:t>
            </a:r>
          </a:p>
          <a:p>
            <a:pPr lvl="1">
              <a:buFont typeface="Arial" charset="0"/>
              <a:buChar char="•"/>
            </a:pPr>
            <a:r>
              <a:rPr lang="en-US" altLang="en-US" sz="4200" b="1"/>
              <a:t>Possible ventilatory anomalies in ME/CFS</a:t>
            </a:r>
          </a:p>
          <a:p>
            <a:pPr lvl="2"/>
            <a:r>
              <a:rPr lang="en-US" altLang="en-US" sz="4200"/>
              <a:t>Oxidative deficiency at the skeletal muscle may be causing fatigue</a:t>
            </a:r>
          </a:p>
          <a:p>
            <a:pPr lvl="2"/>
            <a:r>
              <a:rPr lang="en-US" altLang="en-US" sz="4200"/>
              <a:t>Reduced ventilatory “drive” from limited sensory feedback</a:t>
            </a:r>
          </a:p>
        </p:txBody>
      </p:sp>
      <p:sp>
        <p:nvSpPr>
          <p:cNvPr id="14350" name="Text Box 791"/>
          <p:cNvSpPr txBox="1">
            <a:spLocks noChangeArrowheads="1"/>
          </p:cNvSpPr>
          <p:nvPr/>
        </p:nvSpPr>
        <p:spPr bwMode="auto">
          <a:xfrm>
            <a:off x="32651700" y="29367163"/>
            <a:ext cx="17221200" cy="1816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37" tIns="45668" rIns="91337" bIns="45668">
            <a:spAutoFit/>
          </a:bodyPr>
          <a:lstStyle>
            <a:lvl1pPr defTabSz="917575">
              <a:spcBef>
                <a:spcPct val="20000"/>
              </a:spcBef>
              <a:buChar char="•"/>
              <a:defRPr sz="6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17575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17575">
              <a:spcBef>
                <a:spcPct val="20000"/>
              </a:spcBef>
              <a:buChar char="•"/>
              <a:defRPr sz="51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17575">
              <a:spcBef>
                <a:spcPct val="20000"/>
              </a:spcBef>
              <a:buChar char="–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17575">
              <a:spcBef>
                <a:spcPct val="20000"/>
              </a:spcBef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</a:rPr>
              <a:t>Acknowledgments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200">
                <a:solidFill>
                  <a:srgbClr val="000000"/>
                </a:solidFill>
              </a:rPr>
              <a:t>Special thanks to all the patients and subjects that volunteered for this study. </a:t>
            </a:r>
            <a:r>
              <a:rPr lang="en-US" altLang="en-US" sz="3200" i="1">
                <a:solidFill>
                  <a:srgbClr val="000000"/>
                </a:solidFill>
              </a:rPr>
              <a:t>This study was supported by a grant from the CFIDS Association of America.</a:t>
            </a:r>
          </a:p>
        </p:txBody>
      </p:sp>
      <p:sp>
        <p:nvSpPr>
          <p:cNvPr id="14356" name="Rectangle 2"/>
          <p:cNvSpPr>
            <a:spLocks noChangeArrowheads="1"/>
          </p:cNvSpPr>
          <p:nvPr/>
        </p:nvSpPr>
        <p:spPr bwMode="auto">
          <a:xfrm>
            <a:off x="12553950" y="18146713"/>
            <a:ext cx="19623088" cy="41544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6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51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/>
              <a:t>Test-Retest Effects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/>
              <a:t>2 exercise tests 24 hours apart</a:t>
            </a:r>
          </a:p>
          <a:p>
            <a:pPr eaLnBrk="1" hangingPunct="1">
              <a:spcBef>
                <a:spcPct val="0"/>
              </a:spcBef>
            </a:pPr>
            <a:endParaRPr lang="en-US" altLang="en-US" sz="4400"/>
          </a:p>
          <a:p>
            <a:pPr eaLnBrk="1" hangingPunct="1">
              <a:spcBef>
                <a:spcPct val="0"/>
              </a:spcBef>
            </a:pPr>
            <a:r>
              <a:rPr lang="en-US" altLang="en-US" sz="4400"/>
              <a:t>Adjusts for the effects of deconditioning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400"/>
              <a:t>Examines the post-exertional response more clearly</a:t>
            </a:r>
          </a:p>
          <a:p>
            <a:pPr eaLnBrk="1" hangingPunct="1">
              <a:spcBef>
                <a:spcPct val="0"/>
              </a:spcBef>
            </a:pPr>
            <a:endParaRPr lang="en-US" altLang="en-US" sz="4400"/>
          </a:p>
        </p:txBody>
      </p:sp>
      <p:pic>
        <p:nvPicPr>
          <p:cNvPr id="14352" name="Picture 5" descr="seca-545-b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7313" y="24417338"/>
            <a:ext cx="5332412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" descr="seca-545-b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9138" y="24417338"/>
            <a:ext cx="5326062" cy="454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4" name="Text Box 13"/>
          <p:cNvSpPr txBox="1">
            <a:spLocks noChangeArrowheads="1"/>
          </p:cNvSpPr>
          <p:nvPr/>
        </p:nvSpPr>
        <p:spPr bwMode="auto">
          <a:xfrm>
            <a:off x="19137313" y="23283863"/>
            <a:ext cx="123078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3200" b="1">
                <a:latin typeface="Arial Unicode MS" charset="0"/>
              </a:rPr>
              <a:t>  Test 1                                                     Test 2  </a:t>
            </a:r>
          </a:p>
        </p:txBody>
      </p:sp>
      <p:sp>
        <p:nvSpPr>
          <p:cNvPr id="4" name="Rectangle 3"/>
          <p:cNvSpPr/>
          <p:nvPr/>
        </p:nvSpPr>
        <p:spPr>
          <a:xfrm>
            <a:off x="32842200" y="4330700"/>
            <a:ext cx="17827625" cy="11726863"/>
          </a:xfrm>
          <a:prstGeom prst="rect">
            <a:avLst/>
          </a:prstGeom>
          <a:solidFill>
            <a:srgbClr val="FFFFFF"/>
          </a:solidFill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6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1028700" indent="-571500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714500" indent="-571500">
              <a:spcBef>
                <a:spcPct val="20000"/>
              </a:spcBef>
              <a:buChar char="•"/>
              <a:defRPr sz="51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3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200" b="1"/>
              <a:t>EXERCISE TEST-RETEST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200" b="1"/>
          </a:p>
          <a:p>
            <a:pPr eaLnBrk="1" hangingPunct="1">
              <a:spcBef>
                <a:spcPct val="0"/>
              </a:spcBef>
            </a:pPr>
            <a:r>
              <a:rPr lang="en-US" altLang="en-US" sz="4200"/>
              <a:t>69 females – 57 CFS, 12 Control (age and weight matched)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200"/>
              <a:t>Bicycle Ergometer (15 W/min increase)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200"/>
              <a:t>Record ventilation</a:t>
            </a:r>
          </a:p>
          <a:p>
            <a:pPr lv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en-US" altLang="en-US" sz="4200"/>
              <a:t>V</a:t>
            </a:r>
            <a:r>
              <a:rPr lang="en-US" altLang="en-US" sz="4200" baseline="-25000"/>
              <a:t>E</a:t>
            </a:r>
            <a:r>
              <a:rPr lang="en-US" altLang="en-US" sz="4200"/>
              <a:t>: Ventilation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sz="4200"/>
              <a:t>peak and anaerobic threshold for test 1 and test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2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200"/>
              <a:t>	*Repeat the test 24 hours later!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2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2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2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2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2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200"/>
              <a:t>	*indicates p&gt;0.05 versus control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200"/>
          </a:p>
          <a:p>
            <a:pPr eaLnBrk="1" hangingPunct="1">
              <a:spcBef>
                <a:spcPct val="0"/>
              </a:spcBef>
            </a:pPr>
            <a:r>
              <a:rPr lang="en-US" altLang="en-US" sz="4200"/>
              <a:t>Similar reductions in ventilation at peak exercise and at the anaerobic threshold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200"/>
              <a:t>Greater reduction in ventilation on test 2, especially at the anaerobic threshold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3047663" y="11201400"/>
          <a:ext cx="18397538" cy="29565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846249"/>
                <a:gridCol w="3712555"/>
                <a:gridCol w="3479718"/>
                <a:gridCol w="3679508"/>
                <a:gridCol w="3679508"/>
              </a:tblGrid>
              <a:tr h="1432252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91443" marR="91443" marT="45710" marB="4571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Peak VE (L/min)</a:t>
                      </a:r>
                      <a:endParaRPr lang="en-US" sz="4400" b="0" dirty="0"/>
                    </a:p>
                  </a:txBody>
                  <a:tcPr marL="91443" marR="91443" marT="45710" marB="4571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Peak WL (Watts)</a:t>
                      </a:r>
                      <a:endParaRPr lang="en-US" sz="4400" dirty="0"/>
                    </a:p>
                  </a:txBody>
                  <a:tcPr marL="91443" marR="91443" marT="45710" marB="4571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Peak</a:t>
                      </a:r>
                      <a:r>
                        <a:rPr lang="en-US" sz="4400" baseline="0" dirty="0" smtClean="0"/>
                        <a:t> VO2 (mL/kg/min)</a:t>
                      </a:r>
                      <a:endParaRPr lang="en-US" sz="4400" dirty="0"/>
                    </a:p>
                  </a:txBody>
                  <a:tcPr marL="91443" marR="91443" marT="45710" marB="4571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VE</a:t>
                      </a:r>
                      <a:r>
                        <a:rPr lang="en-US" sz="4400" baseline="0" dirty="0" smtClean="0"/>
                        <a:t> @ AT (L/min)</a:t>
                      </a:r>
                      <a:endParaRPr lang="en-US" sz="4400" dirty="0"/>
                    </a:p>
                  </a:txBody>
                  <a:tcPr marL="91443" marR="91443" marT="45710" marB="4571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1836"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CFS</a:t>
                      </a:r>
                      <a:r>
                        <a:rPr lang="en-US" sz="4400" baseline="0" dirty="0" smtClean="0"/>
                        <a:t> (n=21)</a:t>
                      </a:r>
                      <a:endParaRPr lang="en-US" sz="4400" b="1" dirty="0"/>
                    </a:p>
                  </a:txBody>
                  <a:tcPr marL="91443" marR="91443" marT="45710" marB="4571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71.9 </a:t>
                      </a:r>
                      <a:r>
                        <a:rPr lang="en-US" sz="4400" u="sng" dirty="0" smtClean="0"/>
                        <a:t>+</a:t>
                      </a:r>
                      <a:r>
                        <a:rPr lang="en-US" sz="4400" u="none" baseline="0" dirty="0" smtClean="0"/>
                        <a:t> 4.4*</a:t>
                      </a:r>
                      <a:endParaRPr lang="en-US" sz="4400" dirty="0"/>
                    </a:p>
                  </a:txBody>
                  <a:tcPr marL="91443" marR="91443" marT="45710" marB="4571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119.3 </a:t>
                      </a:r>
                      <a:r>
                        <a:rPr lang="en-US" sz="4400" u="sng" dirty="0" smtClean="0"/>
                        <a:t>+ </a:t>
                      </a:r>
                      <a:r>
                        <a:rPr lang="en-US" sz="4400" u="none" dirty="0" smtClean="0"/>
                        <a:t>4.5*</a:t>
                      </a:r>
                      <a:endParaRPr lang="en-US" sz="4400" dirty="0"/>
                    </a:p>
                  </a:txBody>
                  <a:tcPr marL="91443" marR="91443" marT="45710" marB="4571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24.3</a:t>
                      </a:r>
                      <a:r>
                        <a:rPr lang="en-US" sz="4400" baseline="0" dirty="0" smtClean="0"/>
                        <a:t> </a:t>
                      </a:r>
                      <a:r>
                        <a:rPr lang="en-US" sz="4400" u="sng" baseline="0" dirty="0" smtClean="0"/>
                        <a:t>+</a:t>
                      </a:r>
                      <a:r>
                        <a:rPr lang="en-US" sz="4400" u="none" baseline="0" dirty="0" smtClean="0"/>
                        <a:t> 5.4*</a:t>
                      </a:r>
                      <a:endParaRPr lang="en-US" sz="4400" dirty="0"/>
                    </a:p>
                  </a:txBody>
                  <a:tcPr marL="91443" marR="91443" marT="45710" marB="4571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32.3 </a:t>
                      </a:r>
                      <a:r>
                        <a:rPr lang="en-US" sz="4400" u="sng" dirty="0" smtClean="0"/>
                        <a:t>+</a:t>
                      </a:r>
                      <a:r>
                        <a:rPr lang="en-US" sz="4400" u="none" dirty="0" smtClean="0"/>
                        <a:t> 1.9*</a:t>
                      </a:r>
                      <a:endParaRPr lang="en-US" sz="4400" dirty="0"/>
                    </a:p>
                  </a:txBody>
                  <a:tcPr marL="91443" marR="91443" marT="45710" marB="4571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1836"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Control</a:t>
                      </a:r>
                      <a:r>
                        <a:rPr lang="en-US" sz="4400" baseline="0" dirty="0" smtClean="0"/>
                        <a:t> (n=19)</a:t>
                      </a:r>
                      <a:endParaRPr lang="en-US" sz="4400" b="1" dirty="0"/>
                    </a:p>
                  </a:txBody>
                  <a:tcPr marL="91443" marR="91443" marT="45710" marB="4571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101.1 </a:t>
                      </a:r>
                      <a:r>
                        <a:rPr lang="en-US" sz="4400" u="sng" dirty="0" smtClean="0"/>
                        <a:t>+</a:t>
                      </a:r>
                      <a:r>
                        <a:rPr lang="en-US" sz="4400" u="none" baseline="0" dirty="0" smtClean="0"/>
                        <a:t> 3.37</a:t>
                      </a:r>
                      <a:endParaRPr lang="en-US" sz="4400" dirty="0"/>
                    </a:p>
                  </a:txBody>
                  <a:tcPr marL="91443" marR="91443" marT="45710" marB="4571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173.7 </a:t>
                      </a:r>
                      <a:r>
                        <a:rPr lang="en-US" sz="4400" u="sng" dirty="0" smtClean="0"/>
                        <a:t>+ </a:t>
                      </a:r>
                      <a:r>
                        <a:rPr lang="en-US" sz="4400" u="none" dirty="0" smtClean="0"/>
                        <a:t>24.9 </a:t>
                      </a:r>
                      <a:endParaRPr lang="en-US" sz="4400" dirty="0"/>
                    </a:p>
                  </a:txBody>
                  <a:tcPr marL="91443" marR="91443" marT="45710" marB="4571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31.4 </a:t>
                      </a:r>
                      <a:r>
                        <a:rPr lang="en-US" sz="4400" u="sng" dirty="0" smtClean="0"/>
                        <a:t>+</a:t>
                      </a:r>
                      <a:r>
                        <a:rPr lang="en-US" sz="4400" u="none" dirty="0" smtClean="0"/>
                        <a:t> 4.9</a:t>
                      </a:r>
                      <a:endParaRPr lang="en-US" sz="4400" dirty="0"/>
                    </a:p>
                  </a:txBody>
                  <a:tcPr marL="91443" marR="91443" marT="45710" marB="4571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46.5 </a:t>
                      </a:r>
                      <a:r>
                        <a:rPr lang="en-US" sz="4400" u="sng" dirty="0" smtClean="0"/>
                        <a:t>+</a:t>
                      </a:r>
                      <a:r>
                        <a:rPr lang="en-US" sz="4400" u="none" baseline="0" dirty="0" smtClean="0"/>
                        <a:t> 5.8*</a:t>
                      </a:r>
                      <a:endParaRPr lang="en-US" sz="4400" dirty="0"/>
                    </a:p>
                  </a:txBody>
                  <a:tcPr marL="91443" marR="91443" marT="45710" marB="4571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3564513" y="10147300"/>
          <a:ext cx="16383000" cy="25908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276600"/>
                <a:gridCol w="3276600"/>
                <a:gridCol w="3276600"/>
                <a:gridCol w="3276600"/>
                <a:gridCol w="3276600"/>
              </a:tblGrid>
              <a:tr h="701040"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Peak VE-Test 1 (L/min)</a:t>
                      </a:r>
                      <a:endParaRPr lang="en-US" sz="3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Peak VE-Test 2 (L/min)</a:t>
                      </a:r>
                      <a:endParaRPr lang="en-US" sz="3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VE@AT-Test 1 (L/min)</a:t>
                      </a:r>
                      <a:endParaRPr lang="en-US" sz="3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VE@AT-Test 2 (L/min)</a:t>
                      </a:r>
                      <a:endParaRPr lang="en-US" sz="3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0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CFS</a:t>
                      </a:r>
                      <a:r>
                        <a:rPr lang="en-US" sz="3600" baseline="0" dirty="0" smtClean="0"/>
                        <a:t> (n=57)</a:t>
                      </a:r>
                      <a:endParaRPr lang="en-US" sz="36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67.5 </a:t>
                      </a:r>
                      <a:r>
                        <a:rPr lang="en-US" sz="3600" u="sng" dirty="0" smtClean="0"/>
                        <a:t>+</a:t>
                      </a:r>
                      <a:r>
                        <a:rPr lang="en-US" sz="3600" u="none" baseline="0" dirty="0" smtClean="0"/>
                        <a:t> 2.7*</a:t>
                      </a:r>
                      <a:endParaRPr lang="en-US" sz="3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63.8 </a:t>
                      </a:r>
                      <a:r>
                        <a:rPr lang="en-US" sz="3600" u="sng" dirty="0" smtClean="0"/>
                        <a:t>+</a:t>
                      </a:r>
                      <a:r>
                        <a:rPr lang="en-US" sz="3600" u="none" dirty="0" smtClean="0"/>
                        <a:t> 2.3*</a:t>
                      </a:r>
                      <a:endParaRPr lang="en-US" sz="3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25.6 </a:t>
                      </a:r>
                      <a:r>
                        <a:rPr lang="en-US" sz="3600" u="sng" dirty="0" smtClean="0"/>
                        <a:t>+</a:t>
                      </a:r>
                      <a:r>
                        <a:rPr lang="en-US" sz="3600" u="none" dirty="0" smtClean="0"/>
                        <a:t> 1.1</a:t>
                      </a:r>
                      <a:endParaRPr lang="en-US" sz="3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23.1</a:t>
                      </a:r>
                      <a:r>
                        <a:rPr lang="en-US" sz="3600" u="none" baseline="0" dirty="0" smtClean="0"/>
                        <a:t> </a:t>
                      </a:r>
                      <a:r>
                        <a:rPr lang="en-US" sz="3600" u="sng" baseline="0" dirty="0" smtClean="0"/>
                        <a:t>+</a:t>
                      </a:r>
                      <a:r>
                        <a:rPr lang="en-US" sz="3600" u="none" baseline="0" dirty="0" smtClean="0"/>
                        <a:t> 1.0*</a:t>
                      </a:r>
                      <a:endParaRPr lang="en-US" sz="3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0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Control</a:t>
                      </a:r>
                      <a:r>
                        <a:rPr lang="en-US" sz="3600" baseline="0" dirty="0" smtClean="0"/>
                        <a:t> (n=12)</a:t>
                      </a:r>
                      <a:endParaRPr lang="en-US" sz="36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86.6 </a:t>
                      </a:r>
                      <a:r>
                        <a:rPr lang="en-US" sz="3600" u="sng" dirty="0" smtClean="0"/>
                        <a:t>+</a:t>
                      </a:r>
                      <a:r>
                        <a:rPr lang="en-US" sz="3600" u="none" baseline="0" dirty="0" smtClean="0"/>
                        <a:t> </a:t>
                      </a:r>
                      <a:r>
                        <a:rPr lang="en-US" sz="3600" u="none" dirty="0" smtClean="0"/>
                        <a:t>9.0</a:t>
                      </a:r>
                      <a:endParaRPr lang="en-US" sz="3600" u="none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91.9</a:t>
                      </a:r>
                      <a:r>
                        <a:rPr lang="en-US" sz="3600" u="none" dirty="0" smtClean="0"/>
                        <a:t> </a:t>
                      </a:r>
                      <a:r>
                        <a:rPr lang="en-US" sz="3600" u="sng" dirty="0" smtClean="0"/>
                        <a:t>+</a:t>
                      </a:r>
                      <a:r>
                        <a:rPr lang="en-US" sz="3600" u="none" dirty="0" smtClean="0"/>
                        <a:t> 10.4</a:t>
                      </a:r>
                      <a:endParaRPr lang="en-US" sz="3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26.1</a:t>
                      </a:r>
                      <a:r>
                        <a:rPr lang="en-US" sz="3600" baseline="0" dirty="0" smtClean="0"/>
                        <a:t> </a:t>
                      </a:r>
                      <a:r>
                        <a:rPr lang="en-US" sz="3600" u="sng" baseline="0" dirty="0" smtClean="0"/>
                        <a:t>+</a:t>
                      </a:r>
                      <a:r>
                        <a:rPr lang="en-US" sz="3600" u="none" baseline="0" dirty="0" smtClean="0"/>
                        <a:t> 1.8</a:t>
                      </a:r>
                      <a:endParaRPr lang="en-US" sz="3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30.6 </a:t>
                      </a:r>
                      <a:r>
                        <a:rPr lang="en-US" sz="3600" u="sng" dirty="0" smtClean="0"/>
                        <a:t>+</a:t>
                      </a:r>
                      <a:r>
                        <a:rPr lang="en-US" sz="3600" u="none" dirty="0" smtClean="0"/>
                        <a:t> 2.6</a:t>
                      </a:r>
                      <a:endParaRPr lang="en-US" sz="3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20763" y="29387800"/>
          <a:ext cx="10455275" cy="215423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991064"/>
                <a:gridCol w="2762928"/>
                <a:gridCol w="2683988"/>
                <a:gridCol w="3017295"/>
              </a:tblGrid>
              <a:tr h="797118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91431" marR="91431" marT="45718" marB="4571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Age (yrs.)</a:t>
                      </a:r>
                      <a:endParaRPr lang="en-US" sz="3200" dirty="0"/>
                    </a:p>
                  </a:txBody>
                  <a:tcPr marL="91431" marR="91431" marT="45718" marB="4571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Height</a:t>
                      </a:r>
                      <a:r>
                        <a:rPr lang="en-US" sz="3200" baseline="0" dirty="0" smtClean="0"/>
                        <a:t> (in)</a:t>
                      </a:r>
                      <a:endParaRPr lang="en-US" sz="3200" dirty="0"/>
                    </a:p>
                  </a:txBody>
                  <a:tcPr marL="91431" marR="91431" marT="45718" marB="4571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Body</a:t>
                      </a:r>
                      <a:r>
                        <a:rPr lang="en-US" sz="3200" baseline="0" dirty="0" smtClean="0"/>
                        <a:t> wt. (lbs.)</a:t>
                      </a:r>
                      <a:endParaRPr lang="en-US" sz="3200" dirty="0"/>
                    </a:p>
                  </a:txBody>
                  <a:tcPr marL="91431" marR="91431" marT="45718" marB="4571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891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CFS</a:t>
                      </a:r>
                      <a:endParaRPr lang="en-US" sz="3200" b="1" dirty="0"/>
                    </a:p>
                  </a:txBody>
                  <a:tcPr marL="91431" marR="91431" marT="45718" marB="4571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32</a:t>
                      </a:r>
                      <a:r>
                        <a:rPr lang="en-US" sz="3200" u="sng" dirty="0" smtClean="0"/>
                        <a:t>+</a:t>
                      </a:r>
                      <a:r>
                        <a:rPr lang="en-US" sz="3200" u="none" dirty="0" smtClean="0"/>
                        <a:t>9</a:t>
                      </a:r>
                      <a:endParaRPr lang="en-US" sz="3200" dirty="0"/>
                    </a:p>
                  </a:txBody>
                  <a:tcPr marL="91431" marR="91431" marT="45718" marB="4571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66.2</a:t>
                      </a:r>
                      <a:r>
                        <a:rPr lang="en-US" sz="3200" u="sng" dirty="0" smtClean="0"/>
                        <a:t>+</a:t>
                      </a:r>
                      <a:r>
                        <a:rPr lang="en-US" sz="3200" u="none" dirty="0" smtClean="0"/>
                        <a:t>2.8</a:t>
                      </a:r>
                      <a:endParaRPr lang="en-US" sz="3200" dirty="0"/>
                    </a:p>
                  </a:txBody>
                  <a:tcPr marL="91431" marR="91431" marT="45718" marB="4571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143.8</a:t>
                      </a:r>
                      <a:r>
                        <a:rPr lang="en-US" sz="3200" u="sng" dirty="0" smtClean="0"/>
                        <a:t>+</a:t>
                      </a:r>
                      <a:r>
                        <a:rPr lang="en-US" sz="3200" u="none" dirty="0" smtClean="0"/>
                        <a:t>22.5</a:t>
                      </a:r>
                      <a:endParaRPr lang="en-US" sz="3200" dirty="0"/>
                    </a:p>
                  </a:txBody>
                  <a:tcPr marL="91431" marR="91431" marT="45718" marB="4571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229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Control</a:t>
                      </a:r>
                      <a:endParaRPr lang="en-US" sz="3200" b="1" dirty="0"/>
                    </a:p>
                  </a:txBody>
                  <a:tcPr marL="91431" marR="91431" marT="45718" marB="4571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28</a:t>
                      </a:r>
                      <a:r>
                        <a:rPr lang="en-US" sz="3200" u="sng" dirty="0" smtClean="0"/>
                        <a:t>+</a:t>
                      </a:r>
                      <a:r>
                        <a:rPr lang="en-US" sz="3200" u="none" dirty="0" smtClean="0"/>
                        <a:t>7</a:t>
                      </a:r>
                      <a:endParaRPr lang="en-US" sz="3200" dirty="0"/>
                    </a:p>
                  </a:txBody>
                  <a:tcPr marL="91431" marR="91431" marT="45718" marB="4571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65.5</a:t>
                      </a:r>
                      <a:r>
                        <a:rPr lang="en-US" sz="3200" u="sng" dirty="0" smtClean="0"/>
                        <a:t>+</a:t>
                      </a:r>
                      <a:r>
                        <a:rPr lang="en-US" sz="3200" u="none" dirty="0" smtClean="0"/>
                        <a:t>2.2</a:t>
                      </a:r>
                      <a:endParaRPr lang="en-US" sz="3200" dirty="0"/>
                    </a:p>
                  </a:txBody>
                  <a:tcPr marL="91431" marR="91431" marT="45718" marB="4571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143.8</a:t>
                      </a:r>
                      <a:r>
                        <a:rPr lang="en-US" sz="3200" u="sng" dirty="0" smtClean="0"/>
                        <a:t>+</a:t>
                      </a:r>
                      <a:r>
                        <a:rPr lang="en-US" sz="3200" u="none" dirty="0" smtClean="0"/>
                        <a:t>23.2</a:t>
                      </a:r>
                      <a:endParaRPr lang="en-US" sz="3200" dirty="0"/>
                    </a:p>
                  </a:txBody>
                  <a:tcPr marL="91431" marR="91431" marT="45718" marB="4571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23134</TotalTime>
  <Words>768</Words>
  <Application>Microsoft Macintosh PowerPoint</Application>
  <PresentationFormat>Custom</PresentationFormat>
  <Paragraphs>108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 New Roman</vt:lpstr>
      <vt:lpstr>ＭＳ Ｐゴシック</vt:lpstr>
      <vt:lpstr>Arial</vt:lpstr>
      <vt:lpstr>Calibri</vt:lpstr>
      <vt:lpstr>Arial Unicode MS</vt:lpstr>
      <vt:lpstr>Default Design</vt:lpstr>
      <vt:lpstr>PowerPoint Presentation</vt:lpstr>
    </vt:vector>
  </TitlesOfParts>
  <Company>University of the Pacific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VanNess, Ph.D.</dc:creator>
  <cp:lastModifiedBy>Microsoft Office User</cp:lastModifiedBy>
  <cp:revision>417</cp:revision>
  <cp:lastPrinted>2007-10-10T16:30:46Z</cp:lastPrinted>
  <dcterms:created xsi:type="dcterms:W3CDTF">2006-05-18T17:11:33Z</dcterms:created>
  <dcterms:modified xsi:type="dcterms:W3CDTF">2017-06-11T01:30:58Z</dcterms:modified>
</cp:coreProperties>
</file>